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  <p:sldMasterId id="2147483667" r:id="rId2"/>
    <p:sldMasterId id="2147483717" r:id="rId3"/>
  </p:sldMasterIdLst>
  <p:notesMasterIdLst>
    <p:notesMasterId r:id="rId23"/>
  </p:notesMasterIdLst>
  <p:sldIdLst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7" r:id="rId16"/>
    <p:sldId id="278" r:id="rId17"/>
    <p:sldId id="280" r:id="rId18"/>
    <p:sldId id="272" r:id="rId19"/>
    <p:sldId id="274" r:id="rId20"/>
    <p:sldId id="275" r:id="rId21"/>
    <p:sldId id="281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4674"/>
  </p:normalViewPr>
  <p:slideViewPr>
    <p:cSldViewPr snapToGrid="0" snapToObjects="1">
      <p:cViewPr varScale="1">
        <p:scale>
          <a:sx n="174" d="100"/>
          <a:sy n="174" d="100"/>
        </p:scale>
        <p:origin x="87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91922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7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5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9135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3899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2331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782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1457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679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79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561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0250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76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3633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81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6003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582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6" name="Gerader Verbinde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ieren 2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Gerader Verbinde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ieren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Gerader Verbinde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Gerader Verbinde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Gerader Verbinde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ieren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Gerader Verbinde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Gerader Verbinde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0384" y="1432010"/>
            <a:ext cx="7203233" cy="253746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0384" y="4074423"/>
            <a:ext cx="7203233" cy="3429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cxnSp>
        <p:nvCxnSpPr>
          <p:cNvPr id="58" name="Gerader Verbinder 57"/>
          <p:cNvCxnSpPr/>
          <p:nvPr/>
        </p:nvCxnSpPr>
        <p:spPr>
          <a:xfrm>
            <a:off x="971550" y="3970631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107148" y="298617"/>
            <a:ext cx="40820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100" b="1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CRnetPACKETS</a:t>
            </a:r>
            <a:endParaRPr lang="de-DE" sz="21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de-DE" sz="12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http://crnetpackets.com</a:t>
            </a:r>
            <a:endParaRPr lang="de-DE" sz="135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7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59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06985" y="367393"/>
            <a:ext cx="1265465" cy="397600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49" y="367393"/>
            <a:ext cx="5690508" cy="397600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905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117086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9388" marR="0" lvl="0" indent="-1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44500" marR="0" lvl="1" indent="-63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803275" marR="0" lvl="2" indent="-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076325" marR="0" lvl="3" indent="-98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1341438" marR="0" lvl="4" indent="-1095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37919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opic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67543" y="199568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Font typeface="Oswald"/>
              <a:buNone/>
              <a:defRPr sz="4000" b="0" i="0" u="none" strike="noStrike" cap="none">
                <a:solidFill>
                  <a:srgbClr val="073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de-DE"/>
              <a:t>Titelmasterformat durch Klicken bearbeiten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588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33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782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112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426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62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>
            <a:off x="971550" y="1242208"/>
            <a:ext cx="7200900" cy="64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107148" y="298618"/>
            <a:ext cx="408202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800" b="1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CRnetPACKETS</a:t>
            </a:r>
            <a:endParaRPr lang="de-DE" sz="1800" b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de-DE" sz="105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http://crnetpackets.com</a:t>
            </a:r>
            <a:endParaRPr lang="de-DE" sz="1200" b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189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024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370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880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350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463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1104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627535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30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spcBef>
                <a:spcPts val="600"/>
              </a:spcBef>
              <a:buFont typeface="Arial" panose="020B0604020202020204" pitchFamily="34" charset="0"/>
              <a:buChar char="•"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444500" indent="-179388"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803275" indent="-179388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3pPr>
            <a:lvl4pPr marL="1076325" indent="-179388">
              <a:spcBef>
                <a:spcPts val="600"/>
              </a:spcBef>
              <a:buFont typeface="Arial" panose="020B0604020202020204" pitchFamily="34" charset="0"/>
              <a:buChar char="•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 marL="1341438" indent="-179388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4630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subtopic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370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 descr="netherlands1.png"/>
          <p:cNvPicPr preferRelativeResize="0"/>
          <p:nvPr/>
        </p:nvPicPr>
        <p:blipFill rotWithShape="1">
          <a:blip r:embed="rId2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Shape 15"/>
          <p:cNvSpPr/>
          <p:nvPr/>
        </p:nvSpPr>
        <p:spPr>
          <a:xfrm>
            <a:off x="8525" y="4821089"/>
            <a:ext cx="9027970" cy="3224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Shape 18"/>
          <p:cNvSpPr/>
          <p:nvPr/>
        </p:nvSpPr>
        <p:spPr>
          <a:xfrm>
            <a:off x="0" y="-975"/>
            <a:ext cx="9144000" cy="963899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    </a:t>
            </a:r>
            <a:r>
              <a:rPr lang="de-DE" sz="5500" b="0" i="0" u="none" strike="noStrike" cap="non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‘16 Europe 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429425" y="4371975"/>
            <a:ext cx="18552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-DE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#sf16eu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9445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überschrift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ieren 23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ieren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ieren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1906180"/>
            <a:ext cx="7200900" cy="20574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50" y="4073652"/>
            <a:ext cx="7200900" cy="342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58" name="Gerader Verbinder 57"/>
          <p:cNvCxnSpPr/>
          <p:nvPr/>
        </p:nvCxnSpPr>
        <p:spPr>
          <a:xfrm>
            <a:off x="971550" y="3970631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455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9388" marR="0" lvl="0" indent="-1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44500" marR="0" lvl="1" indent="-63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803275" marR="0" lvl="2" indent="-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076325" marR="0" lvl="3" indent="-98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1341438" marR="0" lvl="4" indent="-1095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00122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8619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opic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67543" y="199568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Font typeface="Oswald"/>
              <a:buNone/>
              <a:defRPr sz="4000" b="0" i="0" u="none" strike="noStrike" cap="none">
                <a:solidFill>
                  <a:srgbClr val="073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de-DE"/>
              <a:t>Titelmasterformat durch Klicken bearbeiten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961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485900"/>
            <a:ext cx="3429000" cy="28575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3450" y="1485900"/>
            <a:ext cx="3429000" cy="28575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029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50" y="1363741"/>
            <a:ext cx="3429000" cy="48101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1550" y="1877785"/>
            <a:ext cx="3429000" cy="246561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43450" y="1363741"/>
            <a:ext cx="3429000" cy="48101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43450" y="1877785"/>
            <a:ext cx="3429000" cy="246561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2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81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ieren 160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ieren 177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ieren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ieren 178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ieren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85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ieren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26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ieren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/>
        </p:nvSpPr>
        <p:spPr>
          <a:xfrm>
            <a:off x="0" y="0"/>
            <a:ext cx="5486400" cy="51435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864" y="428625"/>
            <a:ext cx="2743200" cy="1647825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7398" y="428625"/>
            <a:ext cx="4663440" cy="428625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864" y="2246259"/>
            <a:ext cx="2743200" cy="171446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60" name="Gerader Verbinder 59"/>
          <p:cNvCxnSpPr/>
          <p:nvPr/>
        </p:nvCxnSpPr>
        <p:spPr>
          <a:xfrm>
            <a:off x="5942317" y="21717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3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ieren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ieren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ieren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5486400" cy="51435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309" y="-119"/>
            <a:ext cx="5486400" cy="51435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5942317" y="21717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2170" y="432054"/>
            <a:ext cx="2743200" cy="164592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2170" y="2249424"/>
            <a:ext cx="2743200" cy="17145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27195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97" name="Gerader Verbinde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ieren 11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Gerader Verbinde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ieren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Gerader Verbinde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r Verbinde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r Verbinde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r Verbinde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r Verbinde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Gerader Verbinde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r Verbinde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r Verbinde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r Verbinde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ieren 11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Gerader Verbinde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ieren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Gerader Verbinde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r Verbinde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Gerader Verbinde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Gerader Verbinde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r Verbinde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Gerader Verbinde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550" y="377890"/>
            <a:ext cx="7200900" cy="8567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50" y="1485901"/>
            <a:ext cx="7200900" cy="285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70531" y="4717259"/>
            <a:ext cx="724460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de-DE" smtClean="0"/>
              <a:t>23.10.2016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1" y="4717259"/>
            <a:ext cx="4596023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8983" y="4717259"/>
            <a:ext cx="689162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8" name="Gerader Verbinder 147"/>
          <p:cNvCxnSpPr/>
          <p:nvPr/>
        </p:nvCxnSpPr>
        <p:spPr>
          <a:xfrm>
            <a:off x="457200" y="462915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51A2-F5B6-4CF2-AE2B-6A534F9548D5}" type="datetimeFigureOut">
              <a:rPr lang="de-DE" smtClean="0"/>
              <a:t>23.10.2016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C340-A15B-4A4E-A0C3-3451BFDC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59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9" r:id="rId12"/>
    <p:sldLayoutId id="2147483690" r:id="rId13"/>
    <p:sldLayoutId id="214748369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’16 Europe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Arnhem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,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Netherlands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October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17-19, 2016 • #sf</a:t>
            </a:r>
            <a:r>
              <a:rPr lang="de-DE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16eu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400" b="0" i="0" u="none" strike="noStrike" cap="none" dirty="0">
              <a:solidFill>
                <a:srgbClr val="0B53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7" name="Shape 7" descr="netherlands1.png"/>
          <p:cNvPicPr preferRelativeResize="0"/>
          <p:nvPr/>
        </p:nvPicPr>
        <p:blipFill rotWithShape="1">
          <a:blip r:embed="rId6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Shape 8"/>
          <p:cNvGrpSpPr/>
          <p:nvPr/>
        </p:nvGrpSpPr>
        <p:grpSpPr>
          <a:xfrm>
            <a:off x="8525" y="-8525"/>
            <a:ext cx="9144000" cy="614099"/>
            <a:chOff x="8525" y="-8525"/>
            <a:chExt cx="9144000" cy="614099"/>
          </a:xfrm>
        </p:grpSpPr>
        <p:sp>
          <p:nvSpPr>
            <p:cNvPr id="9" name="Shape 9"/>
            <p:cNvSpPr/>
            <p:nvPr/>
          </p:nvSpPr>
          <p:spPr>
            <a:xfrm>
              <a:off x="8525" y="-8525"/>
              <a:ext cx="9144000" cy="614099"/>
            </a:xfrm>
            <a:prstGeom prst="rect">
              <a:avLst/>
            </a:prstGeom>
            <a:solidFill>
              <a:srgbClr val="4A86E8"/>
            </a:solidFill>
            <a:ln w="19050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Oswald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Shape 10" descr="sflogo white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47145" y="60486"/>
              <a:ext cx="476074" cy="47607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652169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1" r:id="rId3"/>
    <p:sldLayoutId id="214748372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95287" y="1419224"/>
            <a:ext cx="8353425" cy="20163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Tahoma Normal"/>
              </a:rPr>
              <a:t>The little thing called</a:t>
            </a:r>
            <a:br>
              <a:rPr lang="en-US" dirty="0">
                <a:latin typeface="Tahoma Normal"/>
              </a:rPr>
            </a:br>
            <a:r>
              <a:rPr lang="en-US" dirty="0" err="1">
                <a:latin typeface="Tahoma Normal"/>
              </a:rPr>
              <a:t>MicroBurst</a:t>
            </a:r>
            <a:r>
              <a:rPr lang="en-US" dirty="0">
                <a:latin typeface="Tahoma Normal"/>
              </a:rPr>
              <a:t> - A real world case</a:t>
            </a:r>
          </a:p>
          <a:p>
            <a:endParaRPr lang="de-DE" dirty="0">
              <a:latin typeface="Tahoma Normal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de-DE" dirty="0">
                <a:latin typeface="Tahoma Normal"/>
              </a:rPr>
              <a:t>Christian Reusch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395287" y="3435623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de-DE" dirty="0"/>
              <a:t>2016-10-19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Oswald"/>
              <a:buNone/>
            </a:pPr>
            <a:endParaRPr lang="de-DE" sz="1800" u="none" strike="noStrike" cap="none" dirty="0">
              <a:solidFill>
                <a:srgbClr val="595959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de-DE" dirty="0" err="1">
                <a:latin typeface="Tahoma Normal"/>
              </a:rPr>
              <a:t>Systemprogrammer</a:t>
            </a:r>
            <a:r>
              <a:rPr lang="de-DE" dirty="0">
                <a:latin typeface="Tahoma Normal"/>
              </a:rPr>
              <a:t>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/>
              <a:t>Analyzing the problem </a:t>
            </a:r>
            <a:endParaRPr lang="de-DE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15963" indent="-536575"/>
            <a:r>
              <a:rPr lang="en-US" sz="2400" dirty="0"/>
              <a:t>DEMONSTRATION</a:t>
            </a: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4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80048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Scenario LAN - WAN </a:t>
            </a:r>
          </a:p>
          <a:p>
            <a:pPr marL="534988" lvl="1" indent="-174625"/>
            <a:r>
              <a:rPr lang="en-US" dirty="0">
                <a:latin typeface="Tahoma Normal"/>
              </a:rPr>
              <a:t>Heterogeneous networks with different Bandwidths (LAN – WAN)</a:t>
            </a:r>
          </a:p>
          <a:p>
            <a:pPr marL="715963" lvl="2" indent="-180975">
              <a:spcAft>
                <a:spcPts val="1800"/>
              </a:spcAft>
            </a:pPr>
            <a:r>
              <a:rPr lang="en-US" dirty="0">
                <a:latin typeface="Tahoma Normal"/>
              </a:rPr>
              <a:t>SLA for WANs is often defined like that: 10 Mbit/s</a:t>
            </a:r>
            <a:br>
              <a:rPr lang="en-US" dirty="0">
                <a:latin typeface="Tahoma Normal"/>
              </a:rPr>
            </a:br>
            <a:r>
              <a:rPr lang="en-US" b="1" dirty="0">
                <a:latin typeface="Tahoma Normal"/>
              </a:rPr>
              <a:t>But what happens, </a:t>
            </a:r>
            <a:br>
              <a:rPr lang="en-US" b="1" dirty="0">
                <a:latin typeface="Tahoma Normal"/>
              </a:rPr>
            </a:br>
            <a:r>
              <a:rPr lang="en-US" b="1" dirty="0">
                <a:latin typeface="Tahoma Normal"/>
              </a:rPr>
              <a:t>if the 10 Mbit per second will be </a:t>
            </a:r>
            <a:br>
              <a:rPr lang="en-US" b="1" dirty="0">
                <a:latin typeface="Tahoma Normal"/>
              </a:rPr>
            </a:br>
            <a:r>
              <a:rPr lang="en-US" b="1" dirty="0">
                <a:latin typeface="Tahoma Normal"/>
              </a:rPr>
              <a:t>transmitted as a peak of 20Mbit in 500ms?</a:t>
            </a:r>
          </a:p>
          <a:p>
            <a:pPr marL="0" indent="0">
              <a:buNone/>
            </a:pP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77" y="2664995"/>
            <a:ext cx="7225428" cy="2138779"/>
          </a:xfrm>
          <a:prstGeom prst="rect">
            <a:avLst/>
          </a:prstGeom>
        </p:spPr>
      </p:pic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Typical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MicroBurst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Scenarios</a:t>
            </a:r>
          </a:p>
        </p:txBody>
      </p:sp>
    </p:spTree>
    <p:extLst>
      <p:ext uri="{BB962C8B-B14F-4D97-AF65-F5344CB8AC3E}">
        <p14:creationId xmlns:p14="http://schemas.microsoft.com/office/powerpoint/2010/main" val="288128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Typical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MicroBurst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Scenarios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Scenario LAN-WAN Mitigations:</a:t>
            </a:r>
          </a:p>
          <a:p>
            <a:pPr marL="534988" lvl="1" indent="-174625"/>
            <a:r>
              <a:rPr lang="en-US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Be prepared while negotiating the SLA</a:t>
            </a:r>
          </a:p>
          <a:p>
            <a:pPr marL="534988" lvl="1" indent="-174625"/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Use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larger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buffers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, but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be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careful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(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Risk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of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Bufferbloat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)</a:t>
            </a:r>
          </a:p>
          <a:p>
            <a:pPr marL="534988" lvl="1" indent="-174625"/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Implement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QOS (Quality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of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Service)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policies</a:t>
            </a:r>
            <a:endParaRPr lang="de-DE" dirty="0">
              <a:latin typeface="Tahoma Normal"/>
              <a:ea typeface="Tahoma Normal" charset="0"/>
              <a:cs typeface="Tahoma Normal" charset="0"/>
            </a:endParaRPr>
          </a:p>
          <a:p>
            <a:pPr marL="1074738" lvl="2" indent="-180975"/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Traffic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priotization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br>
              <a:rPr lang="de-DE" sz="2000" dirty="0">
                <a:latin typeface="Tahoma Normal"/>
                <a:ea typeface="Tahoma Normal" charset="0"/>
                <a:cs typeface="Tahoma Normal" charset="0"/>
              </a:rPr>
            </a:b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-&gt; But packet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loss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can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not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avoided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with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QOS</a:t>
            </a:r>
          </a:p>
          <a:p>
            <a:pPr marL="534988" lvl="1" indent="-174625"/>
            <a:r>
              <a:rPr lang="de-DE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Enhance</a:t>
            </a:r>
            <a:r>
              <a:rPr lang="de-DE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the</a:t>
            </a:r>
            <a:r>
              <a:rPr lang="de-DE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 WAN </a:t>
            </a:r>
            <a:r>
              <a:rPr lang="de-DE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Bandwidth</a:t>
            </a:r>
            <a:endParaRPr lang="de-DE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  <a:p>
            <a:pPr marL="534988" lvl="1" indent="-174625"/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Try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to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avoid</a:t>
            </a: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/>
                <a:ea typeface="Tahoma Normal" charset="0"/>
                <a:cs typeface="Tahoma Normal" charset="0"/>
              </a:rPr>
              <a:t>MicroBursts</a:t>
            </a:r>
            <a:endParaRPr lang="de-DE" dirty="0">
              <a:latin typeface="Tahoma Normal"/>
              <a:ea typeface="Tahoma Normal" charset="0"/>
              <a:cs typeface="Tahoma Normal" charset="0"/>
            </a:endParaRPr>
          </a:p>
          <a:p>
            <a:pPr lvl="1"/>
            <a:endParaRPr lang="de-DE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  <a:p>
            <a:pPr lvl="1"/>
            <a:endParaRPr lang="de-DE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036801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Typical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MicroBurst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Scenarios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79388"/>
            <a:r>
              <a:rPr lang="en-US" dirty="0">
                <a:latin typeface="Tahoma Normal"/>
              </a:rPr>
              <a:t>Scenario LAN </a:t>
            </a:r>
          </a:p>
          <a:p>
            <a:pPr marL="715963" lvl="1" indent="-180975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 Normal"/>
              </a:rPr>
              <a:t>In the past: 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Access Layer Links -&gt;	 10 </a:t>
            </a:r>
            <a:r>
              <a:rPr lang="en-US" dirty="0" err="1">
                <a:latin typeface="Tahoma Normal"/>
              </a:rPr>
              <a:t>MBit</a:t>
            </a:r>
            <a:r>
              <a:rPr lang="en-US" dirty="0">
                <a:latin typeface="Tahoma Normal"/>
              </a:rPr>
              <a:t>/s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Distribution Layer Links -&gt; 100 </a:t>
            </a:r>
            <a:r>
              <a:rPr lang="en-US" dirty="0" err="1">
                <a:latin typeface="Tahoma Normal"/>
              </a:rPr>
              <a:t>MBit</a:t>
            </a:r>
            <a:r>
              <a:rPr lang="en-US" dirty="0">
                <a:latin typeface="Tahoma Normal"/>
              </a:rPr>
              <a:t>/s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Core Layer Links -&gt;	 1000 Mbit/s</a:t>
            </a:r>
          </a:p>
          <a:p>
            <a:pPr lvl="1" indent="0">
              <a:buNone/>
            </a:pPr>
            <a:endParaRPr lang="en-US" dirty="0">
              <a:latin typeface="Tahoma Normal"/>
            </a:endParaRPr>
          </a:p>
          <a:p>
            <a:pPr marL="715963" lvl="1" indent="-180975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 Normal"/>
              </a:rPr>
              <a:t>Nowadays: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Access Layer Links -&gt; 	 </a:t>
            </a:r>
            <a:r>
              <a:rPr lang="en-US" b="1" dirty="0">
                <a:latin typeface="Tahoma Normal"/>
              </a:rPr>
              <a:t>1 </a:t>
            </a:r>
            <a:r>
              <a:rPr lang="en-US" b="1" dirty="0" err="1">
                <a:latin typeface="Tahoma Normal"/>
              </a:rPr>
              <a:t>GBit</a:t>
            </a:r>
            <a:r>
              <a:rPr lang="en-US" b="1" dirty="0">
                <a:latin typeface="Tahoma Normal"/>
              </a:rPr>
              <a:t>/s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Distribution Layer Links -&gt; </a:t>
            </a:r>
            <a:r>
              <a:rPr lang="en-US" b="1" dirty="0">
                <a:latin typeface="Tahoma Normal"/>
              </a:rPr>
              <a:t>1 </a:t>
            </a:r>
            <a:r>
              <a:rPr lang="en-US" b="1" dirty="0" err="1">
                <a:latin typeface="Tahoma Normal"/>
              </a:rPr>
              <a:t>GBit</a:t>
            </a:r>
            <a:r>
              <a:rPr lang="en-US" b="1" dirty="0">
                <a:latin typeface="Tahoma Normal"/>
              </a:rPr>
              <a:t>/s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Core Layer Links -&gt;	 10 </a:t>
            </a:r>
            <a:r>
              <a:rPr lang="en-US" dirty="0" err="1">
                <a:latin typeface="Tahoma Normal"/>
              </a:rPr>
              <a:t>Gbit</a:t>
            </a:r>
            <a:r>
              <a:rPr lang="en-US" dirty="0">
                <a:latin typeface="Tahoma Normal"/>
              </a:rPr>
              <a:t>/s</a:t>
            </a:r>
            <a:br>
              <a:rPr lang="en-US" dirty="0">
                <a:latin typeface="Tahoma Normal"/>
              </a:rPr>
            </a:br>
            <a:endParaRPr lang="en-US" dirty="0">
              <a:latin typeface="Tahoma Normal"/>
            </a:endParaRPr>
          </a:p>
          <a:p>
            <a:pPr lvl="1" indent="0">
              <a:buNone/>
            </a:pPr>
            <a:endParaRPr lang="en-US" dirty="0">
              <a:latin typeface="Tahoma Normal"/>
            </a:endParaRPr>
          </a:p>
          <a:p>
            <a:pPr marL="0" indent="0">
              <a:buNone/>
            </a:pPr>
            <a:r>
              <a:rPr lang="de-DE" dirty="0">
                <a:latin typeface="Tahoma Normal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447" y="1002819"/>
            <a:ext cx="3374858" cy="369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2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Typical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MicroBurst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Scenarios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LAN Mitigations:</a:t>
            </a:r>
          </a:p>
          <a:p>
            <a:pPr marL="715963" lvl="1" indent="-180975"/>
            <a:r>
              <a:rPr lang="de-DE" sz="2400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Some</a:t>
            </a:r>
            <a:r>
              <a:rPr lang="de-DE" sz="2400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2400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switches</a:t>
            </a:r>
            <a:r>
              <a:rPr lang="de-DE" sz="2400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2400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allow</a:t>
            </a:r>
            <a:r>
              <a:rPr lang="de-DE" sz="2400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 100 Mbit/s </a:t>
            </a:r>
            <a:r>
              <a:rPr lang="de-DE" sz="2400" u="none" strike="noStrike" cap="none" dirty="0" err="1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autoneg</a:t>
            </a:r>
            <a:r>
              <a:rPr lang="de-DE" sz="2400" u="none" strike="noStrike" cap="none" dirty="0">
                <a:solidFill>
                  <a:srgbClr val="000000"/>
                </a:solidFill>
                <a:latin typeface="Tahoma Normal"/>
                <a:ea typeface="Tahoma Normal" charset="0"/>
                <a:cs typeface="Tahoma Normal" charset="0"/>
                <a:sym typeface="Oswald"/>
              </a:rPr>
              <a:t>.</a:t>
            </a:r>
          </a:p>
          <a:p>
            <a:pPr marL="715963" lvl="1" indent="-180975" defTabSz="715963">
              <a:lnSpc>
                <a:spcPct val="150000"/>
              </a:lnSpc>
            </a:pPr>
            <a:r>
              <a:rPr lang="en-US" sz="2400" dirty="0">
                <a:latin typeface="Tahoma Normal"/>
                <a:ea typeface="Tahoma" charset="0"/>
                <a:cs typeface="Tahoma" charset="0"/>
              </a:rPr>
              <a:t>Uplinks needs more Bandwidth than a downlink port</a:t>
            </a:r>
          </a:p>
          <a:p>
            <a:pPr marL="896938" lvl="2" indent="-180975"/>
            <a:r>
              <a:rPr lang="en-US" sz="2000" dirty="0">
                <a:latin typeface="Tahoma Normal"/>
              </a:rPr>
              <a:t>Best Practice: (Uplinks: ~half of the switching capacity) </a:t>
            </a:r>
            <a:br>
              <a:rPr lang="en-US" sz="2000" dirty="0">
                <a:latin typeface="Tahoma Normal"/>
              </a:rPr>
            </a:br>
            <a:r>
              <a:rPr lang="en-US" sz="2000" dirty="0">
                <a:latin typeface="Tahoma Normal"/>
              </a:rPr>
              <a:t>-&gt; Use higher </a:t>
            </a:r>
            <a:r>
              <a:rPr lang="en-US" sz="2000" dirty="0" err="1">
                <a:latin typeface="Tahoma Normal"/>
              </a:rPr>
              <a:t>Bandwith</a:t>
            </a:r>
            <a:r>
              <a:rPr lang="en-US" sz="2000" dirty="0">
                <a:latin typeface="Tahoma Normal"/>
              </a:rPr>
              <a:t> or </a:t>
            </a:r>
            <a:r>
              <a:rPr lang="en-US" sz="2000" dirty="0" err="1">
                <a:latin typeface="Tahoma Normal"/>
              </a:rPr>
              <a:t>Etherchannels</a:t>
            </a:r>
            <a:endParaRPr lang="en-US" sz="2000" dirty="0">
              <a:latin typeface="Tahoma Normal"/>
            </a:endParaRPr>
          </a:p>
          <a:p>
            <a:pPr lvl="3" indent="-179388"/>
            <a:r>
              <a:rPr lang="en-US" sz="1800" dirty="0">
                <a:latin typeface="Tahoma Normal"/>
              </a:rPr>
              <a:t>24 Port </a:t>
            </a:r>
            <a:r>
              <a:rPr lang="en-US" sz="1800" dirty="0" err="1">
                <a:latin typeface="Tahoma Normal"/>
              </a:rPr>
              <a:t>Gbit</a:t>
            </a:r>
            <a:r>
              <a:rPr lang="en-US" sz="1800" dirty="0">
                <a:latin typeface="Tahoma Normal"/>
              </a:rPr>
              <a:t>/s Switch -&gt; 10 </a:t>
            </a:r>
            <a:r>
              <a:rPr lang="en-US" sz="1800" dirty="0" err="1">
                <a:latin typeface="Tahoma Normal"/>
              </a:rPr>
              <a:t>Gbit</a:t>
            </a:r>
            <a:r>
              <a:rPr lang="en-US" sz="1800" dirty="0">
                <a:latin typeface="Tahoma Normal"/>
              </a:rPr>
              <a:t>/s Uplink capacity </a:t>
            </a:r>
          </a:p>
          <a:p>
            <a:pPr marL="715963" lvl="1" indent="-180975">
              <a:lnSpc>
                <a:spcPct val="150000"/>
              </a:lnSpc>
            </a:pPr>
            <a:r>
              <a:rPr lang="de-DE" sz="2400" dirty="0">
                <a:latin typeface="Tahoma Normal"/>
                <a:ea typeface="Tahoma Normal" charset="0"/>
                <a:cs typeface="Tahoma Normal" charset="0"/>
              </a:rPr>
              <a:t>QOS (</a:t>
            </a:r>
            <a:r>
              <a:rPr lang="de-DE" sz="2400" dirty="0" err="1">
                <a:latin typeface="Tahoma Normal"/>
                <a:ea typeface="Tahoma Normal" charset="0"/>
                <a:cs typeface="Tahoma Normal" charset="0"/>
              </a:rPr>
              <a:t>Qualitiy</a:t>
            </a:r>
            <a:r>
              <a:rPr lang="de-DE" sz="24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400" dirty="0" err="1">
                <a:latin typeface="Tahoma Normal"/>
                <a:ea typeface="Tahoma Normal" charset="0"/>
                <a:cs typeface="Tahoma Normal" charset="0"/>
              </a:rPr>
              <a:t>of</a:t>
            </a:r>
            <a:r>
              <a:rPr lang="de-DE" sz="2400" dirty="0">
                <a:latin typeface="Tahoma Normal"/>
                <a:ea typeface="Tahoma Normal" charset="0"/>
                <a:cs typeface="Tahoma Normal" charset="0"/>
              </a:rPr>
              <a:t> Service)</a:t>
            </a:r>
          </a:p>
          <a:p>
            <a:pPr marL="1074738" lvl="2" indent="-180975"/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Traffic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priotization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br>
              <a:rPr lang="de-DE" sz="2000" dirty="0">
                <a:latin typeface="Tahoma Normal"/>
                <a:ea typeface="Tahoma Normal" charset="0"/>
                <a:cs typeface="Tahoma Normal" charset="0"/>
              </a:rPr>
            </a:b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-&gt; But packet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loss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can´t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be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avoided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</a:t>
            </a:r>
            <a:r>
              <a:rPr lang="de-DE" sz="2000" dirty="0" err="1">
                <a:latin typeface="Tahoma Normal"/>
                <a:ea typeface="Tahoma Normal" charset="0"/>
                <a:cs typeface="Tahoma Normal" charset="0"/>
              </a:rPr>
              <a:t>by</a:t>
            </a:r>
            <a:r>
              <a:rPr lang="de-DE" sz="2000" dirty="0">
                <a:latin typeface="Tahoma Normal"/>
                <a:ea typeface="Tahoma Normal" charset="0"/>
                <a:cs typeface="Tahoma Normal" charset="0"/>
              </a:rPr>
              <a:t> QOS</a:t>
            </a:r>
          </a:p>
          <a:p>
            <a:pPr lvl="1"/>
            <a:endParaRPr lang="de-DE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97155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Typical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MicroBurst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Scenarios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79388"/>
            <a:r>
              <a:rPr lang="en-US" dirty="0">
                <a:latin typeface="Tahoma Normal"/>
              </a:rPr>
              <a:t>Industrial Ethernet</a:t>
            </a:r>
          </a:p>
          <a:p>
            <a:pPr lvl="1"/>
            <a:r>
              <a:rPr lang="en-US" dirty="0">
                <a:latin typeface="Tahoma Normal"/>
              </a:rPr>
              <a:t>Often hierarchical communication</a:t>
            </a:r>
          </a:p>
          <a:p>
            <a:pPr lvl="2"/>
            <a:r>
              <a:rPr lang="en-US" dirty="0">
                <a:latin typeface="Tahoma Normal"/>
              </a:rPr>
              <a:t>Every device must communicate with the Controller</a:t>
            </a:r>
          </a:p>
          <a:p>
            <a:pPr lvl="2"/>
            <a:r>
              <a:rPr lang="en-US" dirty="0">
                <a:latin typeface="Tahoma Normal"/>
              </a:rPr>
              <a:t>Often only </a:t>
            </a:r>
            <a:r>
              <a:rPr lang="en-US" dirty="0" err="1">
                <a:latin typeface="Tahoma Normal"/>
              </a:rPr>
              <a:t>FastEthernet</a:t>
            </a:r>
            <a:r>
              <a:rPr lang="en-US" dirty="0">
                <a:latin typeface="Tahoma Normal"/>
              </a:rPr>
              <a:t> networks</a:t>
            </a:r>
          </a:p>
          <a:p>
            <a:pPr lvl="2"/>
            <a:r>
              <a:rPr lang="en-US" dirty="0">
                <a:latin typeface="Tahoma Normal"/>
              </a:rPr>
              <a:t>Small packets</a:t>
            </a:r>
          </a:p>
          <a:p>
            <a:pPr lvl="2"/>
            <a:r>
              <a:rPr lang="en-US" dirty="0">
                <a:latin typeface="Tahoma Normal"/>
              </a:rPr>
              <a:t>Short communication interval</a:t>
            </a:r>
          </a:p>
          <a:p>
            <a:pPr lvl="2"/>
            <a:r>
              <a:rPr lang="en-US" dirty="0">
                <a:latin typeface="Tahoma Normal"/>
              </a:rPr>
              <a:t>Often Packet loss is not tolerated  </a:t>
            </a:r>
          </a:p>
          <a:p>
            <a:pPr lvl="2"/>
            <a:r>
              <a:rPr lang="en-US" dirty="0">
                <a:latin typeface="Tahoma Normal"/>
              </a:rPr>
              <a:t>Often </a:t>
            </a:r>
            <a:r>
              <a:rPr lang="en-US" dirty="0" err="1">
                <a:latin typeface="Tahoma Normal"/>
              </a:rPr>
              <a:t>Profinet</a:t>
            </a:r>
            <a:r>
              <a:rPr lang="en-US" dirty="0">
                <a:latin typeface="Tahoma Normal"/>
              </a:rPr>
              <a:t> protocol is used</a:t>
            </a:r>
          </a:p>
          <a:p>
            <a:pPr lvl="2"/>
            <a:r>
              <a:rPr lang="en-US" dirty="0">
                <a:latin typeface="Tahoma Normal"/>
              </a:rPr>
              <a:t>Sometimes UDP with </a:t>
            </a:r>
            <a:r>
              <a:rPr lang="en-US" dirty="0" err="1">
                <a:latin typeface="Tahoma Normal"/>
              </a:rPr>
              <a:t>properity</a:t>
            </a:r>
            <a:r>
              <a:rPr lang="en-US" dirty="0">
                <a:latin typeface="Tahoma Normal"/>
              </a:rPr>
              <a:t> protocols</a:t>
            </a:r>
          </a:p>
          <a:p>
            <a:pPr lvl="1"/>
            <a:endParaRPr lang="de-DE" u="none" strike="noStrike" cap="none" dirty="0">
              <a:solidFill>
                <a:srgbClr val="000000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725" y="2186211"/>
            <a:ext cx="2872266" cy="261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3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SzPct val="25000"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Typical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MicroBurst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Scenarios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noFill/>
        </p:spPr>
        <p:txBody>
          <a:bodyPr/>
          <a:lstStyle/>
          <a:p>
            <a:pPr marL="360363" indent="-180975"/>
            <a:r>
              <a:rPr lang="en-US" dirty="0">
                <a:latin typeface="Tahoma Normal"/>
              </a:rPr>
              <a:t>Industrial Ethernet Mitigations</a:t>
            </a:r>
          </a:p>
          <a:p>
            <a:pPr marL="534988" lvl="1" indent="-174625"/>
            <a:r>
              <a:rPr lang="en-US" dirty="0">
                <a:latin typeface="Tahoma Normal"/>
              </a:rPr>
              <a:t>Use Gigabit Uplinks and in the Backbone</a:t>
            </a:r>
          </a:p>
          <a:p>
            <a:pPr marL="534988" lvl="1" indent="-174625"/>
            <a:r>
              <a:rPr lang="en-US" dirty="0">
                <a:latin typeface="Tahoma Normal"/>
              </a:rPr>
              <a:t>Use </a:t>
            </a:r>
            <a:r>
              <a:rPr lang="en-US" dirty="0" err="1">
                <a:latin typeface="Tahoma Normal"/>
              </a:rPr>
              <a:t>Realtime</a:t>
            </a:r>
            <a:r>
              <a:rPr lang="en-US" dirty="0">
                <a:latin typeface="Tahoma Normal"/>
              </a:rPr>
              <a:t> protocols like</a:t>
            </a:r>
            <a:br>
              <a:rPr lang="en-US" dirty="0">
                <a:latin typeface="Tahoma Normal"/>
              </a:rPr>
            </a:br>
            <a:r>
              <a:rPr lang="en-US" dirty="0" err="1">
                <a:latin typeface="Tahoma Normal"/>
              </a:rPr>
              <a:t>Profinet</a:t>
            </a:r>
            <a:r>
              <a:rPr lang="en-US" dirty="0">
                <a:latin typeface="Tahoma Normal"/>
              </a:rPr>
              <a:t> IRT (</a:t>
            </a:r>
            <a:r>
              <a:rPr lang="de-DE" dirty="0" err="1"/>
              <a:t>Isochronous</a:t>
            </a:r>
            <a:r>
              <a:rPr lang="de-DE" dirty="0"/>
              <a:t>-Real-Time)</a:t>
            </a:r>
            <a:br>
              <a:rPr lang="de-DE" dirty="0"/>
            </a:br>
            <a:r>
              <a:rPr lang="en-US" dirty="0">
                <a:latin typeface="Tahoma Normal"/>
              </a:rPr>
              <a:t>-&gt; special kind of Quality of Service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-&gt; all devices must support this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070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noFill/>
        </p:spPr>
        <p:txBody>
          <a:bodyPr/>
          <a:lstStyle/>
          <a:p>
            <a:pPr marL="360363" indent="-180975"/>
            <a:r>
              <a:rPr lang="en-US" sz="2000" dirty="0">
                <a:latin typeface="Tahoma Normal"/>
              </a:rPr>
              <a:t>Nowadays more common then in the old days, especially in the LAN</a:t>
            </a:r>
          </a:p>
          <a:p>
            <a:pPr marL="360363" indent="-180975"/>
            <a:r>
              <a:rPr lang="en-US" sz="2000" dirty="0">
                <a:latin typeface="Tahoma Normal"/>
              </a:rPr>
              <a:t>Not only the average amount of traffic per second is interesting</a:t>
            </a:r>
          </a:p>
          <a:p>
            <a:pPr marL="534988" lvl="1" indent="-174625"/>
            <a:r>
              <a:rPr lang="en-US" sz="1800" dirty="0">
                <a:latin typeface="Tahoma Normal"/>
              </a:rPr>
              <a:t>The average amount of traffic in every </a:t>
            </a:r>
            <a:r>
              <a:rPr lang="en-US" sz="1800" dirty="0" err="1">
                <a:latin typeface="Tahoma Normal"/>
              </a:rPr>
              <a:t>ms</a:t>
            </a:r>
            <a:r>
              <a:rPr lang="en-US" sz="1800" dirty="0">
                <a:latin typeface="Tahoma Normal"/>
              </a:rPr>
              <a:t> is interesting, too -&gt; ”Micro Burst”</a:t>
            </a:r>
          </a:p>
          <a:p>
            <a:pPr marL="360363" indent="-180975"/>
            <a:r>
              <a:rPr lang="en-US" sz="2000" dirty="0">
                <a:latin typeface="Tahoma Normal"/>
              </a:rPr>
              <a:t>At Uplink- or WAN-Ports you should keep an eye at the</a:t>
            </a:r>
            <a:br>
              <a:rPr lang="en-US" sz="2000" dirty="0">
                <a:latin typeface="Tahoma Normal"/>
              </a:rPr>
            </a:br>
            <a:r>
              <a:rPr lang="en-US" sz="2000" dirty="0">
                <a:latin typeface="Tahoma Normal"/>
              </a:rPr>
              <a:t>”Micro Bursts”</a:t>
            </a:r>
          </a:p>
          <a:p>
            <a:pPr marL="360363" indent="-180975"/>
            <a:r>
              <a:rPr lang="en-US" sz="2000" dirty="0">
                <a:latin typeface="Tahoma Normal"/>
              </a:rPr>
              <a:t>The number of packets is also interesting, when we look at the network performance </a:t>
            </a:r>
          </a:p>
          <a:p>
            <a:pPr marL="360363" indent="-180975"/>
            <a:r>
              <a:rPr lang="en-US" sz="2000" dirty="0">
                <a:latin typeface="Tahoma Normal"/>
              </a:rPr>
              <a:t>Precise capture equipment/setup is recommended, for that kind of analysis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443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6000" dirty="0" err="1">
                <a:latin typeface="Tahoma Normal"/>
              </a:rPr>
              <a:t>Thanks</a:t>
            </a:r>
            <a:r>
              <a:rPr lang="de-DE" sz="6000" dirty="0">
                <a:latin typeface="Tahoma Normal"/>
              </a:rPr>
              <a:t>! </a:t>
            </a:r>
            <a:r>
              <a:rPr lang="de-DE" sz="6000" dirty="0" err="1">
                <a:latin typeface="Tahoma Normal"/>
              </a:rPr>
              <a:t>Question</a:t>
            </a:r>
            <a:r>
              <a:rPr lang="de-DE" sz="6000" dirty="0">
                <a:latin typeface="Tahoma Normal"/>
              </a:rPr>
              <a:t>?</a:t>
            </a:r>
          </a:p>
          <a:p>
            <a:endParaRPr lang="de-DE" sz="600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  <a:tabLst>
                <a:tab pos="1169988" algn="l"/>
              </a:tabLst>
            </a:pPr>
            <a:r>
              <a:rPr lang="de-DE" b="1" dirty="0">
                <a:latin typeface="Consolas" panose="020B0609020204030204" pitchFamily="49" charset="0"/>
                <a:cs typeface="Consolas" panose="020B0609020204030204" pitchFamily="49" charset="0"/>
              </a:rPr>
              <a:t>Email:</a:t>
            </a:r>
            <a:r>
              <a:rPr lang="de-DE" dirty="0">
                <a:latin typeface="Consolas" panose="020B0609020204030204" pitchFamily="49" charset="0"/>
                <a:cs typeface="Consolas" panose="020B0609020204030204" pitchFamily="49" charset="0"/>
              </a:rPr>
              <a:t> 	creusch@crnetworks.de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  <a:tabLst>
                <a:tab pos="1169988" algn="l"/>
              </a:tabLst>
            </a:pPr>
            <a:r>
              <a:rPr lang="de-DE" b="1" dirty="0">
                <a:latin typeface="Consolas" panose="020B0609020204030204" pitchFamily="49" charset="0"/>
                <a:cs typeface="Consolas" panose="020B0609020204030204" pitchFamily="49" charset="0"/>
              </a:rPr>
              <a:t>Blog: </a:t>
            </a:r>
            <a:r>
              <a:rPr lang="de-DE" dirty="0">
                <a:latin typeface="Consolas" panose="020B0609020204030204" pitchFamily="49" charset="0"/>
                <a:cs typeface="Consolas" panose="020B0609020204030204" pitchFamily="49" charset="0"/>
              </a:rPr>
              <a:t>	crnetpackets.com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  <a:tabLst>
                <a:tab pos="1169988" algn="l"/>
              </a:tabLst>
            </a:pPr>
            <a:r>
              <a:rPr lang="de-DE" b="1" dirty="0">
                <a:latin typeface="Consolas" panose="020B0609020204030204" pitchFamily="49" charset="0"/>
                <a:cs typeface="Consolas" panose="020B0609020204030204" pitchFamily="49" charset="0"/>
              </a:rPr>
              <a:t>Twitter:</a:t>
            </a:r>
            <a:r>
              <a:rPr lang="de-DE" dirty="0"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de-DE" dirty="0" err="1">
                <a:latin typeface="Consolas" panose="020B0609020204030204" pitchFamily="49" charset="0"/>
                <a:cs typeface="Consolas" panose="020B0609020204030204" pitchFamily="49" charset="0"/>
              </a:rPr>
              <a:t>crnetpackets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82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Oswald"/>
              <a:buNone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Some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Chapter Text</a:t>
            </a:r>
            <a:endParaRPr lang="de-DE" sz="4000" u="none" strike="noStrike" cap="none" dirty="0">
              <a:solidFill>
                <a:srgbClr val="073763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7448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dirty="0">
                <a:latin typeface="Tahoma Normal"/>
              </a:rPr>
              <a:t>Agenda</a:t>
            </a:r>
            <a:endParaRPr lang="de-DE" sz="3000" u="none" strike="noStrike" cap="none" dirty="0">
              <a:solidFill>
                <a:schemeClr val="lt1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79388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Tahoma Normal" charset="0"/>
                <a:ea typeface="Tahoma Normal" charset="0"/>
                <a:cs typeface="Tahoma Normal" charset="0"/>
              </a:rPr>
              <a:t>The Problem</a:t>
            </a:r>
          </a:p>
          <a:p>
            <a:pPr indent="-179388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Tahoma Normal" charset="0"/>
                <a:ea typeface="Tahoma Normal" charset="0"/>
                <a:cs typeface="Tahoma Normal" charset="0"/>
              </a:rPr>
              <a:t>Analyzing the Problem</a:t>
            </a:r>
          </a:p>
          <a:p>
            <a:pPr indent="-179388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Tahoma Normal" charset="0"/>
                <a:ea typeface="Tahoma Normal" charset="0"/>
                <a:cs typeface="Tahoma Normal" charset="0"/>
              </a:rPr>
              <a:t>Typical “Micro Burst“ scenarios</a:t>
            </a:r>
          </a:p>
          <a:p>
            <a:pPr indent="-179388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Tahoma Normal" charset="0"/>
                <a:ea typeface="Tahoma Normal" charset="0"/>
                <a:cs typeface="Tahoma Normal" charset="0"/>
              </a:rPr>
              <a:t>Summary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54778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latin typeface="Tahoma Normal"/>
              </a:rPr>
              <a:t>The problem</a:t>
            </a:r>
            <a:endParaRPr lang="de-DE" dirty="0">
              <a:latin typeface="Tahoma Norm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79388">
              <a:spcBef>
                <a:spcPts val="0"/>
              </a:spcBef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A </a:t>
            </a:r>
            <a:r>
              <a:rPr lang="en-US" dirty="0">
                <a:latin typeface="Tahoma Normal" charset="0"/>
                <a:ea typeface="Tahoma Normal" charset="0"/>
                <a:cs typeface="Tahoma Normal" charset="0"/>
              </a:rPr>
              <a:t>flat network with a lot of peer to peer communication</a:t>
            </a:r>
          </a:p>
          <a:p>
            <a:endParaRPr lang="en-US" dirty="0">
              <a:latin typeface="Tahoma Normal"/>
            </a:endParaRPr>
          </a:p>
          <a:p>
            <a:endParaRPr lang="en-US" dirty="0">
              <a:latin typeface="Tahoma Normal"/>
            </a:endParaRPr>
          </a:p>
          <a:p>
            <a:endParaRPr lang="en-US" dirty="0">
              <a:latin typeface="Tahoma Normal"/>
            </a:endParaRPr>
          </a:p>
          <a:p>
            <a:endParaRPr lang="en-US" dirty="0">
              <a:latin typeface="Tahoma Normal"/>
            </a:endParaRPr>
          </a:p>
          <a:p>
            <a:pPr marL="177801" indent="0">
              <a:buNone/>
            </a:pPr>
            <a:endParaRPr lang="en-US" dirty="0">
              <a:latin typeface="Tahoma Normal"/>
            </a:endParaRPr>
          </a:p>
          <a:p>
            <a:pPr marL="177801" indent="0">
              <a:buNone/>
            </a:pPr>
            <a:endParaRPr lang="en-US" sz="1000" dirty="0">
              <a:latin typeface="Tahoma Normal"/>
            </a:endParaRPr>
          </a:p>
          <a:p>
            <a:pPr marL="360363" indent="-179388">
              <a:spcBef>
                <a:spcPts val="0"/>
              </a:spcBef>
            </a:pP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Max. 1% </a:t>
            </a:r>
            <a:r>
              <a:rPr lang="en-US" sz="2400" dirty="0">
                <a:latin typeface="Tahoma Normal" charset="0"/>
                <a:ea typeface="Tahoma Normal" charset="0"/>
                <a:cs typeface="Tahoma Normal" charset="0"/>
              </a:rPr>
              <a:t>used</a:t>
            </a: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en-US" sz="2400" dirty="0">
                <a:latin typeface="Tahoma Normal" charset="0"/>
                <a:ea typeface="Tahoma Normal" charset="0"/>
                <a:cs typeface="Tahoma Normal" charset="0"/>
              </a:rPr>
              <a:t>bandwidth</a:t>
            </a: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 in </a:t>
            </a:r>
            <a:r>
              <a:rPr lang="en-US" sz="2400" dirty="0">
                <a:latin typeface="Tahoma Normal" charset="0"/>
                <a:ea typeface="Tahoma Normal" charset="0"/>
                <a:cs typeface="Tahoma Normal" charset="0"/>
              </a:rPr>
              <a:t>that</a:t>
            </a: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sz="2400" dirty="0" err="1">
                <a:latin typeface="Tahoma Normal" charset="0"/>
                <a:ea typeface="Tahoma Normal" charset="0"/>
                <a:cs typeface="Tahoma Normal" charset="0"/>
              </a:rPr>
              <a:t>FastEthernet</a:t>
            </a:r>
            <a:r>
              <a:rPr lang="de-DE" sz="2400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en-US" sz="2400" dirty="0">
                <a:latin typeface="Tahoma Normal" charset="0"/>
                <a:ea typeface="Tahoma Normal" charset="0"/>
                <a:cs typeface="Tahoma Normal" charset="0"/>
              </a:rPr>
              <a:t>network 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1995686"/>
            <a:ext cx="8249520" cy="181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1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latin typeface="Tahoma Normal"/>
              </a:rPr>
              <a:t>The problem</a:t>
            </a:r>
            <a:endParaRPr lang="de-DE" sz="3000" u="none" strike="noStrike" cap="none" dirty="0">
              <a:solidFill>
                <a:schemeClr val="lt1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79388">
              <a:spcBef>
                <a:spcPts val="0"/>
              </a:spcBef>
              <a:tabLst>
                <a:tab pos="360363" algn="l"/>
              </a:tabLst>
            </a:pPr>
            <a:r>
              <a:rPr lang="en-US" dirty="0">
                <a:latin typeface="Tahoma Normal" charset="0"/>
                <a:ea typeface="Tahoma Normal" charset="0"/>
                <a:cs typeface="Tahoma Normal" charset="0"/>
              </a:rPr>
              <a:t>But imagine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a </a:t>
            </a:r>
            <a:r>
              <a:rPr lang="en-US" dirty="0">
                <a:latin typeface="Tahoma Normal" charset="0"/>
                <a:ea typeface="Tahoma Normal" charset="0"/>
                <a:cs typeface="Tahoma Normal" charset="0"/>
              </a:rPr>
              <a:t>hierarchical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Network </a:t>
            </a:r>
            <a:r>
              <a:rPr lang="en-US" dirty="0">
                <a:latin typeface="Tahoma Normal" charset="0"/>
                <a:ea typeface="Tahoma Normal" charset="0"/>
                <a:cs typeface="Tahoma Normal" charset="0"/>
              </a:rPr>
              <a:t>Application in a Fast Ethernet network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</a:t>
            </a:r>
          </a:p>
          <a:p>
            <a:pPr marL="0" indent="0">
              <a:buNone/>
            </a:pP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marL="0" indent="0">
              <a:buNone/>
            </a:pP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marL="0" indent="0">
              <a:buNone/>
            </a:pP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>
                <a:latin typeface="Tahoma Normal"/>
              </a:rPr>
              <a:t>Still max. 1% </a:t>
            </a:r>
            <a:r>
              <a:rPr lang="de-DE" sz="2400" b="1" dirty="0" err="1">
                <a:latin typeface="Tahoma Normal"/>
              </a:rPr>
              <a:t>used</a:t>
            </a:r>
            <a:r>
              <a:rPr lang="de-DE" sz="2400" b="1" dirty="0">
                <a:latin typeface="Tahoma Normal"/>
              </a:rPr>
              <a:t> </a:t>
            </a:r>
            <a:r>
              <a:rPr lang="en-US" sz="2400" b="1" dirty="0">
                <a:latin typeface="Tahoma Normal"/>
              </a:rPr>
              <a:t>bandwidth</a:t>
            </a:r>
            <a:r>
              <a:rPr lang="de-DE" sz="2400" b="1" dirty="0">
                <a:latin typeface="Tahoma Normal"/>
              </a:rPr>
              <a:t> in a Fast Ethernet </a:t>
            </a:r>
            <a:r>
              <a:rPr lang="en-US" sz="2400" b="1" dirty="0">
                <a:latin typeface="Tahoma Normal"/>
              </a:rPr>
              <a:t>network</a:t>
            </a:r>
          </a:p>
          <a:p>
            <a:pPr marL="0" indent="0">
              <a:buNone/>
            </a:pPr>
            <a:r>
              <a:rPr lang="de-DE" dirty="0">
                <a:effectLst/>
                <a:latin typeface="Tahoma Normal" charset="0"/>
                <a:ea typeface="Tahoma Normal" charset="0"/>
                <a:cs typeface="Tahoma Normal" charset="0"/>
              </a:rPr>
              <a:t>	</a:t>
            </a:r>
            <a:endParaRPr lang="de-DE" sz="2800" u="none" strike="noStrike" cap="none" dirty="0">
              <a:solidFill>
                <a:srgbClr val="000000"/>
              </a:solidFill>
              <a:effectLst/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5" y="1185775"/>
            <a:ext cx="4661005" cy="31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4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/>
              <a:t>The problem</a:t>
            </a:r>
            <a:endParaRPr lang="de-DE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We run a small test:</a:t>
            </a:r>
          </a:p>
          <a:p>
            <a:pPr marL="534988" lvl="1" indent="-174625"/>
            <a:r>
              <a:rPr lang="en-US" b="1" dirty="0">
                <a:latin typeface="Tahoma Normal"/>
              </a:rPr>
              <a:t>The goal is: </a:t>
            </a:r>
            <a:r>
              <a:rPr lang="en-US" dirty="0">
                <a:latin typeface="Tahoma Normal"/>
              </a:rPr>
              <a:t>How much devices can be handled by the application (focal point)</a:t>
            </a:r>
          </a:p>
          <a:p>
            <a:pPr marL="534988" lvl="1" indent="-174625"/>
            <a:r>
              <a:rPr lang="en-US" dirty="0">
                <a:latin typeface="Tahoma Normal"/>
              </a:rPr>
              <a:t> Expected value: More than 1000 simulated devices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Snagit_PPT6EC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24" y="2377198"/>
            <a:ext cx="5293972" cy="239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4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latin typeface="Tahoma Normal"/>
              </a:rPr>
              <a:t>The problem</a:t>
            </a:r>
            <a:endParaRPr lang="de-DE" sz="3000" u="none" strike="noStrike" cap="none" dirty="0">
              <a:solidFill>
                <a:schemeClr val="lt1"/>
              </a:solidFill>
              <a:latin typeface="Tahoma Normal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But if we reach half of the expected traffic</a:t>
            </a:r>
          </a:p>
          <a:p>
            <a:pPr marL="534988" lvl="1" indent="-174625"/>
            <a:r>
              <a:rPr lang="en-US" dirty="0">
                <a:latin typeface="Tahoma Normal"/>
              </a:rPr>
              <a:t> We got massive packet loss in the application logs</a:t>
            </a:r>
          </a:p>
          <a:p>
            <a:pPr marL="534988" lvl="1" indent="-174625">
              <a:tabLst>
                <a:tab pos="534988" algn="l"/>
                <a:tab pos="806450" algn="l"/>
              </a:tabLst>
            </a:pPr>
            <a:r>
              <a:rPr lang="en-US" dirty="0">
                <a:latin typeface="Tahoma Normal"/>
              </a:rPr>
              <a:t> The used bandwidth is still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 &lt; 1 Mbit/s at every point</a:t>
            </a:r>
          </a:p>
          <a:p>
            <a:pPr marL="534988" lvl="1" indent="-174625"/>
            <a:r>
              <a:rPr lang="en-US" dirty="0">
                <a:latin typeface="Tahoma Normal"/>
              </a:rPr>
              <a:t>The switch does not show </a:t>
            </a:r>
            <a:br>
              <a:rPr lang="en-US" dirty="0">
                <a:latin typeface="Tahoma Normal"/>
              </a:rPr>
            </a:br>
            <a:r>
              <a:rPr lang="en-US" dirty="0">
                <a:latin typeface="Tahoma Normal"/>
              </a:rPr>
              <a:t>any drops</a:t>
            </a:r>
          </a:p>
          <a:p>
            <a:pPr marL="534988" lvl="1" indent="-174625"/>
            <a:r>
              <a:rPr lang="en-US" b="1" dirty="0">
                <a:latin typeface="Tahoma Normal"/>
              </a:rPr>
              <a:t>Who is to blame?</a:t>
            </a:r>
          </a:p>
          <a:p>
            <a:pPr marL="715963" lvl="2" indent="-180975"/>
            <a:r>
              <a:rPr lang="en-US" sz="1800" dirty="0">
                <a:latin typeface="Tahoma Normal"/>
              </a:rPr>
              <a:t>Application?</a:t>
            </a:r>
          </a:p>
          <a:p>
            <a:pPr marL="715963" lvl="2" indent="-180975"/>
            <a:r>
              <a:rPr lang="en-US" sz="1800" dirty="0">
                <a:latin typeface="Tahoma Normal"/>
              </a:rPr>
              <a:t>Network?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Snagit_PPT1CB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662102"/>
            <a:ext cx="4680769" cy="214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8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Analyzing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 </a:t>
            </a:r>
            <a:r>
              <a:rPr lang="de-DE" dirty="0" err="1">
                <a:latin typeface="Tahoma Normal" charset="0"/>
                <a:ea typeface="Tahoma Normal" charset="0"/>
                <a:cs typeface="Tahoma Normal" charset="0"/>
              </a:rPr>
              <a:t>the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problem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01303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400" dirty="0">
                <a:latin typeface="Tahoma Normal"/>
              </a:rPr>
              <a:t> We captured the traffic at points marked with the:</a:t>
            </a:r>
          </a:p>
          <a:p>
            <a:pPr lvl="1" indent="-84138">
              <a:tabLst>
                <a:tab pos="444500" algn="l"/>
                <a:tab pos="1166813" algn="l"/>
              </a:tabLst>
            </a:pPr>
            <a:r>
              <a:rPr lang="en-US" sz="1800" dirty="0">
                <a:latin typeface="Tahoma Normal"/>
              </a:rPr>
              <a:t> We see massive packet loss in the traces </a:t>
            </a:r>
          </a:p>
          <a:p>
            <a:pPr lvl="1" indent="-84138">
              <a:tabLst>
                <a:tab pos="444500" algn="l"/>
                <a:tab pos="1166813" algn="l"/>
              </a:tabLst>
            </a:pPr>
            <a:r>
              <a:rPr lang="en-US" sz="1800" dirty="0">
                <a:latin typeface="Tahoma Normal"/>
              </a:rPr>
              <a:t> The maximum traffic is still below 1 </a:t>
            </a:r>
            <a:r>
              <a:rPr lang="en-US" sz="1800" dirty="0" err="1">
                <a:latin typeface="Tahoma Normal"/>
              </a:rPr>
              <a:t>MBit</a:t>
            </a:r>
            <a:r>
              <a:rPr lang="en-US" sz="1800" dirty="0">
                <a:latin typeface="Tahoma Normal"/>
              </a:rPr>
              <a:t>/s</a:t>
            </a:r>
          </a:p>
          <a:p>
            <a:pPr lvl="1" indent="-84138">
              <a:tabLst>
                <a:tab pos="444500" algn="l"/>
                <a:tab pos="1166813" algn="l"/>
              </a:tabLst>
            </a:pPr>
            <a:r>
              <a:rPr lang="en-US" sz="1800" dirty="0">
                <a:latin typeface="Tahoma Normal"/>
              </a:rPr>
              <a:t> The traffic has bursts</a:t>
            </a:r>
          </a:p>
          <a:p>
            <a:pPr lvl="1" indent="-84138">
              <a:tabLst>
                <a:tab pos="444500" algn="l"/>
                <a:tab pos="1166813" algn="l"/>
              </a:tabLst>
            </a:pPr>
            <a:r>
              <a:rPr lang="en-US" sz="1800" dirty="0">
                <a:latin typeface="Tahoma Normal"/>
              </a:rPr>
              <a:t> The switch counters does </a:t>
            </a:r>
            <a:br>
              <a:rPr lang="en-US" sz="1800" dirty="0">
                <a:latin typeface="Tahoma Normal"/>
              </a:rPr>
            </a:br>
            <a:r>
              <a:rPr lang="en-US" sz="1800" dirty="0">
                <a:latin typeface="Tahoma Normal"/>
              </a:rPr>
              <a:t> not telling the truth (issue)</a:t>
            </a:r>
          </a:p>
          <a:p>
            <a:pPr lvl="1"/>
            <a:endParaRPr lang="en-US" sz="1800" dirty="0">
              <a:latin typeface="Tahoma Normal"/>
            </a:endParaRPr>
          </a:p>
          <a:p>
            <a:pPr lvl="1"/>
            <a:endParaRPr lang="en-US" sz="1800" dirty="0">
              <a:latin typeface="Tahoma Normal"/>
            </a:endParaRPr>
          </a:p>
          <a:p>
            <a:pPr lvl="1"/>
            <a:endParaRPr lang="en-US" sz="1800" dirty="0">
              <a:latin typeface="Tahoma Normal"/>
            </a:endParaRPr>
          </a:p>
          <a:p>
            <a:pPr marL="360363" indent="-180975"/>
            <a:r>
              <a:rPr lang="en-US" sz="2000" b="1" dirty="0">
                <a:latin typeface="Tahoma Normal"/>
              </a:rPr>
              <a:t>Why do we see this </a:t>
            </a:r>
            <a:br>
              <a:rPr lang="en-US" sz="2000" b="1" dirty="0">
                <a:latin typeface="Tahoma Normal"/>
              </a:rPr>
            </a:br>
            <a:r>
              <a:rPr lang="en-US" sz="2000" b="1" dirty="0">
                <a:latin typeface="Tahoma Normal"/>
              </a:rPr>
              <a:t>massive packet loss?</a:t>
            </a:r>
          </a:p>
          <a:p>
            <a:pPr marL="0" indent="0">
              <a:buNone/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Snagit_PPT1CB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464419"/>
            <a:ext cx="5112817" cy="23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5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Analyzing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the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problem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>
                <a:latin typeface="Tahoma Normal"/>
              </a:rPr>
              <a:t>Let´s have a look at: “How the frames are transmitted over the network!”</a:t>
            </a:r>
          </a:p>
          <a:p>
            <a:endParaRPr lang="en-US" dirty="0">
              <a:latin typeface="Tahoma Normal"/>
            </a:endParaRPr>
          </a:p>
          <a:p>
            <a:pPr marL="360363" indent="-180975"/>
            <a:r>
              <a:rPr lang="en-US" dirty="0">
                <a:effectLst/>
                <a:latin typeface="Tahoma Normal"/>
              </a:rPr>
              <a:t>How fast a Bit is transmitted over the network depends on the speed of the network itself </a:t>
            </a:r>
            <a:r>
              <a:rPr lang="en-US" b="1" dirty="0">
                <a:effectLst/>
                <a:latin typeface="Tahoma Normal"/>
              </a:rPr>
              <a:t>(1GBit/s is 10 times faster then 100 Mbit/s)</a:t>
            </a:r>
          </a:p>
          <a:p>
            <a:pPr marL="534988" lvl="1" indent="-174625"/>
            <a:r>
              <a:rPr lang="en-US" dirty="0">
                <a:latin typeface="Tahoma Normal"/>
              </a:rPr>
              <a:t>As a result of this border, we have a minimum delta time between the start of two frames</a:t>
            </a:r>
          </a:p>
          <a:p>
            <a:pPr marL="0" indent="0">
              <a:buNone/>
            </a:pP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028" y="1671558"/>
            <a:ext cx="7085714" cy="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4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Analyzing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the</a:t>
            </a:r>
            <a:r>
              <a:rPr lang="de-DE" sz="3000" u="none" strike="noStrike" cap="none" dirty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 </a:t>
            </a:r>
            <a:r>
              <a:rPr lang="de-DE" sz="3000" u="none" strike="noStrike" cap="none" dirty="0" err="1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problem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0363" indent="-180975"/>
            <a:r>
              <a:rPr lang="en-US" dirty="0" err="1"/>
              <a:t>Framegap</a:t>
            </a:r>
            <a:r>
              <a:rPr lang="en-US" dirty="0"/>
              <a:t> calculator (practical Demo) </a:t>
            </a:r>
          </a:p>
          <a:p>
            <a:pPr marL="0" indent="0">
              <a:buNone/>
            </a:pP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92996"/>
              </p:ext>
            </p:extLst>
          </p:nvPr>
        </p:nvGraphicFramePr>
        <p:xfrm>
          <a:off x="1019175" y="1314450"/>
          <a:ext cx="6029325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12125086" imgH="4390826" progId="Excel.Sheet.12">
                  <p:embed/>
                </p:oleObj>
              </mc:Choice>
              <mc:Fallback>
                <p:oleObj name="Worksheet" r:id="rId4" imgW="12125086" imgH="43908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9175" y="1314450"/>
                        <a:ext cx="6029325" cy="218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281980"/>
      </p:ext>
    </p:extLst>
  </p:cSld>
  <p:clrMapOvr>
    <a:masterClrMapping/>
  </p:clrMapOvr>
</p:sld>
</file>

<file path=ppt/theme/theme1.xml><?xml version="1.0" encoding="utf-8"?>
<a:theme xmlns:a="http://schemas.openxmlformats.org/drawingml/2006/main" name="CRnetPackets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BurstFinal_UpdatedSharkdesign.potx" id="{BBD47F90-436F-4E9E-B79D-C95F38CC99C2}" vid="{947C5875-760B-4374-8B93-E6759DAF4A97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BurstFinal_UpdatedSharkdesign.potx" id="{BBD47F90-436F-4E9E-B79D-C95F38CC99C2}" vid="{8A5277CA-EB6A-4B4C-843E-C99DE296945B}"/>
    </a:ext>
  </a:extLst>
</a:theme>
</file>

<file path=ppt/theme/theme3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BurstFinal_UpdatedSharkdesign.potx" id="{BBD47F90-436F-4E9E-B79D-C95F38CC99C2}" vid="{AF82F10B-0185-4D02-B8CB-321CC08B5384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MicroBurstFinal_UpdatedSharkdesign</Template>
  <TotalTime>0</TotalTime>
  <Words>464</Words>
  <Application>Microsoft Office PowerPoint</Application>
  <PresentationFormat>Bildschirmpräsentation (16:9)</PresentationFormat>
  <Paragraphs>118</Paragraphs>
  <Slides>19</Slides>
  <Notes>16</Notes>
  <HiddenSlides>1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Open Sans</vt:lpstr>
      <vt:lpstr>Oswald</vt:lpstr>
      <vt:lpstr>Tahoma</vt:lpstr>
      <vt:lpstr>Tahoma Normal</vt:lpstr>
      <vt:lpstr>CRnetPackets</vt:lpstr>
      <vt:lpstr>Benutzerdefiniertes Design</vt:lpstr>
      <vt:lpstr>simple-light-2</vt:lpstr>
      <vt:lpstr>Microsoft Excel-Arbeitsblatt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Some Chapter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Reusch</dc:creator>
  <cp:lastModifiedBy>Christian Reusch</cp:lastModifiedBy>
  <cp:revision>29</cp:revision>
  <dcterms:created xsi:type="dcterms:W3CDTF">2016-10-02T15:56:22Z</dcterms:created>
  <dcterms:modified xsi:type="dcterms:W3CDTF">2016-10-23T13:58:58Z</dcterms:modified>
</cp:coreProperties>
</file>