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4" d="100"/>
          <a:sy n="164" d="100"/>
        </p:scale>
        <p:origin x="-102" y="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8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6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6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6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5CB7D22-F926-4F2B-8E80-05CADFEE7871}" type="slidenum"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550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1720" cy="4110120"/>
          </a:xfrm>
          <a:prstGeom prst="rect">
            <a:avLst/>
          </a:prstGeom>
        </p:spPr>
        <p:txBody>
          <a:bodyPr lIns="0" tIns="91440" rIns="0" bIns="91440"/>
          <a:lstStyle/>
          <a:p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8545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11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9369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12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9321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13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9362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14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9802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15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1692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16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68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17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1401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18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5002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19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339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1720" cy="41101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7296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21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1312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6021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23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55225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24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26010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25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0683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28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9003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29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748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0203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3633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821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7360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613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93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5CB7D22-F926-4F2B-8E80-05CADFEE7871}" type="slidenum">
              <a:rPr lang="en-GB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408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Picture 41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43" name="Picture 42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Picture 81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83" name="Picture 82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2" name="Picture 121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23" name="Picture 122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2" name="Picture 161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63" name="Picture 162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311760" y="4776840"/>
            <a:ext cx="8515800" cy="2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GB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 SharkFest ’16 Europe • Arnhem, Netherlands • October 17-19, 2016 • #sf16eu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" name="Shape 7"/>
          <p:cNvPicPr/>
          <p:nvPr/>
        </p:nvPicPr>
        <p:blipFill>
          <a:blip r:embed="rId14"/>
          <a:stretch/>
        </p:blipFill>
        <p:spPr>
          <a:xfrm>
            <a:off x="2807640" y="1058400"/>
            <a:ext cx="3404520" cy="386388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8640" y="-8640"/>
            <a:ext cx="9139320" cy="609480"/>
          </a:xfrm>
          <a:prstGeom prst="rect">
            <a:avLst/>
          </a:prstGeom>
          <a:solidFill>
            <a:srgbClr val="4A86E8"/>
          </a:solidFill>
          <a:ln w="19080">
            <a:solidFill>
              <a:srgbClr val="4A86E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Shape 10"/>
          <p:cNvPicPr/>
          <p:nvPr/>
        </p:nvPicPr>
        <p:blipFill>
          <a:blip r:embed="rId15"/>
          <a:stretch/>
        </p:blipFill>
        <p:spPr>
          <a:xfrm>
            <a:off x="147240" y="60480"/>
            <a:ext cx="471240" cy="471240"/>
          </a:xfrm>
          <a:prstGeom prst="rect">
            <a:avLst/>
          </a:prstGeom>
          <a:ln>
            <a:noFill/>
          </a:ln>
        </p:spPr>
      </p:pic>
      <p:pic>
        <p:nvPicPr>
          <p:cNvPr id="4" name="Shape 12"/>
          <p:cNvPicPr/>
          <p:nvPr/>
        </p:nvPicPr>
        <p:blipFill>
          <a:blip r:embed="rId14"/>
          <a:stretch/>
        </p:blipFill>
        <p:spPr>
          <a:xfrm>
            <a:off x="2807640" y="1058400"/>
            <a:ext cx="3404520" cy="3863880"/>
          </a:xfrm>
          <a:prstGeom prst="rect">
            <a:avLst/>
          </a:prstGeom>
          <a:ln>
            <a:noFill/>
          </a:ln>
        </p:spPr>
      </p:pic>
      <p:sp>
        <p:nvSpPr>
          <p:cNvPr id="5" name="CustomShape 3"/>
          <p:cNvSpPr/>
          <p:nvPr/>
        </p:nvSpPr>
        <p:spPr>
          <a:xfrm>
            <a:off x="8640" y="4821120"/>
            <a:ext cx="9023400" cy="31788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4"/>
          <p:cNvSpPr/>
          <p:nvPr/>
        </p:nvSpPr>
        <p:spPr>
          <a:xfrm>
            <a:off x="0" y="-1080"/>
            <a:ext cx="9139320" cy="959040"/>
          </a:xfrm>
          <a:prstGeom prst="rect">
            <a:avLst/>
          </a:prstGeom>
          <a:solidFill>
            <a:srgbClr val="4A86E8"/>
          </a:solidFill>
          <a:ln w="19080">
            <a:solidFill>
              <a:srgbClr val="4A86E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ctr">
              <a:lnSpc>
                <a:spcPct val="100000"/>
              </a:lnSpc>
            </a:pPr>
            <a:r>
              <a:rPr lang="en-GB" sz="55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     SharkFest ‘16 Europe 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5"/>
          <p:cNvSpPr/>
          <p:nvPr/>
        </p:nvSpPr>
        <p:spPr>
          <a:xfrm>
            <a:off x="429480" y="4371840"/>
            <a:ext cx="1850400" cy="44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#sf16eu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6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311760" y="4776840"/>
            <a:ext cx="8515800" cy="2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GB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 SharkFest ’16 Europe • Arnhem, Netherlands • October 17-19, 2016 • #sf16eu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5" name="Shape 7"/>
          <p:cNvPicPr/>
          <p:nvPr/>
        </p:nvPicPr>
        <p:blipFill>
          <a:blip r:embed="rId14"/>
          <a:stretch/>
        </p:blipFill>
        <p:spPr>
          <a:xfrm>
            <a:off x="2807640" y="1058400"/>
            <a:ext cx="3404520" cy="3863880"/>
          </a:xfrm>
          <a:prstGeom prst="rect">
            <a:avLst/>
          </a:prstGeom>
          <a:ln>
            <a:noFill/>
          </a:ln>
        </p:spPr>
      </p:pic>
      <p:sp>
        <p:nvSpPr>
          <p:cNvPr id="46" name="CustomShape 2"/>
          <p:cNvSpPr/>
          <p:nvPr/>
        </p:nvSpPr>
        <p:spPr>
          <a:xfrm>
            <a:off x="8640" y="-8640"/>
            <a:ext cx="9139320" cy="609480"/>
          </a:xfrm>
          <a:prstGeom prst="rect">
            <a:avLst/>
          </a:prstGeom>
          <a:solidFill>
            <a:srgbClr val="4A86E8"/>
          </a:solidFill>
          <a:ln w="19080">
            <a:solidFill>
              <a:srgbClr val="4A86E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" name="Shape 10"/>
          <p:cNvPicPr/>
          <p:nvPr/>
        </p:nvPicPr>
        <p:blipFill>
          <a:blip r:embed="rId15"/>
          <a:stretch/>
        </p:blipFill>
        <p:spPr>
          <a:xfrm>
            <a:off x="147240" y="60480"/>
            <a:ext cx="471240" cy="471240"/>
          </a:xfrm>
          <a:prstGeom prst="rect">
            <a:avLst/>
          </a:prstGeom>
          <a:ln>
            <a:noFill/>
          </a:ln>
        </p:spPr>
      </p:pic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11760" y="4776840"/>
            <a:ext cx="8515800" cy="27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GB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 SharkFest ’16 Europe • Arnhem, Netherlands • October 17-19, 2016 • #sf16eu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Shape 7"/>
          <p:cNvPicPr/>
          <p:nvPr/>
        </p:nvPicPr>
        <p:blipFill>
          <a:blip r:embed="rId14"/>
          <a:stretch/>
        </p:blipFill>
        <p:spPr>
          <a:xfrm>
            <a:off x="2807640" y="1058400"/>
            <a:ext cx="3404520" cy="3863880"/>
          </a:xfrm>
          <a:prstGeom prst="rect">
            <a:avLst/>
          </a:prstGeom>
          <a:ln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8640" y="-8640"/>
            <a:ext cx="9139320" cy="609480"/>
          </a:xfrm>
          <a:prstGeom prst="rect">
            <a:avLst/>
          </a:prstGeom>
          <a:solidFill>
            <a:srgbClr val="4A86E8"/>
          </a:solidFill>
          <a:ln w="19080">
            <a:solidFill>
              <a:srgbClr val="4A86E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7" name="Shape 10"/>
          <p:cNvPicPr/>
          <p:nvPr/>
        </p:nvPicPr>
        <p:blipFill>
          <a:blip r:embed="rId15"/>
          <a:stretch/>
        </p:blipFill>
        <p:spPr>
          <a:xfrm>
            <a:off x="147240" y="60480"/>
            <a:ext cx="471240" cy="471240"/>
          </a:xfrm>
          <a:prstGeom prst="rect">
            <a:avLst/>
          </a:prstGeom>
          <a:ln>
            <a:noFill/>
          </a:ln>
        </p:spPr>
      </p:pic>
      <p:sp>
        <p:nvSpPr>
          <p:cNvPr id="88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11400" y="4776480"/>
            <a:ext cx="8516160" cy="27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GB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 SharkFest ’16 Europe • Arnhem, Netherlands • October 17-19, 2016 • #sf16eu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5" name="Shape 7"/>
          <p:cNvPicPr/>
          <p:nvPr/>
        </p:nvPicPr>
        <p:blipFill>
          <a:blip r:embed="rId14"/>
          <a:stretch/>
        </p:blipFill>
        <p:spPr>
          <a:xfrm>
            <a:off x="2807280" y="1058040"/>
            <a:ext cx="3404880" cy="3864240"/>
          </a:xfrm>
          <a:prstGeom prst="rect">
            <a:avLst/>
          </a:prstGeom>
          <a:ln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8640" y="-8640"/>
            <a:ext cx="9139680" cy="609840"/>
          </a:xfrm>
          <a:prstGeom prst="rect">
            <a:avLst/>
          </a:prstGeom>
          <a:solidFill>
            <a:srgbClr val="4A86E8"/>
          </a:solidFill>
          <a:ln w="19080">
            <a:solidFill>
              <a:srgbClr val="4A86E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7" name="Shape 10"/>
          <p:cNvPicPr/>
          <p:nvPr/>
        </p:nvPicPr>
        <p:blipFill>
          <a:blip r:embed="rId15"/>
          <a:stretch/>
        </p:blipFill>
        <p:spPr>
          <a:xfrm>
            <a:off x="146880" y="60120"/>
            <a:ext cx="471600" cy="471600"/>
          </a:xfrm>
          <a:prstGeom prst="rect">
            <a:avLst/>
          </a:prstGeom>
          <a:ln>
            <a:noFill/>
          </a:ln>
        </p:spPr>
      </p:pic>
      <p:sp>
        <p:nvSpPr>
          <p:cNvPr id="128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95280" y="1419120"/>
            <a:ext cx="8348760" cy="64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4000" b="0" strike="noStrike" spc="-1">
                <a:solidFill>
                  <a:srgbClr val="0B5394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Snort Alerts in Wireshark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95280" y="4011840"/>
            <a:ext cx="8348760" cy="35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GB" sz="2400" b="0" strike="noStrike" spc="-1">
                <a:solidFill>
                  <a:srgbClr val="0B5394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Martin Mathieson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395280" y="2304000"/>
            <a:ext cx="3740400" cy="5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19</a:t>
            </a:r>
            <a:r>
              <a:rPr lang="en-GB" sz="1800" b="0" strike="noStrike" spc="-1" baseline="10100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th</a:t>
            </a:r>
            <a:r>
              <a:rPr lang="en-GB" sz="18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October 2016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395280" y="4371840"/>
            <a:ext cx="8348760" cy="44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Core Developer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6840000" y="792000"/>
            <a:ext cx="2012040" cy="64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Capture(s)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468360" y="741240"/>
            <a:ext cx="6044040" cy="55116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[0] Convert to pcap format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	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6840000" y="1656000"/>
            <a:ext cx="2012040" cy="860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PCAP(s)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Line 4"/>
          <p:cNvSpPr/>
          <p:nvPr/>
        </p:nvSpPr>
        <p:spPr>
          <a:xfrm>
            <a:off x="7848000" y="1436400"/>
            <a:ext cx="360" cy="2556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5"/>
          <p:cNvSpPr/>
          <p:nvPr/>
        </p:nvSpPr>
        <p:spPr>
          <a:xfrm>
            <a:off x="6840000" y="2736000"/>
            <a:ext cx="2012040" cy="860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Alerts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Line 6"/>
          <p:cNvSpPr/>
          <p:nvPr/>
        </p:nvSpPr>
        <p:spPr>
          <a:xfrm>
            <a:off x="7848000" y="2520000"/>
            <a:ext cx="360" cy="216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7"/>
          <p:cNvSpPr/>
          <p:nvPr/>
        </p:nvSpPr>
        <p:spPr>
          <a:xfrm>
            <a:off x="432000" y="2036880"/>
            <a:ext cx="6044040" cy="55116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2  Identify interesting alerts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	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8"/>
          <p:cNvSpPr/>
          <p:nvPr/>
        </p:nvSpPr>
        <p:spPr>
          <a:xfrm>
            <a:off x="432000" y="2684880"/>
            <a:ext cx="6044040" cy="55116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3  Load capture into Wireshark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	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9"/>
          <p:cNvSpPr/>
          <p:nvPr/>
        </p:nvSpPr>
        <p:spPr>
          <a:xfrm>
            <a:off x="432000" y="3296880"/>
            <a:ext cx="6044040" cy="55116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4  Find alert packets		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10"/>
          <p:cNvSpPr/>
          <p:nvPr/>
        </p:nvSpPr>
        <p:spPr>
          <a:xfrm>
            <a:off x="6840000" y="3816000"/>
            <a:ext cx="2012040" cy="860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Rule + references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Line 11"/>
          <p:cNvSpPr/>
          <p:nvPr/>
        </p:nvSpPr>
        <p:spPr>
          <a:xfrm>
            <a:off x="7848000" y="3600000"/>
            <a:ext cx="360" cy="216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12"/>
          <p:cNvSpPr/>
          <p:nvPr/>
        </p:nvSpPr>
        <p:spPr>
          <a:xfrm>
            <a:off x="432000" y="3908880"/>
            <a:ext cx="6044040" cy="55116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5  Find rule + references		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13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WorkFlow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14"/>
          <p:cNvSpPr/>
          <p:nvPr/>
        </p:nvSpPr>
        <p:spPr>
          <a:xfrm>
            <a:off x="432000" y="1389240"/>
            <a:ext cx="6044040" cy="55116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1  Run pcaps through snort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	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432000" y="864000"/>
            <a:ext cx="8348760" cy="35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Fast Alert Output Format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10/13/09-20:18:28.268377  [**] [1:2101411:12] GPL SNMP public access </a:t>
            </a:r>
            <a:r>
              <a:rPr lang="en-GB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udp</a:t>
            </a: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[**] [Classification: Attempted Information Leak] [Priority: 2] {UDP} 10.0.16.30:1252 -&gt; 10.0.16.12:161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Snort Alerts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432000" y="864000"/>
            <a:ext cx="8348760" cy="35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2"/>
          <p:cNvSpPr/>
          <p:nvPr/>
        </p:nvSpPr>
        <p:spPr>
          <a:xfrm>
            <a:off x="1368000" y="1296000"/>
            <a:ext cx="2012040" cy="1076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Snort dissector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Line 3"/>
          <p:cNvSpPr/>
          <p:nvPr/>
        </p:nvSpPr>
        <p:spPr>
          <a:xfrm>
            <a:off x="144000" y="1800000"/>
            <a:ext cx="122400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4"/>
          <p:cNvSpPr/>
          <p:nvPr/>
        </p:nvSpPr>
        <p:spPr>
          <a:xfrm>
            <a:off x="5868000" y="1296000"/>
            <a:ext cx="1652040" cy="1076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Snort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Line 5"/>
          <p:cNvSpPr/>
          <p:nvPr/>
        </p:nvSpPr>
        <p:spPr>
          <a:xfrm>
            <a:off x="3384000" y="1800000"/>
            <a:ext cx="248400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Line 6"/>
          <p:cNvSpPr/>
          <p:nvPr/>
        </p:nvSpPr>
        <p:spPr>
          <a:xfrm flipH="1">
            <a:off x="3384000" y="2232000"/>
            <a:ext cx="248400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30" name="Table 7"/>
          <p:cNvGraphicFramePr/>
          <p:nvPr/>
        </p:nvGraphicFramePr>
        <p:xfrm>
          <a:off x="1296000" y="3156840"/>
          <a:ext cx="6768000" cy="1512720"/>
        </p:xfrm>
        <a:graphic>
          <a:graphicData uri="http://schemas.openxmlformats.org/drawingml/2006/table">
            <a:tbl>
              <a:tblPr/>
              <a:tblGrid>
                <a:gridCol w="3382560"/>
                <a:gridCol w="3385440"/>
              </a:tblGrid>
              <a:tr h="379080">
                <a:tc>
                  <a:txBody>
                    <a:bodyPr/>
                    <a:lstStyle/>
                    <a:p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Packet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Alert(s)</a:t>
                      </a:r>
                      <a:endParaRPr lang="en-GB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SID=20001, Rule=...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SID=31888, Rule=...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75480">
                <a:tc>
                  <a:txBody>
                    <a:bodyPr/>
                    <a:lstStyle/>
                    <a:p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511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SID=30011, Rule=...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31" name="CustomShape 8"/>
          <p:cNvSpPr/>
          <p:nvPr/>
        </p:nvSpPr>
        <p:spPr>
          <a:xfrm>
            <a:off x="144000" y="1440000"/>
            <a:ext cx="1076040" cy="59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Packets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9"/>
          <p:cNvSpPr/>
          <p:nvPr/>
        </p:nvSpPr>
        <p:spPr>
          <a:xfrm>
            <a:off x="3420000" y="1440360"/>
            <a:ext cx="2264040" cy="59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Packets (PCAP)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10"/>
          <p:cNvSpPr/>
          <p:nvPr/>
        </p:nvSpPr>
        <p:spPr>
          <a:xfrm>
            <a:off x="4176000" y="2268360"/>
            <a:ext cx="1076040" cy="3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Alerts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Line 11"/>
          <p:cNvSpPr/>
          <p:nvPr/>
        </p:nvSpPr>
        <p:spPr>
          <a:xfrm>
            <a:off x="3384000" y="2232360"/>
            <a:ext cx="360000" cy="92448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12"/>
          <p:cNvSpPr/>
          <p:nvPr/>
        </p:nvSpPr>
        <p:spPr>
          <a:xfrm>
            <a:off x="3636000" y="2700720"/>
            <a:ext cx="1076040" cy="3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Update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Line 13"/>
          <p:cNvSpPr/>
          <p:nvPr/>
        </p:nvSpPr>
        <p:spPr>
          <a:xfrm flipV="1">
            <a:off x="1872000" y="2372040"/>
            <a:ext cx="0" cy="7848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14"/>
          <p:cNvSpPr/>
          <p:nvPr/>
        </p:nvSpPr>
        <p:spPr>
          <a:xfrm>
            <a:off x="1872000" y="2701080"/>
            <a:ext cx="1076040" cy="3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Lookup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15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Running Snort (Wireshnork)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432000" y="864000"/>
            <a:ext cx="8348760" cy="35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2"/>
          <p:cNvSpPr/>
          <p:nvPr/>
        </p:nvSpPr>
        <p:spPr>
          <a:xfrm>
            <a:off x="3420000" y="1800000"/>
            <a:ext cx="2588040" cy="1436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Snort dissector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3"/>
          <p:cNvSpPr/>
          <p:nvPr/>
        </p:nvSpPr>
        <p:spPr>
          <a:xfrm>
            <a:off x="360000" y="1872000"/>
            <a:ext cx="1940040" cy="64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Snort alerts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4"/>
          <p:cNvSpPr/>
          <p:nvPr/>
        </p:nvSpPr>
        <p:spPr>
          <a:xfrm>
            <a:off x="324000" y="2844000"/>
            <a:ext cx="2228040" cy="64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Snort config + rules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>
          <a:xfrm>
            <a:off x="324000" y="3816000"/>
            <a:ext cx="3200040" cy="788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Wireshark dissection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396000" y="936000"/>
            <a:ext cx="233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Packet Bytes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7"/>
          <p:cNvSpPr/>
          <p:nvPr/>
        </p:nvSpPr>
        <p:spPr>
          <a:xfrm>
            <a:off x="6444000" y="900000"/>
            <a:ext cx="2480760" cy="64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Protocol Tree + filters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7128000" y="1872000"/>
            <a:ext cx="1760040" cy="64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Expert Info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9"/>
          <p:cNvSpPr/>
          <p:nvPr/>
        </p:nvSpPr>
        <p:spPr>
          <a:xfrm>
            <a:off x="6732000" y="2844000"/>
            <a:ext cx="2192040" cy="64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Web links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Line 10"/>
          <p:cNvSpPr/>
          <p:nvPr/>
        </p:nvSpPr>
        <p:spPr>
          <a:xfrm>
            <a:off x="2736000" y="1296000"/>
            <a:ext cx="684000" cy="86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Line 11"/>
          <p:cNvSpPr/>
          <p:nvPr/>
        </p:nvSpPr>
        <p:spPr>
          <a:xfrm>
            <a:off x="2304000" y="2160000"/>
            <a:ext cx="1116000" cy="28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Line 12"/>
          <p:cNvSpPr/>
          <p:nvPr/>
        </p:nvSpPr>
        <p:spPr>
          <a:xfrm flipV="1">
            <a:off x="2556000" y="2736000"/>
            <a:ext cx="864000" cy="43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Line 13"/>
          <p:cNvSpPr/>
          <p:nvPr/>
        </p:nvSpPr>
        <p:spPr>
          <a:xfrm flipV="1">
            <a:off x="2808000" y="3024000"/>
            <a:ext cx="612000" cy="79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Line 14"/>
          <p:cNvSpPr/>
          <p:nvPr/>
        </p:nvSpPr>
        <p:spPr>
          <a:xfrm flipV="1">
            <a:off x="6012000" y="1152000"/>
            <a:ext cx="432000" cy="86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Line 15"/>
          <p:cNvSpPr/>
          <p:nvPr/>
        </p:nvSpPr>
        <p:spPr>
          <a:xfrm flipV="1">
            <a:off x="6012000" y="2232000"/>
            <a:ext cx="1116000" cy="216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Line 16"/>
          <p:cNvSpPr/>
          <p:nvPr/>
        </p:nvSpPr>
        <p:spPr>
          <a:xfrm>
            <a:off x="6012000" y="2808000"/>
            <a:ext cx="720000" cy="36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17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Dissector inputs and outputs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467640" y="1995840"/>
            <a:ext cx="8224920" cy="8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4000" b="0" strike="noStrike" spc="-1">
                <a:solidFill>
                  <a:srgbClr val="073763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Demo 1: Example rules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467640" y="1995840"/>
            <a:ext cx="8224920" cy="8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4000" b="0" strike="noStrike" spc="-1">
                <a:solidFill>
                  <a:srgbClr val="073763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Uses / Features / Futures?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Use Case – Examining Alerts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59" name="Picture 258"/>
          <p:cNvPicPr/>
          <p:nvPr/>
        </p:nvPicPr>
        <p:blipFill>
          <a:blip r:embed="rId3"/>
          <a:stretch/>
        </p:blipFill>
        <p:spPr>
          <a:xfrm>
            <a:off x="1800000" y="754560"/>
            <a:ext cx="5607000" cy="401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Use Case – Examining Alerts (continued)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251520" y="972000"/>
            <a:ext cx="828092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Need to run Snort and prepare only relevant PCAPs/streams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9200" lvl="2" indent="-21276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e.g. workflow as in Jasper’s blog post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Try to gather/present relevant information in one place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See lessons learned later...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432000" y="900000"/>
            <a:ext cx="834876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If Wireshark sees an HTTP server response inside $HOME_NET…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Is the address covered by $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HTTP_SERVERS?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Is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the port covered by $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HTTP_PORTS?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Flag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mismatch in Expert Info</a:t>
            </a: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Use Case – Debugging Snort Config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432000" y="612000"/>
            <a:ext cx="8348760" cy="13836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If Snort detects an HTTP alert, but Wireshark does not dissect as HTTP…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Use Case – Debugging Wireshark config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6" name="Picture 265"/>
          <p:cNvPicPr/>
          <p:nvPr/>
        </p:nvPicPr>
        <p:blipFill>
          <a:blip r:embed="rId3"/>
          <a:stretch/>
        </p:blipFill>
        <p:spPr>
          <a:xfrm>
            <a:off x="1935360" y="2063880"/>
            <a:ext cx="5045400" cy="1134720"/>
          </a:xfrm>
          <a:prstGeom prst="rect">
            <a:avLst/>
          </a:prstGeom>
          <a:ln>
            <a:noFill/>
          </a:ln>
        </p:spPr>
      </p:pic>
      <p:pic>
        <p:nvPicPr>
          <p:cNvPr id="267" name="Picture 266"/>
          <p:cNvPicPr/>
          <p:nvPr/>
        </p:nvPicPr>
        <p:blipFill>
          <a:blip r:embed="rId4"/>
          <a:stretch/>
        </p:blipFill>
        <p:spPr>
          <a:xfrm>
            <a:off x="720000" y="3372840"/>
            <a:ext cx="7756560" cy="140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172"/>
          <p:cNvPicPr/>
          <p:nvPr/>
        </p:nvPicPr>
        <p:blipFill>
          <a:blip r:embed="rId3"/>
          <a:stretch/>
        </p:blipFill>
        <p:spPr>
          <a:xfrm>
            <a:off x="1289880" y="677520"/>
            <a:ext cx="6737040" cy="4115880"/>
          </a:xfrm>
          <a:prstGeom prst="rect">
            <a:avLst/>
          </a:prstGeom>
          <a:ln>
            <a:noFill/>
          </a:ln>
        </p:spPr>
      </p:pic>
      <p:sp>
        <p:nvSpPr>
          <p:cNvPr id="174" name="CustomShape 1"/>
          <p:cNvSpPr/>
          <p:nvPr/>
        </p:nvSpPr>
        <p:spPr>
          <a:xfrm>
            <a:off x="3413880" y="2078280"/>
            <a:ext cx="2336760" cy="5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Some Topic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Jakub’s Wireshnork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432000" y="612000"/>
            <a:ext cx="834876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Ask Wireshark why no alert for rule?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Addresses/ports/direction doesn’t match?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Content missing?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Content found but in wrong position?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0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Content almost found – find/present closest match?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Uses Cases – Rule Debugging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432000" y="612000"/>
            <a:ext cx="8348760" cy="26798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680">
              <a:lnSpc>
                <a:spcPct val="100000"/>
              </a:lnSpc>
              <a:buClr>
                <a:srgbClr val="000000"/>
              </a:buClr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Would make dissector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faster/simpler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Store </a:t>
            </a: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in per-packet comment?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What info to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include?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90800" lvl="1" indent="-21276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New </a:t>
            </a: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option to </a:t>
            </a:r>
            <a:r>
              <a:rPr lang="en-GB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pcapng</a:t>
            </a: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enhanced packet block?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27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Store rule + other relevant info from snort 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config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Feature – Write alerts into file?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467640" y="1995840"/>
            <a:ext cx="8224920" cy="8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4000" b="0" strike="noStrike" spc="-1">
                <a:solidFill>
                  <a:srgbClr val="073763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Demo 2: Looking at ‘real’ alerts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Choose Some Rules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395280" y="1152000"/>
            <a:ext cx="8348760" cy="29319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Using recent </a:t>
            </a:r>
            <a:r>
              <a:rPr lang="en-GB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Talos</a:t>
            </a: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+ Emerging-threats sets gave &gt; 20,000 rules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Some editing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required</a:t>
            </a:r>
            <a:endParaRPr lang="en-GB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 Normal"/>
              <a:ea typeface="Tahoma Normal"/>
            </a:endParaRPr>
          </a:p>
          <a:p>
            <a:pPr marL="636480" lvl="1" indent="-174600">
              <a:buClr>
                <a:srgbClr val="000000"/>
              </a:buClr>
              <a:buFont typeface="Arial"/>
              <a:buChar char="•"/>
            </a:pP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Includes r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ules files that don’t exist</a:t>
            </a:r>
          </a:p>
          <a:p>
            <a:pPr marL="636480" lvl="1" indent="-174600">
              <a:buClr>
                <a:srgbClr val="000000"/>
              </a:buClr>
              <a:buFont typeface="Arial"/>
              <a:buChar char="•"/>
            </a:pP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Some rules have !any, which can never match</a:t>
            </a:r>
            <a:endParaRPr lang="en-GB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 Normal"/>
              <a:ea typeface="Tahoma Normal"/>
            </a:endParaRPr>
          </a:p>
          <a:p>
            <a:pPr marL="461880" lvl="1">
              <a:buClr>
                <a:srgbClr val="000000"/>
              </a:buClr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	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Choose Some Packets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395280" y="1080000"/>
            <a:ext cx="8348760" cy="371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61880" indent="-4572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Captured </a:t>
            </a: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on home network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lvl="1" indent="-185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Sadly(?), no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alerts…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lvl="1" indent="-185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Probably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needed to set up a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honeypot and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forward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ports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Laura’s </a:t>
            </a: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book resources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lvl="1" indent="-185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http://wiresharkbook.com/wireshark101.html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lvl="1" indent="-185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Some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alerts…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198360"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wiki.wireshark.org/</a:t>
            </a:r>
            <a:r>
              <a:rPr lang="en-GB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SampleCaptures</a:t>
            </a:r>
            <a:endParaRPr lang="en-GB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Found 20,455 alerts in 465 captures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	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467640" y="1995840"/>
            <a:ext cx="8224920" cy="8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4000" b="0" strike="noStrike" spc="-1">
                <a:solidFill>
                  <a:srgbClr val="073763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Lessons Learned and status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432000" y="1152000"/>
            <a:ext cx="834876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Run under Snort first – save results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Follow Jasper’s advice for preparing PCAP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My script took &gt; 24 hours to run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Disable checksum checks in Snort!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Duplication between rule sets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Lessons Learned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432000" y="1152000"/>
            <a:ext cx="834876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Re-assembly makes things tricky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Running &gt; 20k rules is very slow	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Set $HOME_NET and $EXTERNAL_NET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Linked references vary in quality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Lots of old captures files on wiki.wireshark.org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Lessons Learned (continued)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432000" y="1080000"/>
            <a:ext cx="834876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Not yet reviewed/merged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Will test on Windows soon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tshark may not work at the moment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Feedback still very welcome!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Code status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467640" y="1995840"/>
            <a:ext cx="8224920" cy="8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4000" b="0" strike="noStrike" spc="-1">
                <a:solidFill>
                  <a:srgbClr val="073763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          Thank you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32000" y="1260000"/>
            <a:ext cx="834876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Introduction to Snort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Demo 1: Trying out simple rules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Snort dissector uses / futures?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Demo 2: Using it for real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Lessons learned and status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		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Agenda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467640" y="1995840"/>
            <a:ext cx="8224920" cy="8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4000" b="0" strike="noStrike" spc="-1">
                <a:solidFill>
                  <a:srgbClr val="073763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Introduction to Snort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432000" y="1260000"/>
            <a:ext cx="834876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Network Intrusion Detection System (NIDS)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Open Source software and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rules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36480" lvl="1" indent="-174600"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Runs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on same platforms as Wireshark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Snort 2.9 is mature/stable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Snort 3 / Snort++ is emerging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Snort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432000" y="1260000"/>
            <a:ext cx="8348760" cy="314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Detailed configuration of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network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36480" lvl="1" indent="-174600"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Protected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home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network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36480" lvl="1" indent="-174600"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Expected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servers / ports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Custom decoders for popular protocols,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e.g.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36480" lvl="1" indent="-174600"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HTTP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, SSL, SSL, FTP, ...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Snort (continued)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432000" y="864000"/>
            <a:ext cx="8348760" cy="35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9280" indent="-174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Free Rule Sets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0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Talos (GPL)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0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Emerging-threats (BSD)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20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Your own site-specific rules!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Snort Rules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32000" y="864000"/>
            <a:ext cx="8348760" cy="35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alert tcp $HOME_NET any -&gt; $EXTERNAL_NET any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(msg:"Example rule"; flow:to_client,established;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content:"Content-Type"; offset:20;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content:"|65 2d 43|";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content:"content-type:"; nocase;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content:!"martin";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pcre:”/success(ful|fully|es)/i”;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Uricontent:”google.com”;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reference:nessus,11157; classtype:misc-activity;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      sid:2000001; rev:1;)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0" y="0"/>
            <a:ext cx="9139320" cy="62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Rule Breakdown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ine 1"/>
          <p:cNvSpPr/>
          <p:nvPr/>
        </p:nvSpPr>
        <p:spPr>
          <a:xfrm>
            <a:off x="3461400" y="1322640"/>
            <a:ext cx="360" cy="1714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2"/>
          <p:cNvSpPr/>
          <p:nvPr/>
        </p:nvSpPr>
        <p:spPr>
          <a:xfrm>
            <a:off x="431640" y="863640"/>
            <a:ext cx="1591920" cy="26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Packet Start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0" y="360"/>
            <a:ext cx="9139680" cy="62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 Normal"/>
                <a:ea typeface="Tahoma Normal"/>
              </a:rPr>
              <a:t>Content position constraints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Line 4"/>
          <p:cNvSpPr/>
          <p:nvPr/>
        </p:nvSpPr>
        <p:spPr>
          <a:xfrm>
            <a:off x="914400" y="1322640"/>
            <a:ext cx="360" cy="1714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Line 5"/>
          <p:cNvSpPr/>
          <p:nvPr/>
        </p:nvSpPr>
        <p:spPr>
          <a:xfrm>
            <a:off x="7511040" y="1322640"/>
            <a:ext cx="360" cy="1714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6"/>
          <p:cNvSpPr/>
          <p:nvPr/>
        </p:nvSpPr>
        <p:spPr>
          <a:xfrm>
            <a:off x="6336000" y="863640"/>
            <a:ext cx="1827000" cy="26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Packet End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Line 7"/>
          <p:cNvSpPr/>
          <p:nvPr/>
        </p:nvSpPr>
        <p:spPr>
          <a:xfrm>
            <a:off x="1567440" y="1322640"/>
            <a:ext cx="360" cy="1714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Line 8"/>
          <p:cNvSpPr/>
          <p:nvPr/>
        </p:nvSpPr>
        <p:spPr>
          <a:xfrm>
            <a:off x="2220480" y="1322640"/>
            <a:ext cx="360" cy="1714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Line 9"/>
          <p:cNvSpPr/>
          <p:nvPr/>
        </p:nvSpPr>
        <p:spPr>
          <a:xfrm>
            <a:off x="4375800" y="1322640"/>
            <a:ext cx="360" cy="1714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Line 10"/>
          <p:cNvSpPr/>
          <p:nvPr/>
        </p:nvSpPr>
        <p:spPr>
          <a:xfrm>
            <a:off x="4996440" y="1322640"/>
            <a:ext cx="360" cy="1714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11"/>
          <p:cNvSpPr/>
          <p:nvPr/>
        </p:nvSpPr>
        <p:spPr>
          <a:xfrm>
            <a:off x="888840" y="1598400"/>
            <a:ext cx="775440" cy="26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offset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12"/>
          <p:cNvSpPr/>
          <p:nvPr/>
        </p:nvSpPr>
        <p:spPr>
          <a:xfrm>
            <a:off x="1541880" y="2504520"/>
            <a:ext cx="971280" cy="26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depth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13"/>
          <p:cNvSpPr/>
          <p:nvPr/>
        </p:nvSpPr>
        <p:spPr>
          <a:xfrm>
            <a:off x="3396240" y="1647360"/>
            <a:ext cx="1044000" cy="26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distance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14"/>
          <p:cNvSpPr/>
          <p:nvPr/>
        </p:nvSpPr>
        <p:spPr>
          <a:xfrm>
            <a:off x="4392720" y="2494440"/>
            <a:ext cx="880560" cy="26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within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15"/>
          <p:cNvSpPr/>
          <p:nvPr/>
        </p:nvSpPr>
        <p:spPr>
          <a:xfrm>
            <a:off x="914400" y="2057400"/>
            <a:ext cx="6595560" cy="47880"/>
          </a:xfrm>
          <a:prstGeom prst="rect">
            <a:avLst/>
          </a:prstGeom>
          <a:solidFill>
            <a:srgbClr val="FF8080"/>
          </a:solidFill>
          <a:ln>
            <a:solidFill>
              <a:srgbClr val="FF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16"/>
          <p:cNvSpPr/>
          <p:nvPr/>
        </p:nvSpPr>
        <p:spPr>
          <a:xfrm>
            <a:off x="4856400" y="1910520"/>
            <a:ext cx="1566360" cy="341640"/>
          </a:xfrm>
          <a:prstGeom prst="rect">
            <a:avLst/>
          </a:prstGeom>
          <a:solidFill>
            <a:srgbClr val="FF8080"/>
          </a:solidFill>
          <a:ln>
            <a:solidFill>
              <a:srgbClr val="FF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23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Content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17"/>
          <p:cNvSpPr/>
          <p:nvPr/>
        </p:nvSpPr>
        <p:spPr>
          <a:xfrm>
            <a:off x="1893960" y="1935000"/>
            <a:ext cx="1566360" cy="341640"/>
          </a:xfrm>
          <a:prstGeom prst="rect">
            <a:avLst/>
          </a:prstGeom>
          <a:solidFill>
            <a:srgbClr val="FF8080"/>
          </a:solidFill>
          <a:ln>
            <a:solidFill>
              <a:srgbClr val="FF808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23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Content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Line 18"/>
          <p:cNvSpPr/>
          <p:nvPr/>
        </p:nvSpPr>
        <p:spPr>
          <a:xfrm>
            <a:off x="914400" y="1616400"/>
            <a:ext cx="65304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Line 19"/>
          <p:cNvSpPr/>
          <p:nvPr/>
        </p:nvSpPr>
        <p:spPr>
          <a:xfrm>
            <a:off x="3461400" y="2424600"/>
            <a:ext cx="153504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Line 20"/>
          <p:cNvSpPr/>
          <p:nvPr/>
        </p:nvSpPr>
        <p:spPr>
          <a:xfrm>
            <a:off x="3494160" y="1622880"/>
            <a:ext cx="91440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Line 21"/>
          <p:cNvSpPr/>
          <p:nvPr/>
        </p:nvSpPr>
        <p:spPr>
          <a:xfrm>
            <a:off x="914400" y="2424600"/>
            <a:ext cx="130644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716</Words>
  <Application>Microsoft Office PowerPoint</Application>
  <PresentationFormat>On-screen Show (16:9)</PresentationFormat>
  <Paragraphs>194</Paragraphs>
  <Slides>29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</dc:creator>
  <cp:lastModifiedBy>Mathieson, Martin (UK Gloucester)</cp:lastModifiedBy>
  <cp:revision>129</cp:revision>
  <dcterms:modified xsi:type="dcterms:W3CDTF">2016-10-20T11:26:44Z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