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54" r:id="rId1"/>
    <p:sldMasterId id="2147483655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7" r:id="rId12"/>
    <p:sldId id="264" r:id="rId13"/>
    <p:sldId id="265" r:id="rId14"/>
    <p:sldId id="266" r:id="rId15"/>
    <p:sldId id="268" r:id="rId16"/>
    <p:sldId id="269" r:id="rId17"/>
    <p:sldId id="267" r:id="rId18"/>
    <p:sldId id="271" r:id="rId19"/>
    <p:sldId id="270" r:id="rId20"/>
    <p:sldId id="272" r:id="rId21"/>
    <p:sldId id="273" r:id="rId22"/>
    <p:sldId id="275" r:id="rId23"/>
    <p:sldId id="278" r:id="rId24"/>
    <p:sldId id="279" r:id="rId25"/>
    <p:sldId id="276" r:id="rId26"/>
    <p:sldId id="274" r:id="rId27"/>
    <p:sldId id="280" r:id="rId28"/>
    <p:sldId id="281" r:id="rId29"/>
    <p:sldId id="285" r:id="rId30"/>
    <p:sldId id="277" r:id="rId31"/>
    <p:sldId id="282" r:id="rId32"/>
    <p:sldId id="284" r:id="rId33"/>
    <p:sldId id="283" r:id="rId34"/>
    <p:sldId id="286" r:id="rId35"/>
  </p:sldIdLst>
  <p:sldSz cx="9144000" cy="6858000" type="screen4x3"/>
  <p:notesSz cx="6858000" cy="9144000"/>
  <p:custDataLst>
    <p:tags r:id="rId36"/>
  </p:custDataLst>
  <p:defaultTextStyle>
    <a:defPPr marR="0" algn="l" rtl="0">
      <a:lnSpc>
        <a:spcPct val="100000"/>
      </a:lnSpc>
      <a:spcBef>
        <a:spcPct val="0"/>
      </a:spcBef>
      <a:spcAft>
        <a:spcPct val="0"/>
      </a:spcAft>
    </a:defPPr>
    <a:lvl1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32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tags" Target="tags/tag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1.xml" /><Relationship Id="rId40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71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6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0" algn="l">
              <a:buSzTx/>
              <a:defRPr sz="5400">
                <a:solidFill>
                  <a:schemeClr val="bg1"/>
                </a:solidFill>
              </a:defRPr>
            </a:lvl1pPr>
            <a:lvl2pPr indent="304800" algn="ctr">
              <a:buSzTx/>
              <a:defRPr sz="4800"/>
            </a:lvl2pPr>
            <a:lvl3pPr indent="304800" algn="ctr">
              <a:buSzTx/>
              <a:defRPr sz="4800"/>
            </a:lvl3pPr>
            <a:lvl4pPr indent="304800" algn="ctr">
              <a:buSzTx/>
              <a:defRPr sz="4800"/>
            </a:lvl4pPr>
            <a:lvl5pPr indent="304800" algn="ctr">
              <a:buSzTx/>
              <a:defRPr sz="4800"/>
            </a:lvl5pPr>
            <a:lvl6pPr indent="304800" algn="ctr">
              <a:buSzTx/>
              <a:defRPr sz="4800"/>
            </a:lvl6pPr>
            <a:lvl7pPr indent="304800" algn="ctr">
              <a:buSzTx/>
              <a:defRPr sz="4800"/>
            </a:lvl7pPr>
            <a:lvl8pPr indent="304800" algn="ctr">
              <a:buSzTx/>
              <a:defRPr sz="4800"/>
            </a:lvl8pPr>
            <a:lvl9pPr indent="304800" algn="ctr">
              <a:buSzTx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l">
              <a:spcBef>
                <a:spcPct val="0"/>
              </a:spcBef>
              <a:buClr>
                <a:schemeClr val="dk2"/>
              </a:buClr>
              <a:buNone/>
              <a:defRPr sz="2800">
                <a:solidFill>
                  <a:schemeClr val="bg1"/>
                </a:solidFill>
              </a:defRPr>
            </a:lvl1pPr>
            <a:lvl2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108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897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632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53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718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673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265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430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F4BCFE-D9FF-44AF-8BCA-ED3973CCD186}" type="datetime1">
              <a:rPr lang="en-US" smtClean="0"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948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500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276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slideLayout" Target="../slideLayouts/slideLayout12.xml" /><Relationship Id="rId11" Type="http://schemas.openxmlformats.org/officeDocument/2006/relationships/slideLayout" Target="../slideLayouts/slideLayout13.xml" /><Relationship Id="rId12" Type="http://schemas.openxmlformats.org/officeDocument/2006/relationships/image" Target="../media/image2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4.xml" /><Relationship Id="rId3" Type="http://schemas.openxmlformats.org/officeDocument/2006/relationships/slideLayout" Target="../slideLayouts/slideLayout5.xml" /><Relationship Id="rId4" Type="http://schemas.openxmlformats.org/officeDocument/2006/relationships/slideLayout" Target="../slideLayouts/slideLayout6.xml" /><Relationship Id="rId5" Type="http://schemas.openxmlformats.org/officeDocument/2006/relationships/slideLayout" Target="../slideLayouts/slideLayout7.xml" /><Relationship Id="rId6" Type="http://schemas.openxmlformats.org/officeDocument/2006/relationships/slideLayout" Target="../slideLayouts/slideLayout8.xml" /><Relationship Id="rId7" Type="http://schemas.openxmlformats.org/officeDocument/2006/relationships/slideLayout" Target="../slideLayouts/slideLayout9.xml" /><Relationship Id="rId8" Type="http://schemas.openxmlformats.org/officeDocument/2006/relationships/slideLayout" Target="../slideLayouts/slideLayout10.xml" /><Relationship Id="rId9" Type="http://schemas.openxmlformats.org/officeDocument/2006/relationships/slideLayout" Target="../slideLayouts/slideLayout1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ransition/>
  <p:timing/>
  <p:hf sldNum="0" hdr="0" dt="0"/>
  <p:txStyles>
    <p:title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iming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microsoft.com/office/2007/relationships/hdphoto" Target="../media/hdphoto1.wdp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8500" y="3101723"/>
            <a:ext cx="7772400" cy="1546500"/>
          </a:xfrm>
        </p:spPr>
        <p:txBody>
          <a:bodyPr/>
          <a:lstStyle/>
          <a:p>
            <a:r>
              <a:rPr lang="en-US" smtClean="0"/>
              <a:t>Top Causes for Poor Application Performance</a:t>
            </a:r>
            <a:br>
              <a:rPr lang="en-US" smtClean="0"/>
            </a:br>
            <a:r>
              <a:rPr lang="en-US" smtClean="0"/>
              <a:t>Case Studies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8500" y="4777337"/>
            <a:ext cx="7772400" cy="1046400"/>
          </a:xfrm>
        </p:spPr>
        <p:txBody>
          <a:bodyPr/>
          <a:lstStyle/>
          <a:p>
            <a:r>
              <a:rPr lang="en-US" smtClean="0"/>
              <a:t>Mike Canney</a:t>
            </a:r>
            <a:endParaRPr lang="en-US"/>
          </a:p>
        </p:txBody>
      </p:sp>
    </p:spTree>
  </p:cSld>
  <p:clrMapOvr>
    <a:masterClrMapping/>
  </p:clrMapOvr>
  <p:transition spd="slow">
    <p:cut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508125"/>
            <a:ext cx="7886700" cy="1325563"/>
          </a:xfrm>
        </p:spPr>
        <p:txBody>
          <a:bodyPr/>
          <a:lstStyle/>
          <a:p>
            <a:pPr algn="ctr"/>
            <a:r>
              <a:rPr lang="en-US" smtClean="0"/>
              <a:t>The case of the SLOW Internet…</a:t>
            </a:r>
            <a:br>
              <a:rPr lang="en-US" smtClean="0"/>
            </a:br>
            <a:r>
              <a:rPr lang="en-US" smtClean="0"/>
              <a:t>Case Study 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582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best way to create a CDA and still be cost effective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9625"/>
            <a:ext cx="7886700" cy="4351338"/>
          </a:xfrm>
        </p:spPr>
        <p:txBody>
          <a:bodyPr/>
          <a:lstStyle/>
          <a:p>
            <a:r>
              <a:rPr lang="en-US" err="1" smtClean="0"/>
              <a:t>vShark</a:t>
            </a:r>
          </a:p>
          <a:p>
            <a:r>
              <a:rPr lang="en-US" smtClean="0"/>
              <a:t>Up to 2 TB of rolling capture disk</a:t>
            </a:r>
          </a:p>
          <a:p>
            <a:r>
              <a:rPr lang="en-US" smtClean="0"/>
              <a:t>Can install it on a stand alone ESXi server and use the physical NICs for capture.</a:t>
            </a:r>
          </a:p>
          <a:p>
            <a:r>
              <a:rPr lang="en-US" smtClean="0"/>
              <a:t>Allows multiple people to access the Shark.</a:t>
            </a:r>
          </a:p>
          <a:p>
            <a:r>
              <a:rPr lang="en-US" smtClean="0"/>
              <a:t>Can set up alerts (watches)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347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2435225"/>
            <a:ext cx="7886700" cy="1325563"/>
          </a:xfrm>
        </p:spPr>
        <p:txBody>
          <a:bodyPr/>
          <a:lstStyle/>
          <a:p>
            <a:pPr algn="ctr"/>
            <a:r>
              <a:rPr lang="en-US" smtClean="0"/>
              <a:t>TCP and my Love/Hate relationship…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464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Windowing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The TCP Window Size defines the host’s receive buffer.</a:t>
            </a:r>
          </a:p>
          <a:p>
            <a:r>
              <a:rPr lang="en-US">
                <a:ea typeface="ＭＳ Ｐゴシック" pitchFamily="34" charset="-128"/>
              </a:rPr>
              <a:t>Large Window Sizes can </a:t>
            </a:r>
            <a:r>
              <a:rPr lang="en-US" i="1">
                <a:ea typeface="ＭＳ Ｐゴシック" pitchFamily="34" charset="-128"/>
              </a:rPr>
              <a:t>sometimes</a:t>
            </a:r>
            <a:r>
              <a:rPr lang="en-US">
                <a:ea typeface="ＭＳ Ｐゴシック" pitchFamily="34" charset="-128"/>
              </a:rPr>
              <a:t> help overcome the impact of latency.</a:t>
            </a:r>
          </a:p>
          <a:p>
            <a:r>
              <a:rPr lang="en-US">
                <a:ea typeface="ＭＳ Ｐゴシック" pitchFamily="34" charset="-128"/>
              </a:rPr>
              <a:t>Depending on how the application was written, advertised TCP Window Size may not have an impact at all (more on this later).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262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 Control…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Slow’s the sender down if the </a:t>
            </a:r>
            <a:r>
              <a:rPr lang="en-US" smtClean="0"/>
              <a:t>receiver cannot </a:t>
            </a:r>
            <a:r>
              <a:rPr lang="en-US"/>
              <a:t>handle the load</a:t>
            </a:r>
          </a:p>
          <a:p>
            <a:r>
              <a:rPr lang="en-US" smtClean="0"/>
              <a:t>Uses </a:t>
            </a:r>
            <a:r>
              <a:rPr lang="en-US"/>
              <a:t>a “window update”</a:t>
            </a:r>
          </a:p>
          <a:p>
            <a:pPr lvl="1"/>
            <a:r>
              <a:rPr lang="en-US" smtClean="0"/>
              <a:t>Typically </a:t>
            </a:r>
            <a:r>
              <a:rPr lang="en-US"/>
              <a:t>along with an ACK</a:t>
            </a:r>
          </a:p>
          <a:p>
            <a:r>
              <a:rPr lang="en-US"/>
              <a:t>S</a:t>
            </a:r>
            <a:r>
              <a:rPr lang="en-US" smtClean="0"/>
              <a:t>ender </a:t>
            </a:r>
            <a:r>
              <a:rPr lang="en-US"/>
              <a:t>is allowed to inject X amount </a:t>
            </a:r>
            <a:r>
              <a:rPr lang="en-US" smtClean="0"/>
              <a:t>of data </a:t>
            </a:r>
            <a:r>
              <a:rPr lang="en-US"/>
              <a:t>onto the network before </a:t>
            </a:r>
            <a:r>
              <a:rPr lang="en-US" smtClean="0"/>
              <a:t>receiving an </a:t>
            </a:r>
            <a:r>
              <a:rPr lang="en-US"/>
              <a:t>ACK</a:t>
            </a:r>
          </a:p>
          <a:p>
            <a:r>
              <a:rPr lang="en-US" smtClean="0"/>
              <a:t>Set </a:t>
            </a:r>
            <a:r>
              <a:rPr lang="en-US"/>
              <a:t>by the receiver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4381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Title 1"/>
          <p:cNvSpPr txBox="1"/>
          <p:nvPr/>
        </p:nvSpPr>
        <p:spPr>
          <a:xfrm>
            <a:off x="457200" y="0"/>
            <a:ext cx="8229600" cy="1135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When are TCP ACKs sent?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1668" y="6494402"/>
            <a:ext cx="2613882" cy="365125"/>
          </a:xfrm>
        </p:spPr>
        <p:txBody>
          <a:bodyPr/>
          <a:lstStyle/>
          <a:p>
            <a:fld id="{5D94277D-13F8-C049-A360-3871C7C0A4E3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screenshot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8" y="1384301"/>
            <a:ext cx="8506939" cy="4102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76500" y="3416300"/>
            <a:ext cx="5016500" cy="236220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87500" y="3614420"/>
            <a:ext cx="977900" cy="236220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43100" y="2691090"/>
            <a:ext cx="544830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RFC 1122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99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2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3" nodeType="clickEffect"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0" grpId="2"/>
      <p:bldP spid="10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1668" y="6494402"/>
            <a:ext cx="2613882" cy="365125"/>
          </a:xfrm>
        </p:spPr>
        <p:txBody>
          <a:bodyPr/>
          <a:lstStyle/>
          <a:p>
            <a:fld id="{5D94277D-13F8-C049-A360-3871C7C0A4E3}" type="slidenum">
              <a:rPr lang="en-US" smtClean="0"/>
              <a:t>16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447800" y="914400"/>
            <a:ext cx="58109" cy="5580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07300" y="914400"/>
            <a:ext cx="12700" cy="5580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60500" y="914400"/>
            <a:ext cx="6146800" cy="1041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47800" y="914400"/>
            <a:ext cx="6172200" cy="151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914400"/>
            <a:ext cx="6159500" cy="2019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47800" y="914400"/>
            <a:ext cx="6159500" cy="275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447800" y="2425700"/>
            <a:ext cx="6159500" cy="673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60500" y="3670300"/>
            <a:ext cx="6045200" cy="850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4622800"/>
            <a:ext cx="61595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05909" y="4622800"/>
            <a:ext cx="6101391" cy="101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05909" y="4660900"/>
            <a:ext cx="6114091" cy="133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60500" y="4660900"/>
            <a:ext cx="6146800" cy="168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505909" y="5638800"/>
            <a:ext cx="6088691" cy="44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05909" y="6350000"/>
            <a:ext cx="6088691" cy="1444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5500" y="3937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Server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1027" y="393700"/>
            <a:ext cx="7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Client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8700" y="1473200"/>
            <a:ext cx="173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5,840 Byte Block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8700" y="3670300"/>
            <a:ext cx="193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5,840 Bytes ACKed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1100" y="4895334"/>
            <a:ext cx="173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5,840 Byte Block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50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0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1"/>
      <p:bldP spid="2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1673225"/>
            <a:ext cx="7886700" cy="1325563"/>
          </a:xfrm>
        </p:spPr>
        <p:txBody>
          <a:bodyPr/>
          <a:lstStyle/>
          <a:p>
            <a:pPr algn="ctr"/>
            <a:r>
              <a:rPr lang="en-US" smtClean="0"/>
              <a:t>Mystical Slow File Transfer…</a:t>
            </a:r>
            <a:br>
              <a:rPr lang="en-US" smtClean="0"/>
            </a:br>
            <a:r>
              <a:rPr lang="en-US" smtClean="0"/>
              <a:t>Case Study 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6377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D94277D-13F8-C049-A360-3871C7C0A4E3}" type="slidenum">
              <a:rPr lang="en-US" smtClean="0"/>
              <a:t>18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47800" y="914400"/>
            <a:ext cx="58109" cy="5580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7300" y="914400"/>
            <a:ext cx="12700" cy="5580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60500" y="914400"/>
            <a:ext cx="6146800" cy="1041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47800" y="914400"/>
            <a:ext cx="6172200" cy="151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47800" y="914400"/>
            <a:ext cx="6159500" cy="2019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447800" y="2425700"/>
            <a:ext cx="6159500" cy="673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518609" y="4902200"/>
            <a:ext cx="6088691" cy="362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05909" y="5366266"/>
            <a:ext cx="61595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64018" y="5366266"/>
            <a:ext cx="6101391" cy="101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64018" y="5404366"/>
            <a:ext cx="6114091" cy="133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5500" y="3937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Server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1027" y="393700"/>
            <a:ext cx="7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Client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8700" y="1473200"/>
            <a:ext cx="173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2,944 Byte Block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1600" y="4481036"/>
            <a:ext cx="2226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2,944 Bytes ACKed</a:t>
            </a:r>
          </a:p>
          <a:p>
            <a:r>
              <a:rPr lang="en-US" smtClean="0">
                <a:solidFill>
                  <a:srgbClr val="FF0000"/>
                </a:solidFill>
              </a:rPr>
              <a:t>With ~200ms delayed</a:t>
            </a:r>
          </a:p>
          <a:p>
            <a:r>
              <a:rPr lang="en-US" smtClean="0">
                <a:solidFill>
                  <a:srgbClr val="FF0000"/>
                </a:solidFill>
              </a:rPr>
              <a:t>ACK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209" y="5638800"/>
            <a:ext cx="173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2,944 Byte Block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24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1"/>
      <p:bldP spid="21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2435225"/>
            <a:ext cx="7886700" cy="1325563"/>
          </a:xfrm>
        </p:spPr>
        <p:txBody>
          <a:bodyPr/>
          <a:lstStyle/>
          <a:p>
            <a:pPr algn="ctr"/>
            <a:r>
              <a:rPr lang="en-US" smtClean="0"/>
              <a:t>Application Turns and Application Block Size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1197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Info…	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Mike Canney, SE</a:t>
            </a:r>
          </a:p>
          <a:p>
            <a:pPr marL="0" indent="0">
              <a:buNone/>
            </a:pPr>
            <a:r>
              <a:rPr lang="en-US"/>
              <a:t>m</a:t>
            </a:r>
            <a:r>
              <a:rPr lang="en-US" smtClean="0"/>
              <a:t>ike.canney@riverbed.com</a:t>
            </a:r>
            <a:endParaRPr lang="en-US"/>
          </a:p>
        </p:txBody>
      </p:sp>
    </p:spTree>
  </p:cSld>
  <p:clrMapOvr>
    <a:masterClrMapping/>
  </p:clrMapOvr>
  <p:transition spd="slow">
    <p:cut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Title 1"/>
          <p:cNvSpPr txBox="1"/>
          <p:nvPr/>
        </p:nvSpPr>
        <p:spPr>
          <a:xfrm>
            <a:off x="622300" y="304800"/>
            <a:ext cx="8229600" cy="1135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Application Turns</a:t>
            </a:r>
            <a:endParaRPr lang="en-US"/>
          </a:p>
        </p:txBody>
      </p:sp>
      <p:sp>
        <p:nvSpPr>
          <p:cNvPr id="6" name="Content Placeholder 2"/>
          <p:cNvSpPr txBox="1"/>
          <p:nvPr/>
        </p:nvSpPr>
        <p:spPr>
          <a:xfrm>
            <a:off x="850900" y="1884363"/>
            <a:ext cx="7772400" cy="5100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ea typeface="ＭＳ Ｐゴシック" pitchFamily="34" charset="-128"/>
              </a:rPr>
              <a:t>An Application Turn is a request/response pair</a:t>
            </a:r>
          </a:p>
          <a:p>
            <a:r>
              <a:rPr lang="en-US" smtClean="0">
                <a:ea typeface="ＭＳ Ｐゴシック" pitchFamily="34" charset="-128"/>
              </a:rPr>
              <a:t>For each “turn” the application must wait the full round trip delay.</a:t>
            </a:r>
          </a:p>
          <a:p>
            <a:r>
              <a:rPr lang="en-US" smtClean="0">
                <a:ea typeface="ＭＳ Ｐゴシック" pitchFamily="34" charset="-128"/>
              </a:rPr>
              <a:t>The greater the number of turns, the worse the application will perform over a WAN (Classic “Chatty” application).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1668" y="6494402"/>
            <a:ext cx="2613882" cy="365125"/>
          </a:xfrm>
        </p:spPr>
        <p:txBody>
          <a:bodyPr/>
          <a:lstStyle/>
          <a:p>
            <a:fld id="{5D94277D-13F8-C049-A360-3871C7C0A4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3962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 Turn Example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75" y="2861469"/>
            <a:ext cx="8478924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85503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50825"/>
            <a:ext cx="5308600" cy="135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870075"/>
            <a:ext cx="63150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5638800"/>
            <a:ext cx="660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65674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this impact response time?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550" y="1939925"/>
            <a:ext cx="7886700" cy="4351338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It is </a:t>
            </a:r>
            <a:r>
              <a:rPr lang="en-US" smtClean="0">
                <a:ea typeface="ＭＳ Ｐゴシック" pitchFamily="34" charset="-128"/>
              </a:rPr>
              <a:t>easy to </a:t>
            </a:r>
            <a:r>
              <a:rPr lang="en-US">
                <a:ea typeface="ＭＳ Ｐゴシック" pitchFamily="34" charset="-128"/>
              </a:rPr>
              <a:t>determine </a:t>
            </a:r>
            <a:r>
              <a:rPr lang="en-US" smtClean="0">
                <a:ea typeface="ＭＳ Ｐゴシック" pitchFamily="34" charset="-128"/>
              </a:rPr>
              <a:t>Application </a:t>
            </a:r>
            <a:r>
              <a:rPr lang="en-US">
                <a:ea typeface="ＭＳ Ｐゴシック" pitchFamily="34" charset="-128"/>
              </a:rPr>
              <a:t>Turns impact on end user response </a:t>
            </a:r>
            <a:r>
              <a:rPr lang="en-US" smtClean="0">
                <a:ea typeface="ＭＳ Ｐゴシック" pitchFamily="34" charset="-128"/>
              </a:rPr>
              <a:t>time</a:t>
            </a:r>
            <a:endParaRPr lang="en-US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Multiply </a:t>
            </a:r>
            <a:r>
              <a:rPr lang="en-US">
                <a:ea typeface="ＭＳ Ｐゴシック" pitchFamily="34" charset="-128"/>
              </a:rPr>
              <a:t>the number of App Turns by the round trip delay:</a:t>
            </a:r>
          </a:p>
          <a:p>
            <a:pPr lvl="2"/>
            <a:endParaRPr lang="en-US" smtClean="0">
              <a:ea typeface="ＭＳ Ｐゴシック" pitchFamily="34" charset="-128"/>
            </a:endParaRPr>
          </a:p>
          <a:p>
            <a:pPr lvl="2"/>
            <a:r>
              <a:rPr lang="en-US" smtClean="0">
                <a:ea typeface="ＭＳ Ｐゴシック" pitchFamily="34" charset="-128"/>
              </a:rPr>
              <a:t>100,000 </a:t>
            </a:r>
            <a:r>
              <a:rPr lang="en-US">
                <a:ea typeface="ＭＳ Ｐゴシック" pitchFamily="34" charset="-128"/>
              </a:rPr>
              <a:t>turns * .</a:t>
            </a:r>
            <a:r>
              <a:rPr lang="en-US" smtClean="0">
                <a:ea typeface="ＭＳ Ｐゴシック" pitchFamily="34" charset="-128"/>
              </a:rPr>
              <a:t>040 </a:t>
            </a:r>
            <a:r>
              <a:rPr lang="en-US" err="1">
                <a:ea typeface="ＭＳ Ｐゴシック" pitchFamily="34" charset="-128"/>
              </a:rPr>
              <a:t>ms delay = </a:t>
            </a:r>
            <a:r>
              <a:rPr lang="en-US" smtClean="0">
                <a:ea typeface="ＭＳ Ｐゴシック" pitchFamily="34" charset="-128"/>
              </a:rPr>
              <a:t>4,0000 </a:t>
            </a:r>
            <a:r>
              <a:rPr lang="en-US">
                <a:ea typeface="ＭＳ Ｐゴシック" pitchFamily="34" charset="-128"/>
              </a:rPr>
              <a:t>seconds due to latency</a:t>
            </a:r>
          </a:p>
          <a:p>
            <a:endParaRPr lang="en-US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4029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make the most of our Bandwidth?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2133599"/>
            <a:ext cx="7886700" cy="3560763"/>
          </a:xfrm>
        </p:spPr>
        <p:txBody>
          <a:bodyPr/>
          <a:lstStyle/>
          <a:p>
            <a:r>
              <a:rPr lang="en-US" smtClean="0"/>
              <a:t>Bandwidth Delay Product (BDP)</a:t>
            </a:r>
          </a:p>
          <a:p>
            <a:pPr lvl="1"/>
            <a:r>
              <a:rPr lang="en-US" smtClean="0"/>
              <a:t>Bandwidth * Round Trip Latency/8  = offered load needed to fill the pipe</a:t>
            </a:r>
          </a:p>
          <a:p>
            <a:pPr lvl="1"/>
            <a:endParaRPr lang="en-US"/>
          </a:p>
          <a:p>
            <a:pPr lvl="1"/>
            <a:r>
              <a:rPr lang="en-US" smtClean="0"/>
              <a:t>(44,000,000 * .04)/8 = 220,000 bits per second to fill a DS3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2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 Quiz!!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have an application that uses a </a:t>
            </a:r>
            <a:r>
              <a:rPr lang="en-US" smtClean="0"/>
              <a:t>61,440 byte </a:t>
            </a:r>
            <a:r>
              <a:rPr lang="en-US"/>
              <a:t>block </a:t>
            </a:r>
            <a:r>
              <a:rPr lang="en-US" smtClean="0"/>
              <a:t>size</a:t>
            </a:r>
          </a:p>
          <a:p>
            <a:endParaRPr lang="en-US"/>
          </a:p>
          <a:p>
            <a:r>
              <a:rPr lang="en-US"/>
              <a:t>This application </a:t>
            </a:r>
            <a:r>
              <a:rPr lang="en-US" smtClean="0"/>
              <a:t>has been deployed to Hawaii over a DS3 with 200 </a:t>
            </a:r>
            <a:r>
              <a:rPr lang="en-US" err="1"/>
              <a:t>ms of round trip latency.</a:t>
            </a:r>
          </a:p>
          <a:p>
            <a:endParaRPr lang="en-US" smtClean="0"/>
          </a:p>
          <a:p>
            <a:r>
              <a:rPr lang="en-US" smtClean="0"/>
              <a:t>What </a:t>
            </a:r>
            <a:r>
              <a:rPr lang="en-US"/>
              <a:t>kind of throughput should I expect?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9718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fast can we go?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Throughput = Offered Load (Block Size)/Round Trip Latency </a:t>
            </a:r>
          </a:p>
          <a:p>
            <a:endParaRPr lang="en-US"/>
          </a:p>
          <a:p>
            <a:r>
              <a:rPr lang="en-US" smtClean="0"/>
              <a:t>Throughput for this deployment:</a:t>
            </a:r>
          </a:p>
          <a:p>
            <a:endParaRPr lang="en-US" smtClean="0"/>
          </a:p>
          <a:p>
            <a:pPr lvl="1"/>
            <a:r>
              <a:rPr lang="en-US" smtClean="0"/>
              <a:t>(61,440/.200)*8 = 2,457,600 bits per second!!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05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Microsoft file transfer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Using SMBv1 in a WAN environment, is it faster to copy a file to the server or copy a file from the server?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7232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727325"/>
            <a:ext cx="7886700" cy="1325563"/>
          </a:xfrm>
        </p:spPr>
        <p:txBody>
          <a:bodyPr/>
          <a:lstStyle/>
          <a:p>
            <a:pPr algn="ctr"/>
            <a:r>
              <a:rPr lang="en-US" smtClean="0"/>
              <a:t>The File Copy is Killing us!</a:t>
            </a:r>
            <a:br>
              <a:rPr lang="en-US" smtClean="0"/>
            </a:br>
            <a:r>
              <a:rPr lang="en-US" smtClean="0"/>
              <a:t>Case Study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6595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72732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Multiple Capture points </a:t>
            </a:r>
            <a:br>
              <a:rPr lang="en-US" smtClean="0"/>
            </a:br>
            <a:r>
              <a:rPr lang="en-US" smtClean="0"/>
              <a:t>fill in the picture!</a:t>
            </a:r>
            <a:br>
              <a:rPr lang="en-US" smtClean="0"/>
            </a:br>
            <a:r>
              <a:rPr lang="en-US" smtClean="0"/>
              <a:t>Case Study 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607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Bad Packets = Bad Analysis = Engineer that is wrong!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0" y="2219325"/>
            <a:ext cx="7194550" cy="3419475"/>
          </a:xfrm>
        </p:spPr>
        <p:txBody>
          <a:bodyPr/>
          <a:lstStyle/>
          <a:p>
            <a:r>
              <a:rPr lang="en-US" smtClean="0"/>
              <a:t>Where do you capture?</a:t>
            </a:r>
          </a:p>
          <a:p>
            <a:pPr lvl="1"/>
            <a:r>
              <a:rPr lang="en-US" smtClean="0"/>
              <a:t>Dedicated appliance vs. move when you need it</a:t>
            </a:r>
          </a:p>
          <a:p>
            <a:r>
              <a:rPr lang="en-US" smtClean="0"/>
              <a:t>What Tools do you use?</a:t>
            </a:r>
          </a:p>
          <a:p>
            <a:r>
              <a:rPr lang="en-US" smtClean="0"/>
              <a:t>How much money do you have?</a:t>
            </a:r>
          </a:p>
          <a:p>
            <a:r>
              <a:rPr lang="en-US" smtClean="0"/>
              <a:t>How can I do this on the cheap?</a:t>
            </a:r>
          </a:p>
          <a:p>
            <a:r>
              <a:rPr lang="en-US" smtClean="0"/>
              <a:t>Do I TAP the network or do I SPAN?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4206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Lay of the Land…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77448" y="3023194"/>
            <a:ext cx="1083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1"/>
                </a:solidFill>
              </a:rPr>
              <a:t>End User</a:t>
            </a:r>
            <a:endParaRPr lang="en-US" sz="1600" b="1">
              <a:solidFill>
                <a:schemeClr val="accent1"/>
              </a:solidFill>
            </a:endParaRPr>
          </a:p>
        </p:txBody>
      </p:sp>
      <p:pic>
        <p:nvPicPr>
          <p:cNvPr id="5" name="Picture 2" descr="http://www.bubblews.com/assets/images/news/1856139509_1386176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379" y="2635754"/>
            <a:ext cx="130482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ixabay.com/get/5e24325b4c14e547350a/1380131237/computer-37258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186216" y="2635754"/>
            <a:ext cx="902399" cy="11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6700" y="2602624"/>
            <a:ext cx="1767067" cy="170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6194" y="3940339"/>
            <a:ext cx="11320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smtClean="0"/>
              <a:t>WEB Gateway</a:t>
            </a:r>
            <a:endParaRPr lang="en-US" sz="1000" b="1" smtClean="0"/>
          </a:p>
          <a:p>
            <a:pPr algn="ctr"/>
            <a:endParaRPr lang="en-US" sz="1000" b="1" smtClean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9816" y="4187324"/>
            <a:ext cx="7008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smtClean="0"/>
              <a:t>Internet</a:t>
            </a:r>
            <a:endParaRPr lang="en-US" sz="1000" b="1" smtClean="0"/>
          </a:p>
          <a:p>
            <a:pPr algn="ctr"/>
            <a:endParaRPr lang="en-US" sz="1000" b="1" smtClean="0">
              <a:solidFill>
                <a:schemeClr val="accent5"/>
              </a:solidFill>
            </a:endParaRPr>
          </a:p>
        </p:txBody>
      </p:sp>
      <p:sp>
        <p:nvSpPr>
          <p:cNvPr id="10" name="U-Turn Arrow 9"/>
          <p:cNvSpPr/>
          <p:nvPr/>
        </p:nvSpPr>
        <p:spPr>
          <a:xfrm rot="5400000">
            <a:off x="4385883" y="545882"/>
            <a:ext cx="844227" cy="5547577"/>
          </a:xfrm>
          <a:prstGeom prst="uturnArrow">
            <a:avLst>
              <a:gd name="adj1" fmla="val 13266"/>
              <a:gd name="adj2" fmla="val 16877"/>
              <a:gd name="adj3" fmla="val 34929"/>
              <a:gd name="adj4" fmla="val 32016"/>
              <a:gd name="adj5" fmla="val 98812"/>
            </a:avLst>
          </a:prstGeom>
          <a:solidFill>
            <a:srgbClr val="E9A74E">
              <a:alpha val="67059"/>
            </a:srgbClr>
          </a:solidFill>
          <a:ln w="19050">
            <a:solidFill>
              <a:srgbClr val="AB7A37">
                <a:alpha val="67059"/>
              </a:srgb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164" y="5194300"/>
            <a:ext cx="7996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Users complaining that the Internet is slow!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444186139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21050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Domain Users Login Nightmare!</a:t>
            </a:r>
            <a:br>
              <a:rPr lang="en-US" smtClean="0"/>
            </a:br>
            <a:r>
              <a:rPr lang="en-US" smtClean="0"/>
              <a:t>Case Study 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4175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Mike Canney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2634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your </a:t>
            </a:r>
            <a:r>
              <a:rPr lang="en-US" i="1" smtClean="0"/>
              <a:t>own</a:t>
            </a:r>
            <a:r>
              <a:rPr lang="en-US" smtClean="0"/>
              <a:t> capture Strategy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does your network look like?</a:t>
            </a:r>
          </a:p>
          <a:p>
            <a:r>
              <a:rPr lang="en-US" smtClean="0"/>
              <a:t>What are your goals with capturing the packets?</a:t>
            </a:r>
          </a:p>
          <a:p>
            <a:pPr lvl="1"/>
            <a:r>
              <a:rPr lang="en-US" smtClean="0"/>
              <a:t>Troubleshooting?</a:t>
            </a:r>
          </a:p>
          <a:p>
            <a:pPr lvl="1"/>
            <a:r>
              <a:rPr lang="en-US" smtClean="0"/>
              <a:t>Statistical information?   (Who, what, when and why.)</a:t>
            </a:r>
          </a:p>
          <a:p>
            <a:pPr lvl="1"/>
            <a:r>
              <a:rPr lang="en-US" smtClean="0"/>
              <a:t>Long term solution vs. turning it on and off when needed?</a:t>
            </a:r>
          </a:p>
          <a:p>
            <a:pPr lvl="1"/>
            <a:r>
              <a:rPr lang="en-US" smtClean="0"/>
              <a:t>Do multiple engineers need to view this capture data?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9066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Rethink the use SPANs…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5" name="Picture 4" descr="Macintosh HD:Users:canney:Library:Containers:com.yellowmug.SnapNDrag:Data:Library:Application Support:com.yellowmug.SnapNDrag:389831810:screenshot_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2336800"/>
            <a:ext cx="79121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canney:Library:Containers:com.yellowmug.SnapNDrag:Data:Library:Application Support:com.yellowmug.SnapNDrag:389831883:screenshot_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4013200"/>
            <a:ext cx="8636000" cy="67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557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403225"/>
            <a:ext cx="7886700" cy="1325563"/>
          </a:xfrm>
        </p:spPr>
        <p:txBody>
          <a:bodyPr/>
          <a:lstStyle/>
          <a:p>
            <a:r>
              <a:rPr lang="en-US" smtClean="0"/>
              <a:t>Creating your own Capture to Disk Appliance (CDA)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219325"/>
            <a:ext cx="7886700" cy="3508375"/>
          </a:xfrm>
        </p:spPr>
        <p:txBody>
          <a:bodyPr/>
          <a:lstStyle/>
          <a:p>
            <a:r>
              <a:rPr lang="en-US" smtClean="0"/>
              <a:t>What is needed?</a:t>
            </a:r>
          </a:p>
          <a:p>
            <a:pPr lvl="1"/>
            <a:r>
              <a:rPr lang="en-US" err="1" smtClean="0"/>
              <a:t>Wireshark full download (dumpcap)</a:t>
            </a:r>
          </a:p>
          <a:p>
            <a:pPr lvl="1"/>
            <a:r>
              <a:rPr lang="en-US" smtClean="0"/>
              <a:t>Decommissioned PC or standalone “server” with multiple NICs.</a:t>
            </a:r>
          </a:p>
          <a:p>
            <a:pPr lvl="1"/>
            <a:r>
              <a:rPr lang="en-US" smtClean="0"/>
              <a:t>Simple batch file to launch the captures.</a:t>
            </a:r>
          </a:p>
          <a:p>
            <a:pPr lvl="1"/>
            <a:r>
              <a:rPr lang="en-US" smtClean="0"/>
              <a:t>Pilot!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8153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Batch File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ea typeface="ＭＳ Ｐゴシック" pitchFamily="34" charset="-128"/>
              </a:rPr>
              <a:t>	cd \program files (x86)\wireshark</a:t>
            </a:r>
          </a:p>
          <a:p>
            <a:pPr>
              <a:buNone/>
            </a:pPr>
            <a:r>
              <a:rPr lang="en-US">
                <a:ea typeface="ＭＳ Ｐゴシック" pitchFamily="34" charset="-128"/>
              </a:rPr>
              <a:t>	dumpcap -i 1 </a:t>
            </a:r>
            <a:r>
              <a:rPr lang="en-US" smtClean="0">
                <a:ea typeface="ＭＳ Ｐゴシック" pitchFamily="34" charset="-128"/>
              </a:rPr>
              <a:t>-</a:t>
            </a:r>
            <a:r>
              <a:rPr lang="en-US">
                <a:ea typeface="ＭＳ Ｐゴシック" pitchFamily="34" charset="-128"/>
              </a:rPr>
              <a:t>b </a:t>
            </a:r>
            <a:r>
              <a:rPr lang="en-US" smtClean="0">
                <a:ea typeface="ＭＳ Ｐゴシック" pitchFamily="34" charset="-128"/>
              </a:rPr>
              <a:t>files:1000 </a:t>
            </a:r>
            <a:r>
              <a:rPr lang="en-US">
                <a:ea typeface="ＭＳ Ｐゴシック" pitchFamily="34" charset="-128"/>
              </a:rPr>
              <a:t>-b filesize:2000000 –w c:\</a:t>
            </a:r>
            <a:r>
              <a:rPr lang="en-US" smtClean="0">
                <a:ea typeface="ＭＳ Ｐゴシック" pitchFamily="34" charset="-128"/>
              </a:rPr>
              <a:t>traces\internet\capture1.pcap</a:t>
            </a:r>
            <a:endParaRPr lang="en-US">
              <a:ea typeface="ＭＳ Ｐゴシック" pitchFamily="34" charset="-128"/>
            </a:endParaRPr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This batch file creates 1,000, 2 Gigabyte trace files in a ring buffer.  When it reaches file 1,000 it starts rewriting the trace files.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5496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why 2 GB files?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7125"/>
            <a:ext cx="7886700" cy="2847975"/>
          </a:xfrm>
        </p:spPr>
        <p:txBody>
          <a:bodyPr/>
          <a:lstStyle/>
          <a:p>
            <a:r>
              <a:rPr lang="en-US" smtClean="0"/>
              <a:t>Pilot!</a:t>
            </a:r>
          </a:p>
          <a:p>
            <a:r>
              <a:rPr lang="en-US" smtClean="0"/>
              <a:t>I have analyzed traces in excess of 2 TB with Pilot in a matter of minutes.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07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File sizes are out of control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2397125"/>
            <a:ext cx="6140450" cy="33305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10 Mbps	</a:t>
            </a:r>
            <a:r>
              <a:rPr lang="en-US" smtClean="0"/>
              <a:t>	1.25 </a:t>
            </a:r>
            <a:r>
              <a:rPr lang="en-US" err="1"/>
              <a:t>MBps</a:t>
            </a:r>
          </a:p>
          <a:p>
            <a:pPr marL="0" indent="0">
              <a:buNone/>
            </a:pPr>
            <a:r>
              <a:rPr lang="en-US"/>
              <a:t>100Mbps	</a:t>
            </a:r>
            <a:r>
              <a:rPr lang="en-US" smtClean="0"/>
              <a:t>	12.5 </a:t>
            </a:r>
            <a:r>
              <a:rPr lang="en-US" err="1"/>
              <a:t>MBps</a:t>
            </a:r>
          </a:p>
          <a:p>
            <a:pPr marL="0" indent="0">
              <a:buNone/>
            </a:pPr>
            <a:r>
              <a:rPr lang="en-US" smtClean="0"/>
              <a:t>1 Gbps</a:t>
            </a:r>
            <a:r>
              <a:rPr lang="en-US"/>
              <a:t>	</a:t>
            </a:r>
            <a:r>
              <a:rPr lang="en-US" smtClean="0"/>
              <a:t>	120.5 </a:t>
            </a:r>
            <a:r>
              <a:rPr lang="en-US" err="1"/>
              <a:t>MBps</a:t>
            </a:r>
          </a:p>
          <a:p>
            <a:pPr marL="0" indent="0">
              <a:buNone/>
            </a:pPr>
            <a:r>
              <a:rPr lang="en-US"/>
              <a:t>10 Gbps	</a:t>
            </a:r>
            <a:r>
              <a:rPr lang="en-US" smtClean="0"/>
              <a:t>	1.25 </a:t>
            </a:r>
            <a:r>
              <a:rPr lang="en-US" err="1"/>
              <a:t>GBps</a:t>
            </a:r>
          </a:p>
          <a:p>
            <a:pPr marL="0" indent="0">
              <a:buNone/>
            </a:pPr>
            <a:r>
              <a:rPr lang="en-US"/>
              <a:t>100 Gbps	</a:t>
            </a:r>
            <a:r>
              <a:rPr lang="en-US" smtClean="0"/>
              <a:t>	12.5 </a:t>
            </a:r>
            <a:r>
              <a:rPr lang="en-US" err="1"/>
              <a:t>GBps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9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140</Paragraphs>
  <Slides>32</Slides>
  <Notes>2</Notes>
  <TotalTime>4756</TotalTime>
  <HiddenSlides>1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3">
      <vt:lpstr>simple-light</vt:lpstr>
      <vt:lpstr>Top Causes for Poor Application PerformanceCase Studies</vt:lpstr>
      <vt:lpstr>Contact Info…	</vt:lpstr>
      <vt:lpstr>Bad Packets = Bad Analysis = Engineer that is wrong!</vt:lpstr>
      <vt:lpstr>Design your own capture Strategy	</vt:lpstr>
      <vt:lpstr>Rethink the use SPANs…</vt:lpstr>
      <vt:lpstr>Creating your own Capture to Disk Appliance (CDA)</vt:lpstr>
      <vt:lpstr>The Batch File</vt:lpstr>
      <vt:lpstr>So why 2 GB files?</vt:lpstr>
      <vt:lpstr>Trace File sizes are out of control</vt:lpstr>
      <vt:lpstr>The case of the SLOW Internet…Case Study 1</vt:lpstr>
      <vt:lpstr>The best way to create a CDA and still be cost effective	</vt:lpstr>
      <vt:lpstr>TCP and my Love/Hate relationship…</vt:lpstr>
      <vt:lpstr>TCP Windowing</vt:lpstr>
      <vt:lpstr>Flow Control…</vt:lpstr>
      <vt:lpstr>Slide 15</vt:lpstr>
      <vt:lpstr>Slide 16</vt:lpstr>
      <vt:lpstr>Mystical Slow File Transfer…Case Study 2</vt:lpstr>
      <vt:lpstr>Slide 18</vt:lpstr>
      <vt:lpstr>Application Turns and Application Block Size</vt:lpstr>
      <vt:lpstr>Slide 20</vt:lpstr>
      <vt:lpstr>App Turn Example</vt:lpstr>
      <vt:lpstr>Slide 22</vt:lpstr>
      <vt:lpstr>How does this impact response time?</vt:lpstr>
      <vt:lpstr>How do we make the most of our Bandwidth?</vt:lpstr>
      <vt:lpstr>Pop Quiz!!</vt:lpstr>
      <vt:lpstr>How fast can we go?</vt:lpstr>
      <vt:lpstr>Microsoft file transfer	</vt:lpstr>
      <vt:lpstr>The File Copy is Killing us!Case Study 3</vt:lpstr>
      <vt:lpstr>Multiple Capture points fill in the picture!Case Study 4</vt:lpstr>
      <vt:lpstr>Lay of the Land…</vt:lpstr>
      <vt:lpstr>Domain Users Login Nightmare!Case Study 5</vt:lpstr>
      <vt:lpstr>Thank You!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laura_000</dc:creator>
  <cp:lastModifiedBy>rpmdemo</cp:lastModifiedBy>
  <cp:revision>25</cp:revision>
  <dcterms:modified xsi:type="dcterms:W3CDTF">2023-02-24T17:09:34Z</dcterms:modified>
</cp:coreProperties>
</file>