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</p:sldIdLst>
  <p:sldSz cy="5143500" cx="9144000"/>
  <p:notesSz cx="6858000" cy="9144000"/>
  <p:embeddedFontLst>
    <p:embeddedFont>
      <p:font typeface="Optimist"/>
      <p:regular r:id="rId45"/>
      <p:bold r:id="rId46"/>
      <p:italic r:id="rId47"/>
      <p:boldItalic r:id="rId48"/>
    </p:embeddedFont>
    <p:embeddedFont>
      <p:font typeface="Tahoma"/>
      <p:regular r:id="rId49"/>
      <p:bold r:id="rId50"/>
    </p:embeddedFont>
    <p:embeddedFont>
      <p:font typeface="Optimist SemiBold"/>
      <p:regular r:id="rId51"/>
      <p:bold r:id="rId52"/>
      <p:italic r:id="rId53"/>
      <p:boldItalic r:id="rId54"/>
    </p:embeddedFont>
    <p:embeddedFont>
      <p:font typeface="Helvetica Neue"/>
      <p:regular r:id="rId55"/>
      <p:bold r:id="rId56"/>
      <p:italic r:id="rId57"/>
      <p:boldItalic r:id="rId58"/>
    </p:embeddedFont>
    <p:embeddedFont>
      <p:font typeface="Oswald"/>
      <p:regular r:id="rId59"/>
      <p:bold r:id="rId6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font" Target="fonts/Optimist-bold.fntdata"/><Relationship Id="rId45" Type="http://schemas.openxmlformats.org/officeDocument/2006/relationships/font" Target="fonts/Optimist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Optimist-boldItalic.fntdata"/><Relationship Id="rId47" Type="http://schemas.openxmlformats.org/officeDocument/2006/relationships/font" Target="fonts/Optimist-italic.fntdata"/><Relationship Id="rId49" Type="http://schemas.openxmlformats.org/officeDocument/2006/relationships/font" Target="fonts/Tahoma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60" Type="http://schemas.openxmlformats.org/officeDocument/2006/relationships/font" Target="fonts/Oswald-bold.fntdata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OptimistSemiBold-regular.fntdata"/><Relationship Id="rId50" Type="http://schemas.openxmlformats.org/officeDocument/2006/relationships/font" Target="fonts/Tahoma-bold.fntdata"/><Relationship Id="rId53" Type="http://schemas.openxmlformats.org/officeDocument/2006/relationships/font" Target="fonts/OptimistSemiBold-italic.fntdata"/><Relationship Id="rId52" Type="http://schemas.openxmlformats.org/officeDocument/2006/relationships/font" Target="fonts/OptimistSemiBold-bold.fntdata"/><Relationship Id="rId11" Type="http://schemas.openxmlformats.org/officeDocument/2006/relationships/slide" Target="slides/slide7.xml"/><Relationship Id="rId55" Type="http://schemas.openxmlformats.org/officeDocument/2006/relationships/font" Target="fonts/HelveticaNeue-regular.fntdata"/><Relationship Id="rId10" Type="http://schemas.openxmlformats.org/officeDocument/2006/relationships/slide" Target="slides/slide6.xml"/><Relationship Id="rId54" Type="http://schemas.openxmlformats.org/officeDocument/2006/relationships/font" Target="fonts/OptimistSemiBold-boldItalic.fntdata"/><Relationship Id="rId13" Type="http://schemas.openxmlformats.org/officeDocument/2006/relationships/slide" Target="slides/slide9.xml"/><Relationship Id="rId57" Type="http://schemas.openxmlformats.org/officeDocument/2006/relationships/font" Target="fonts/HelveticaNeue-italic.fntdata"/><Relationship Id="rId12" Type="http://schemas.openxmlformats.org/officeDocument/2006/relationships/slide" Target="slides/slide8.xml"/><Relationship Id="rId56" Type="http://schemas.openxmlformats.org/officeDocument/2006/relationships/font" Target="fonts/HelveticaNeue-bold.fntdata"/><Relationship Id="rId15" Type="http://schemas.openxmlformats.org/officeDocument/2006/relationships/slide" Target="slides/slide11.xml"/><Relationship Id="rId59" Type="http://schemas.openxmlformats.org/officeDocument/2006/relationships/font" Target="fonts/Oswald-regular.fntdata"/><Relationship Id="rId14" Type="http://schemas.openxmlformats.org/officeDocument/2006/relationships/slide" Target="slides/slide10.xml"/><Relationship Id="rId58" Type="http://schemas.openxmlformats.org/officeDocument/2006/relationships/font" Target="fonts/HelveticaNeue-boldItalic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57" name="Google Shape;57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9968fa7f2b_0_10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9968fa7f2b_0_10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9968fa7f2b_0_8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9968fa7f2b_0_8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9968fa7f2b_0_1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9968fa7f2b_0_1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9968fa7f2b_0_1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9968fa7f2b_0_1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9968fa7f2b_0_1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9968fa7f2b_0_1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a031e3d172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a031e3d172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g9968fa7f2b_0_1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2" name="Google Shape;462;g9968fa7f2b_0_1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9968fa7f2b_0_1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5" name="Google Shape;495;g9968fa7f2b_0_1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9d706eb028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9d706eb028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9a79bc52fe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9a79bc52fe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4" name="Google Shape;6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9968fa7f2b_0_14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9968fa7f2b_0_14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5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g9968fa7f2b_0_13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7" name="Google Shape;527;g9968fa7f2b_0_1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9968fa7f2b_0_13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9968fa7f2b_0_13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9968fa7f2b_0_1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4" name="Google Shape;544;g9968fa7f2b_0_1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9968fa7f2b_0_1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9968fa7f2b_0_1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g9a79bc52fe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8" name="Google Shape;558;g9a79bc52fe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Google Shape;564;g9a79bc52fe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5" name="Google Shape;565;g9a79bc52fe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Google Shape;571;g9a79bc52fe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2" name="Google Shape;572;g9a79bc52f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9a79bc52f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9" name="Google Shape;579;g9a79bc52f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9968fa7f2b_0_14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9968fa7f2b_0_1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9d706eb02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9d706eb02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9968fa7f2b_0_14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9968fa7f2b_0_14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a031e3d17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a031e3d17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0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9968fa7f2b_0_9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2" name="Google Shape;612;g9968fa7f2b_0_9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g9968fa7f2b_0_13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9" name="Google Shape;619;g9968fa7f2b_0_13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3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9968fa7f2b_0_1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5" name="Google Shape;625;g9968fa7f2b_0_1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2" name="Shape 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Google Shape;633;g9968fa7f2b_0_1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4" name="Google Shape;634;g9968fa7f2b_0_1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8" name="Shape 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Google Shape;639;g9968fa7f2b_0_14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0" name="Google Shape;640;g9968fa7f2b_0_1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5" name="Shape 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Google Shape;646;g9968fa7f2b_0_13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7" name="Google Shape;647;g9968fa7f2b_0_13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9968fa7f2b_0_14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Google Shape;654;g9968fa7f2b_0_1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9a79bc52fe_0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0" name="Google Shape;660;g9a79bc52fe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3" name="Google Shape;8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9d1be2b1b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7" name="Google Shape;667;g9d1be2b1b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9d706eb028_6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9d706eb028_6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9968fa7f2b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9968fa7f2b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975a73cfa7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975a73cfa7_0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9968fa7f2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9968fa7f2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9968fa7f2b_0_6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9968fa7f2b_0_6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/>
          <p:nvPr/>
        </p:nvSpPr>
        <p:spPr>
          <a:xfrm>
            <a:off x="0" y="0"/>
            <a:ext cx="9152400" cy="1001400"/>
          </a:xfrm>
          <a:prstGeom prst="rect">
            <a:avLst/>
          </a:prstGeom>
          <a:gradFill>
            <a:gsLst>
              <a:gs pos="0">
                <a:srgbClr val="90BBE3"/>
              </a:gs>
              <a:gs pos="100000">
                <a:srgbClr val="397AB7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/>
          <p:nvPr/>
        </p:nvSpPr>
        <p:spPr>
          <a:xfrm>
            <a:off x="0" y="1001267"/>
            <a:ext cx="9144000" cy="4142100"/>
          </a:xfrm>
          <a:prstGeom prst="rect">
            <a:avLst/>
          </a:prstGeom>
          <a:gradFill>
            <a:gsLst>
              <a:gs pos="0">
                <a:srgbClr val="5E7492"/>
              </a:gs>
              <a:gs pos="100000">
                <a:srgbClr val="2F353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259257" y="1236191"/>
            <a:ext cx="4557717" cy="125765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Oswald"/>
              <a:buNone/>
              <a:defRPr i="0" sz="3600" u="none" cap="none" strike="noStrik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259257" y="2491384"/>
            <a:ext cx="2621761" cy="9647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D9D9D9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D9D9D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" name="Google Shape;19;p2"/>
          <p:cNvSpPr txBox="1"/>
          <p:nvPr/>
        </p:nvSpPr>
        <p:spPr>
          <a:xfrm>
            <a:off x="928638" y="27170"/>
            <a:ext cx="7286700" cy="97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ahoma"/>
              <a:buNone/>
            </a:pPr>
            <a:r>
              <a:rPr b="0" i="1" lang="en-US" sz="4800" u="none" cap="none" strike="noStrike">
                <a:solidFill>
                  <a:schemeClr val="lt1"/>
                </a:solidFill>
                <a:latin typeface="Oswald"/>
                <a:ea typeface="Oswald"/>
                <a:cs typeface="Oswald"/>
                <a:sym typeface="Oswald"/>
              </a:rPr>
              <a:t>SharkFest’20 Virtual</a:t>
            </a:r>
            <a:endParaRPr b="0" i="1" sz="1400" u="none" cap="none" strike="noStrike">
              <a:solidFill>
                <a:srgbClr val="000000"/>
              </a:solidFill>
              <a:latin typeface="Oswald"/>
              <a:ea typeface="Oswald"/>
              <a:cs typeface="Oswald"/>
              <a:sym typeface="Oswald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734684" y="4835723"/>
            <a:ext cx="767463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#sf20v  •  Online  •  October 12-16</a:t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" name="Google Shape;21;p2"/>
          <p:cNvSpPr txBox="1"/>
          <p:nvPr/>
        </p:nvSpPr>
        <p:spPr>
          <a:xfrm>
            <a:off x="259257" y="3832503"/>
            <a:ext cx="184708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sf logo-white.png" id="22" name="Google Shape;22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60650" y="91549"/>
            <a:ext cx="784875" cy="7783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f logo-white.png" id="23" name="Google Shape;2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041100" y="88604"/>
            <a:ext cx="784875" cy="778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stitial">
  <p:cSld name="Title Slide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0" y="-123"/>
            <a:ext cx="9144000" cy="5143500"/>
          </a:xfrm>
          <a:prstGeom prst="rect">
            <a:avLst/>
          </a:prstGeom>
          <a:gradFill>
            <a:gsLst>
              <a:gs pos="0">
                <a:srgbClr val="5E7492"/>
              </a:gs>
              <a:gs pos="100000">
                <a:srgbClr val="2F353F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734684" y="4835723"/>
            <a:ext cx="76746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#sf20v  •  Online  •  October 12-16</a:t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" name="Google Shape;27;p3"/>
          <p:cNvSpPr txBox="1"/>
          <p:nvPr/>
        </p:nvSpPr>
        <p:spPr>
          <a:xfrm>
            <a:off x="259257" y="3832503"/>
            <a:ext cx="1847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layout">
  <p:cSld name="Default layou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i="0" u="none" cap="none" strike="noStrik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560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s plus picture">
  <p:cSld name="Bullets plus picture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>
            <p:ph type="title"/>
          </p:nvPr>
        </p:nvSpPr>
        <p:spPr>
          <a:xfrm>
            <a:off x="819625" y="0"/>
            <a:ext cx="7561500" cy="71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i="0" u="none" cap="none" strike="noStrike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Tahoma"/>
              <a:buNone/>
              <a:defRPr sz="3200"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492950" y="741750"/>
            <a:ext cx="5107200" cy="3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06400" lvl="0" marL="457200" marR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81000" lvl="1" marL="914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5600" lvl="2" marL="1371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42900" lvl="5" marL="27432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only">
  <p:cSld name="Picture 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1150050" y="-1375"/>
            <a:ext cx="68439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  <a:defRPr b="0" i="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ubtitle Only-White">
  <p:cSld name="Title and Subtitle Only-Whit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>
            <p:ph type="title"/>
          </p:nvPr>
        </p:nvSpPr>
        <p:spPr>
          <a:xfrm>
            <a:off x="349758" y="246888"/>
            <a:ext cx="8434500" cy="66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0" spcFirstLastPara="1" rIns="0" wrap="square" tIns="34275">
            <a:noAutofit/>
          </a:bodyPr>
          <a:lstStyle>
            <a:lvl1pPr lvl="0" marR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Optimist"/>
              <a:buNone/>
              <a:defRPr i="0" sz="2100" u="none" cap="none" strike="noStrike">
                <a:solidFill>
                  <a:schemeClr val="accent1"/>
                </a:solidFill>
                <a:latin typeface="Optimist"/>
                <a:ea typeface="Optimist"/>
                <a:cs typeface="Optimist"/>
                <a:sym typeface="Optimis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300"/>
              <a:buFont typeface="Optimist"/>
              <a:buNone/>
              <a:defRPr sz="1400">
                <a:latin typeface="Optimist"/>
                <a:ea typeface="Optimist"/>
                <a:cs typeface="Optimist"/>
                <a:sym typeface="Optimis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300"/>
              <a:buFont typeface="Optimist"/>
              <a:buNone/>
              <a:defRPr sz="1400">
                <a:latin typeface="Optimist"/>
                <a:ea typeface="Optimist"/>
                <a:cs typeface="Optimist"/>
                <a:sym typeface="Optimis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300"/>
              <a:buFont typeface="Optimist"/>
              <a:buNone/>
              <a:defRPr sz="1400">
                <a:latin typeface="Optimist"/>
                <a:ea typeface="Optimist"/>
                <a:cs typeface="Optimist"/>
                <a:sym typeface="Optimis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300"/>
              <a:buFont typeface="Optimist"/>
              <a:buNone/>
              <a:defRPr sz="1400">
                <a:latin typeface="Optimist"/>
                <a:ea typeface="Optimist"/>
                <a:cs typeface="Optimist"/>
                <a:sym typeface="Optimis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300"/>
              <a:buFont typeface="Optimist"/>
              <a:buNone/>
              <a:defRPr sz="1400">
                <a:latin typeface="Optimist"/>
                <a:ea typeface="Optimist"/>
                <a:cs typeface="Optimist"/>
                <a:sym typeface="Optimis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300"/>
              <a:buFont typeface="Optimist"/>
              <a:buNone/>
              <a:defRPr sz="1400">
                <a:latin typeface="Optimist"/>
                <a:ea typeface="Optimist"/>
                <a:cs typeface="Optimist"/>
                <a:sym typeface="Optimis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300"/>
              <a:buFont typeface="Optimist"/>
              <a:buNone/>
              <a:defRPr sz="1400">
                <a:latin typeface="Optimist"/>
                <a:ea typeface="Optimist"/>
                <a:cs typeface="Optimist"/>
                <a:sym typeface="Optimis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300"/>
              <a:buFont typeface="Optimist"/>
              <a:buNone/>
              <a:defRPr sz="1400">
                <a:latin typeface="Optimist"/>
                <a:ea typeface="Optimist"/>
                <a:cs typeface="Optimist"/>
                <a:sym typeface="Optimist"/>
              </a:defRPr>
            </a:lvl9pPr>
          </a:lstStyle>
          <a:p/>
        </p:txBody>
      </p:sp>
      <p:grpSp>
        <p:nvGrpSpPr>
          <p:cNvPr id="38" name="Google Shape;38;p7"/>
          <p:cNvGrpSpPr/>
          <p:nvPr/>
        </p:nvGrpSpPr>
        <p:grpSpPr>
          <a:xfrm>
            <a:off x="131021" y="4862161"/>
            <a:ext cx="514350" cy="198392"/>
            <a:chOff x="676" y="3865"/>
            <a:chExt cx="1001" cy="385"/>
          </a:xfrm>
        </p:grpSpPr>
        <p:sp>
          <p:nvSpPr>
            <p:cNvPr id="39" name="Google Shape;39;p7"/>
            <p:cNvSpPr/>
            <p:nvPr/>
          </p:nvSpPr>
          <p:spPr>
            <a:xfrm>
              <a:off x="681" y="3904"/>
              <a:ext cx="900" cy="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7"/>
            <p:cNvSpPr/>
            <p:nvPr/>
          </p:nvSpPr>
          <p:spPr>
            <a:xfrm>
              <a:off x="941" y="3865"/>
              <a:ext cx="692" cy="385"/>
            </a:xfrm>
            <a:custGeom>
              <a:rect b="b" l="l" r="r" t="t"/>
              <a:pathLst>
                <a:path extrusionOk="0" h="2335" w="4194">
                  <a:moveTo>
                    <a:pt x="4020" y="432"/>
                  </a:moveTo>
                  <a:cubicBezTo>
                    <a:pt x="3628" y="0"/>
                    <a:pt x="1106" y="389"/>
                    <a:pt x="34" y="623"/>
                  </a:cubicBezTo>
                  <a:cubicBezTo>
                    <a:pt x="9" y="629"/>
                    <a:pt x="9" y="629"/>
                    <a:pt x="9" y="629"/>
                  </a:cubicBezTo>
                  <a:cubicBezTo>
                    <a:pt x="3" y="630"/>
                    <a:pt x="0" y="635"/>
                    <a:pt x="1" y="640"/>
                  </a:cubicBezTo>
                  <a:cubicBezTo>
                    <a:pt x="2" y="645"/>
                    <a:pt x="7" y="648"/>
                    <a:pt x="12" y="647"/>
                  </a:cubicBezTo>
                  <a:cubicBezTo>
                    <a:pt x="37" y="643"/>
                    <a:pt x="37" y="643"/>
                    <a:pt x="37" y="643"/>
                  </a:cubicBezTo>
                  <a:cubicBezTo>
                    <a:pt x="925" y="484"/>
                    <a:pt x="2773" y="265"/>
                    <a:pt x="3170" y="659"/>
                  </a:cubicBezTo>
                  <a:cubicBezTo>
                    <a:pt x="3292" y="780"/>
                    <a:pt x="3263" y="935"/>
                    <a:pt x="3122" y="1117"/>
                  </a:cubicBezTo>
                  <a:cubicBezTo>
                    <a:pt x="3198" y="1166"/>
                    <a:pt x="3252" y="1243"/>
                    <a:pt x="3276" y="1339"/>
                  </a:cubicBezTo>
                  <a:cubicBezTo>
                    <a:pt x="3825" y="973"/>
                    <a:pt x="4194" y="625"/>
                    <a:pt x="4020" y="432"/>
                  </a:cubicBezTo>
                  <a:moveTo>
                    <a:pt x="2388" y="1754"/>
                  </a:moveTo>
                  <a:cubicBezTo>
                    <a:pt x="2388" y="1754"/>
                    <a:pt x="2387" y="1754"/>
                    <a:pt x="2387" y="1754"/>
                  </a:cubicBezTo>
                  <a:cubicBezTo>
                    <a:pt x="2138" y="1930"/>
                    <a:pt x="1844" y="2115"/>
                    <a:pt x="1527" y="2309"/>
                  </a:cubicBezTo>
                  <a:cubicBezTo>
                    <a:pt x="1515" y="2316"/>
                    <a:pt x="1515" y="2316"/>
                    <a:pt x="1515" y="2316"/>
                  </a:cubicBezTo>
                  <a:cubicBezTo>
                    <a:pt x="1510" y="2319"/>
                    <a:pt x="1509" y="2325"/>
                    <a:pt x="1512" y="2330"/>
                  </a:cubicBezTo>
                  <a:cubicBezTo>
                    <a:pt x="1515" y="2334"/>
                    <a:pt x="1521" y="2335"/>
                    <a:pt x="1525" y="2332"/>
                  </a:cubicBezTo>
                  <a:cubicBezTo>
                    <a:pt x="1536" y="2326"/>
                    <a:pt x="1536" y="2326"/>
                    <a:pt x="1536" y="2326"/>
                  </a:cubicBezTo>
                  <a:cubicBezTo>
                    <a:pt x="1805" y="2186"/>
                    <a:pt x="2113" y="2020"/>
                    <a:pt x="2424" y="1849"/>
                  </a:cubicBezTo>
                  <a:cubicBezTo>
                    <a:pt x="2426" y="1848"/>
                    <a:pt x="2427" y="1847"/>
                    <a:pt x="2429" y="1846"/>
                  </a:cubicBezTo>
                  <a:cubicBezTo>
                    <a:pt x="2412" y="1818"/>
                    <a:pt x="2398" y="1787"/>
                    <a:pt x="2388" y="1754"/>
                  </a:cubicBezTo>
                </a:path>
              </a:pathLst>
            </a:custGeom>
            <a:solidFill>
              <a:srgbClr val="D0302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7"/>
            <p:cNvSpPr/>
            <p:nvPr/>
          </p:nvSpPr>
          <p:spPr>
            <a:xfrm>
              <a:off x="1340" y="4048"/>
              <a:ext cx="139" cy="142"/>
            </a:xfrm>
            <a:custGeom>
              <a:rect b="b" l="l" r="r" t="t"/>
              <a:pathLst>
                <a:path extrusionOk="0" h="858" w="842">
                  <a:moveTo>
                    <a:pt x="9" y="525"/>
                  </a:moveTo>
                  <a:cubicBezTo>
                    <a:pt x="0" y="265"/>
                    <a:pt x="203" y="0"/>
                    <a:pt x="499" y="0"/>
                  </a:cubicBezTo>
                  <a:cubicBezTo>
                    <a:pt x="696" y="0"/>
                    <a:pt x="826" y="132"/>
                    <a:pt x="833" y="333"/>
                  </a:cubicBezTo>
                  <a:cubicBezTo>
                    <a:pt x="842" y="607"/>
                    <a:pt x="652" y="858"/>
                    <a:pt x="343" y="858"/>
                  </a:cubicBezTo>
                  <a:cubicBezTo>
                    <a:pt x="145" y="858"/>
                    <a:pt x="16" y="727"/>
                    <a:pt x="9" y="525"/>
                  </a:cubicBezTo>
                  <a:moveTo>
                    <a:pt x="137" y="533"/>
                  </a:moveTo>
                  <a:cubicBezTo>
                    <a:pt x="142" y="685"/>
                    <a:pt x="239" y="810"/>
                    <a:pt x="364" y="810"/>
                  </a:cubicBezTo>
                  <a:cubicBezTo>
                    <a:pt x="607" y="810"/>
                    <a:pt x="711" y="511"/>
                    <a:pt x="704" y="312"/>
                  </a:cubicBezTo>
                  <a:cubicBezTo>
                    <a:pt x="699" y="159"/>
                    <a:pt x="600" y="35"/>
                    <a:pt x="475" y="35"/>
                  </a:cubicBezTo>
                  <a:cubicBezTo>
                    <a:pt x="265" y="35"/>
                    <a:pt x="130" y="332"/>
                    <a:pt x="137" y="533"/>
                  </a:cubicBezTo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7"/>
            <p:cNvSpPr/>
            <p:nvPr/>
          </p:nvSpPr>
          <p:spPr>
            <a:xfrm>
              <a:off x="801" y="4078"/>
              <a:ext cx="120" cy="83"/>
            </a:xfrm>
            <a:custGeom>
              <a:rect b="b" l="l" r="r" t="t"/>
              <a:pathLst>
                <a:path extrusionOk="0" h="505" w="729">
                  <a:moveTo>
                    <a:pt x="727" y="117"/>
                  </a:moveTo>
                  <a:cubicBezTo>
                    <a:pt x="726" y="141"/>
                    <a:pt x="722" y="161"/>
                    <a:pt x="716" y="198"/>
                  </a:cubicBezTo>
                  <a:cubicBezTo>
                    <a:pt x="672" y="442"/>
                    <a:pt x="672" y="442"/>
                    <a:pt x="672" y="442"/>
                  </a:cubicBezTo>
                  <a:cubicBezTo>
                    <a:pt x="669" y="463"/>
                    <a:pt x="677" y="480"/>
                    <a:pt x="697" y="492"/>
                  </a:cubicBezTo>
                  <a:cubicBezTo>
                    <a:pt x="696" y="501"/>
                    <a:pt x="696" y="501"/>
                    <a:pt x="696" y="501"/>
                  </a:cubicBezTo>
                  <a:cubicBezTo>
                    <a:pt x="447" y="501"/>
                    <a:pt x="447" y="501"/>
                    <a:pt x="447" y="501"/>
                  </a:cubicBezTo>
                  <a:cubicBezTo>
                    <a:pt x="445" y="439"/>
                    <a:pt x="445" y="439"/>
                    <a:pt x="445" y="439"/>
                  </a:cubicBezTo>
                  <a:cubicBezTo>
                    <a:pt x="408" y="461"/>
                    <a:pt x="365" y="479"/>
                    <a:pt x="325" y="490"/>
                  </a:cubicBezTo>
                  <a:cubicBezTo>
                    <a:pt x="286" y="500"/>
                    <a:pt x="254" y="505"/>
                    <a:pt x="206" y="505"/>
                  </a:cubicBezTo>
                  <a:cubicBezTo>
                    <a:pt x="126" y="505"/>
                    <a:pt x="79" y="496"/>
                    <a:pt x="48" y="469"/>
                  </a:cubicBezTo>
                  <a:cubicBezTo>
                    <a:pt x="15" y="440"/>
                    <a:pt x="0" y="421"/>
                    <a:pt x="1" y="381"/>
                  </a:cubicBezTo>
                  <a:cubicBezTo>
                    <a:pt x="3" y="359"/>
                    <a:pt x="14" y="329"/>
                    <a:pt x="31" y="309"/>
                  </a:cubicBezTo>
                  <a:cubicBezTo>
                    <a:pt x="49" y="288"/>
                    <a:pt x="72" y="275"/>
                    <a:pt x="98" y="263"/>
                  </a:cubicBezTo>
                  <a:cubicBezTo>
                    <a:pt x="123" y="250"/>
                    <a:pt x="153" y="242"/>
                    <a:pt x="197" y="235"/>
                  </a:cubicBezTo>
                  <a:cubicBezTo>
                    <a:pt x="241" y="228"/>
                    <a:pt x="303" y="220"/>
                    <a:pt x="385" y="214"/>
                  </a:cubicBezTo>
                  <a:cubicBezTo>
                    <a:pt x="428" y="210"/>
                    <a:pt x="454" y="200"/>
                    <a:pt x="467" y="195"/>
                  </a:cubicBezTo>
                  <a:cubicBezTo>
                    <a:pt x="484" y="188"/>
                    <a:pt x="490" y="181"/>
                    <a:pt x="493" y="167"/>
                  </a:cubicBezTo>
                  <a:cubicBezTo>
                    <a:pt x="498" y="142"/>
                    <a:pt x="490" y="128"/>
                    <a:pt x="456" y="121"/>
                  </a:cubicBezTo>
                  <a:cubicBezTo>
                    <a:pt x="367" y="104"/>
                    <a:pt x="199" y="133"/>
                    <a:pt x="112" y="154"/>
                  </a:cubicBezTo>
                  <a:cubicBezTo>
                    <a:pt x="159" y="27"/>
                    <a:pt x="159" y="27"/>
                    <a:pt x="159" y="27"/>
                  </a:cubicBezTo>
                  <a:cubicBezTo>
                    <a:pt x="273" y="11"/>
                    <a:pt x="380" y="0"/>
                    <a:pt x="493" y="0"/>
                  </a:cubicBezTo>
                  <a:cubicBezTo>
                    <a:pt x="672" y="0"/>
                    <a:pt x="729" y="51"/>
                    <a:pt x="727" y="117"/>
                  </a:cubicBezTo>
                  <a:moveTo>
                    <a:pt x="471" y="276"/>
                  </a:moveTo>
                  <a:cubicBezTo>
                    <a:pt x="460" y="280"/>
                    <a:pt x="446" y="284"/>
                    <a:pt x="430" y="288"/>
                  </a:cubicBezTo>
                  <a:cubicBezTo>
                    <a:pt x="413" y="292"/>
                    <a:pt x="382" y="297"/>
                    <a:pt x="337" y="304"/>
                  </a:cubicBezTo>
                  <a:cubicBezTo>
                    <a:pt x="306" y="309"/>
                    <a:pt x="285" y="315"/>
                    <a:pt x="273" y="324"/>
                  </a:cubicBezTo>
                  <a:cubicBezTo>
                    <a:pt x="261" y="333"/>
                    <a:pt x="254" y="343"/>
                    <a:pt x="252" y="356"/>
                  </a:cubicBezTo>
                  <a:cubicBezTo>
                    <a:pt x="250" y="369"/>
                    <a:pt x="254" y="380"/>
                    <a:pt x="266" y="388"/>
                  </a:cubicBezTo>
                  <a:cubicBezTo>
                    <a:pt x="278" y="396"/>
                    <a:pt x="298" y="401"/>
                    <a:pt x="325" y="401"/>
                  </a:cubicBezTo>
                  <a:cubicBezTo>
                    <a:pt x="346" y="401"/>
                    <a:pt x="367" y="397"/>
                    <a:pt x="387" y="391"/>
                  </a:cubicBezTo>
                  <a:cubicBezTo>
                    <a:pt x="407" y="384"/>
                    <a:pt x="424" y="375"/>
                    <a:pt x="437" y="364"/>
                  </a:cubicBezTo>
                  <a:cubicBezTo>
                    <a:pt x="446" y="356"/>
                    <a:pt x="453" y="345"/>
                    <a:pt x="458" y="333"/>
                  </a:cubicBezTo>
                  <a:cubicBezTo>
                    <a:pt x="461" y="324"/>
                    <a:pt x="466" y="306"/>
                    <a:pt x="471" y="276"/>
                  </a:cubicBezTo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7"/>
            <p:cNvSpPr/>
            <p:nvPr/>
          </p:nvSpPr>
          <p:spPr>
            <a:xfrm>
              <a:off x="1040" y="4049"/>
              <a:ext cx="60" cy="113"/>
            </a:xfrm>
            <a:custGeom>
              <a:rect b="b" l="l" r="r" t="t"/>
              <a:pathLst>
                <a:path extrusionOk="0" h="672" w="362">
                  <a:moveTo>
                    <a:pt x="99" y="72"/>
                  </a:moveTo>
                  <a:cubicBezTo>
                    <a:pt x="106" y="32"/>
                    <a:pt x="169" y="0"/>
                    <a:pt x="240" y="0"/>
                  </a:cubicBezTo>
                  <a:cubicBezTo>
                    <a:pt x="311" y="0"/>
                    <a:pt x="362" y="32"/>
                    <a:pt x="356" y="72"/>
                  </a:cubicBezTo>
                  <a:cubicBezTo>
                    <a:pt x="348" y="113"/>
                    <a:pt x="285" y="145"/>
                    <a:pt x="214" y="145"/>
                  </a:cubicBezTo>
                  <a:cubicBezTo>
                    <a:pt x="143" y="145"/>
                    <a:pt x="92" y="113"/>
                    <a:pt x="99" y="72"/>
                  </a:cubicBezTo>
                  <a:moveTo>
                    <a:pt x="0" y="672"/>
                  </a:moveTo>
                  <a:cubicBezTo>
                    <a:pt x="86" y="185"/>
                    <a:pt x="86" y="185"/>
                    <a:pt x="86" y="185"/>
                  </a:cubicBezTo>
                  <a:cubicBezTo>
                    <a:pt x="324" y="185"/>
                    <a:pt x="324" y="185"/>
                    <a:pt x="324" y="185"/>
                  </a:cubicBezTo>
                  <a:cubicBezTo>
                    <a:pt x="238" y="672"/>
                    <a:pt x="238" y="672"/>
                    <a:pt x="238" y="672"/>
                  </a:cubicBezTo>
                  <a:lnTo>
                    <a:pt x="0" y="672"/>
                  </a:lnTo>
                  <a:close/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7"/>
            <p:cNvSpPr/>
            <p:nvPr/>
          </p:nvSpPr>
          <p:spPr>
            <a:xfrm>
              <a:off x="1156" y="4078"/>
              <a:ext cx="120" cy="83"/>
            </a:xfrm>
            <a:custGeom>
              <a:rect b="b" l="l" r="r" t="t"/>
              <a:pathLst>
                <a:path extrusionOk="0" h="505" w="729">
                  <a:moveTo>
                    <a:pt x="728" y="117"/>
                  </a:moveTo>
                  <a:cubicBezTo>
                    <a:pt x="727" y="141"/>
                    <a:pt x="722" y="162"/>
                    <a:pt x="716" y="198"/>
                  </a:cubicBezTo>
                  <a:cubicBezTo>
                    <a:pt x="673" y="442"/>
                    <a:pt x="673" y="442"/>
                    <a:pt x="673" y="442"/>
                  </a:cubicBezTo>
                  <a:cubicBezTo>
                    <a:pt x="669" y="463"/>
                    <a:pt x="677" y="480"/>
                    <a:pt x="697" y="492"/>
                  </a:cubicBezTo>
                  <a:cubicBezTo>
                    <a:pt x="695" y="501"/>
                    <a:pt x="695" y="501"/>
                    <a:pt x="695" y="501"/>
                  </a:cubicBezTo>
                  <a:cubicBezTo>
                    <a:pt x="447" y="501"/>
                    <a:pt x="447" y="501"/>
                    <a:pt x="447" y="501"/>
                  </a:cubicBezTo>
                  <a:cubicBezTo>
                    <a:pt x="445" y="439"/>
                    <a:pt x="445" y="439"/>
                    <a:pt x="445" y="439"/>
                  </a:cubicBezTo>
                  <a:cubicBezTo>
                    <a:pt x="409" y="461"/>
                    <a:pt x="365" y="479"/>
                    <a:pt x="325" y="490"/>
                  </a:cubicBezTo>
                  <a:cubicBezTo>
                    <a:pt x="286" y="500"/>
                    <a:pt x="254" y="505"/>
                    <a:pt x="206" y="505"/>
                  </a:cubicBezTo>
                  <a:cubicBezTo>
                    <a:pt x="125" y="505"/>
                    <a:pt x="80" y="497"/>
                    <a:pt x="48" y="469"/>
                  </a:cubicBezTo>
                  <a:cubicBezTo>
                    <a:pt x="15" y="440"/>
                    <a:pt x="0" y="421"/>
                    <a:pt x="2" y="381"/>
                  </a:cubicBezTo>
                  <a:cubicBezTo>
                    <a:pt x="2" y="359"/>
                    <a:pt x="14" y="329"/>
                    <a:pt x="31" y="309"/>
                  </a:cubicBezTo>
                  <a:cubicBezTo>
                    <a:pt x="49" y="288"/>
                    <a:pt x="72" y="275"/>
                    <a:pt x="98" y="263"/>
                  </a:cubicBezTo>
                  <a:cubicBezTo>
                    <a:pt x="124" y="251"/>
                    <a:pt x="154" y="242"/>
                    <a:pt x="197" y="234"/>
                  </a:cubicBezTo>
                  <a:cubicBezTo>
                    <a:pt x="242" y="228"/>
                    <a:pt x="303" y="220"/>
                    <a:pt x="385" y="213"/>
                  </a:cubicBezTo>
                  <a:cubicBezTo>
                    <a:pt x="428" y="210"/>
                    <a:pt x="454" y="200"/>
                    <a:pt x="466" y="195"/>
                  </a:cubicBezTo>
                  <a:cubicBezTo>
                    <a:pt x="484" y="189"/>
                    <a:pt x="490" y="181"/>
                    <a:pt x="493" y="167"/>
                  </a:cubicBezTo>
                  <a:cubicBezTo>
                    <a:pt x="497" y="143"/>
                    <a:pt x="490" y="128"/>
                    <a:pt x="456" y="121"/>
                  </a:cubicBezTo>
                  <a:cubicBezTo>
                    <a:pt x="366" y="103"/>
                    <a:pt x="199" y="133"/>
                    <a:pt x="112" y="154"/>
                  </a:cubicBezTo>
                  <a:cubicBezTo>
                    <a:pt x="159" y="27"/>
                    <a:pt x="159" y="27"/>
                    <a:pt x="159" y="27"/>
                  </a:cubicBezTo>
                  <a:cubicBezTo>
                    <a:pt x="274" y="11"/>
                    <a:pt x="380" y="0"/>
                    <a:pt x="493" y="0"/>
                  </a:cubicBezTo>
                  <a:cubicBezTo>
                    <a:pt x="672" y="0"/>
                    <a:pt x="729" y="51"/>
                    <a:pt x="728" y="117"/>
                  </a:cubicBezTo>
                  <a:moveTo>
                    <a:pt x="471" y="277"/>
                  </a:moveTo>
                  <a:cubicBezTo>
                    <a:pt x="460" y="280"/>
                    <a:pt x="446" y="284"/>
                    <a:pt x="430" y="288"/>
                  </a:cubicBezTo>
                  <a:cubicBezTo>
                    <a:pt x="413" y="292"/>
                    <a:pt x="382" y="297"/>
                    <a:pt x="337" y="304"/>
                  </a:cubicBezTo>
                  <a:cubicBezTo>
                    <a:pt x="306" y="309"/>
                    <a:pt x="285" y="316"/>
                    <a:pt x="273" y="324"/>
                  </a:cubicBezTo>
                  <a:cubicBezTo>
                    <a:pt x="261" y="333"/>
                    <a:pt x="255" y="343"/>
                    <a:pt x="252" y="356"/>
                  </a:cubicBezTo>
                  <a:cubicBezTo>
                    <a:pt x="250" y="369"/>
                    <a:pt x="255" y="380"/>
                    <a:pt x="266" y="388"/>
                  </a:cubicBezTo>
                  <a:cubicBezTo>
                    <a:pt x="278" y="396"/>
                    <a:pt x="298" y="400"/>
                    <a:pt x="326" y="400"/>
                  </a:cubicBezTo>
                  <a:cubicBezTo>
                    <a:pt x="347" y="400"/>
                    <a:pt x="367" y="397"/>
                    <a:pt x="387" y="391"/>
                  </a:cubicBezTo>
                  <a:cubicBezTo>
                    <a:pt x="407" y="384"/>
                    <a:pt x="424" y="375"/>
                    <a:pt x="437" y="364"/>
                  </a:cubicBezTo>
                  <a:cubicBezTo>
                    <a:pt x="446" y="356"/>
                    <a:pt x="453" y="345"/>
                    <a:pt x="458" y="333"/>
                  </a:cubicBezTo>
                  <a:cubicBezTo>
                    <a:pt x="461" y="325"/>
                    <a:pt x="466" y="306"/>
                    <a:pt x="471" y="277"/>
                  </a:cubicBezTo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7"/>
            <p:cNvSpPr/>
            <p:nvPr/>
          </p:nvSpPr>
          <p:spPr>
            <a:xfrm>
              <a:off x="676" y="4047"/>
              <a:ext cx="138" cy="115"/>
            </a:xfrm>
            <a:custGeom>
              <a:rect b="b" l="l" r="r" t="t"/>
              <a:pathLst>
                <a:path extrusionOk="0" h="699" w="835">
                  <a:moveTo>
                    <a:pt x="724" y="512"/>
                  </a:moveTo>
                  <a:cubicBezTo>
                    <a:pt x="646" y="528"/>
                    <a:pt x="603" y="534"/>
                    <a:pt x="526" y="534"/>
                  </a:cubicBezTo>
                  <a:cubicBezTo>
                    <a:pt x="412" y="534"/>
                    <a:pt x="322" y="477"/>
                    <a:pt x="327" y="374"/>
                  </a:cubicBezTo>
                  <a:cubicBezTo>
                    <a:pt x="330" y="305"/>
                    <a:pt x="412" y="159"/>
                    <a:pt x="620" y="159"/>
                  </a:cubicBezTo>
                  <a:cubicBezTo>
                    <a:pt x="685" y="159"/>
                    <a:pt x="736" y="171"/>
                    <a:pt x="805" y="210"/>
                  </a:cubicBezTo>
                  <a:cubicBezTo>
                    <a:pt x="835" y="41"/>
                    <a:pt x="835" y="41"/>
                    <a:pt x="835" y="41"/>
                  </a:cubicBezTo>
                  <a:cubicBezTo>
                    <a:pt x="741" y="5"/>
                    <a:pt x="680" y="0"/>
                    <a:pt x="599" y="1"/>
                  </a:cubicBezTo>
                  <a:cubicBezTo>
                    <a:pt x="327" y="4"/>
                    <a:pt x="66" y="128"/>
                    <a:pt x="33" y="379"/>
                  </a:cubicBezTo>
                  <a:cubicBezTo>
                    <a:pt x="0" y="635"/>
                    <a:pt x="313" y="699"/>
                    <a:pt x="451" y="698"/>
                  </a:cubicBezTo>
                  <a:cubicBezTo>
                    <a:pt x="531" y="698"/>
                    <a:pt x="615" y="695"/>
                    <a:pt x="692" y="687"/>
                  </a:cubicBezTo>
                  <a:lnTo>
                    <a:pt x="724" y="512"/>
                  </a:lnTo>
                  <a:close/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7"/>
            <p:cNvSpPr/>
            <p:nvPr/>
          </p:nvSpPr>
          <p:spPr>
            <a:xfrm>
              <a:off x="1097" y="4054"/>
              <a:ext cx="78" cy="108"/>
            </a:xfrm>
            <a:custGeom>
              <a:rect b="b" l="l" r="r" t="t"/>
              <a:pathLst>
                <a:path extrusionOk="0" h="643" w="473">
                  <a:moveTo>
                    <a:pt x="111" y="153"/>
                  </a:moveTo>
                  <a:cubicBezTo>
                    <a:pt x="128" y="54"/>
                    <a:pt x="128" y="54"/>
                    <a:pt x="128" y="54"/>
                  </a:cubicBezTo>
                  <a:cubicBezTo>
                    <a:pt x="378" y="0"/>
                    <a:pt x="378" y="0"/>
                    <a:pt x="378" y="0"/>
                  </a:cubicBezTo>
                  <a:cubicBezTo>
                    <a:pt x="351" y="153"/>
                    <a:pt x="351" y="153"/>
                    <a:pt x="351" y="153"/>
                  </a:cubicBezTo>
                  <a:cubicBezTo>
                    <a:pt x="473" y="153"/>
                    <a:pt x="473" y="153"/>
                    <a:pt x="473" y="153"/>
                  </a:cubicBezTo>
                  <a:cubicBezTo>
                    <a:pt x="450" y="252"/>
                    <a:pt x="450" y="252"/>
                    <a:pt x="450" y="252"/>
                  </a:cubicBezTo>
                  <a:cubicBezTo>
                    <a:pt x="331" y="251"/>
                    <a:pt x="331" y="251"/>
                    <a:pt x="331" y="251"/>
                  </a:cubicBezTo>
                  <a:cubicBezTo>
                    <a:pt x="260" y="643"/>
                    <a:pt x="260" y="643"/>
                    <a:pt x="260" y="643"/>
                  </a:cubicBezTo>
                  <a:cubicBezTo>
                    <a:pt x="260" y="643"/>
                    <a:pt x="20" y="642"/>
                    <a:pt x="19" y="643"/>
                  </a:cubicBezTo>
                  <a:cubicBezTo>
                    <a:pt x="90" y="252"/>
                    <a:pt x="90" y="252"/>
                    <a:pt x="90" y="252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18" y="153"/>
                    <a:pt x="18" y="153"/>
                    <a:pt x="18" y="153"/>
                  </a:cubicBezTo>
                  <a:lnTo>
                    <a:pt x="111" y="153"/>
                  </a:lnTo>
                  <a:close/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7"/>
            <p:cNvSpPr/>
            <p:nvPr/>
          </p:nvSpPr>
          <p:spPr>
            <a:xfrm>
              <a:off x="1276" y="4048"/>
              <a:ext cx="59" cy="113"/>
            </a:xfrm>
            <a:custGeom>
              <a:rect b="b" l="l" r="r" t="t"/>
              <a:pathLst>
                <a:path extrusionOk="0" h="113" w="59">
                  <a:moveTo>
                    <a:pt x="40" y="113"/>
                  </a:moveTo>
                  <a:lnTo>
                    <a:pt x="0" y="113"/>
                  </a:lnTo>
                  <a:lnTo>
                    <a:pt x="20" y="0"/>
                  </a:lnTo>
                  <a:lnTo>
                    <a:pt x="59" y="1"/>
                  </a:lnTo>
                  <a:lnTo>
                    <a:pt x="40" y="113"/>
                  </a:lnTo>
                  <a:close/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7"/>
            <p:cNvSpPr/>
            <p:nvPr/>
          </p:nvSpPr>
          <p:spPr>
            <a:xfrm>
              <a:off x="916" y="4079"/>
              <a:ext cx="126" cy="109"/>
            </a:xfrm>
            <a:custGeom>
              <a:rect b="b" l="l" r="r" t="t"/>
              <a:pathLst>
                <a:path extrusionOk="0" h="661" w="763">
                  <a:moveTo>
                    <a:pt x="0" y="661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325" y="8"/>
                    <a:pt x="325" y="8"/>
                    <a:pt x="325" y="8"/>
                  </a:cubicBezTo>
                  <a:cubicBezTo>
                    <a:pt x="309" y="91"/>
                    <a:pt x="309" y="91"/>
                    <a:pt x="309" y="91"/>
                  </a:cubicBezTo>
                  <a:cubicBezTo>
                    <a:pt x="327" y="66"/>
                    <a:pt x="356" y="46"/>
                    <a:pt x="396" y="29"/>
                  </a:cubicBezTo>
                  <a:cubicBezTo>
                    <a:pt x="436" y="13"/>
                    <a:pt x="482" y="0"/>
                    <a:pt x="531" y="0"/>
                  </a:cubicBezTo>
                  <a:cubicBezTo>
                    <a:pt x="586" y="0"/>
                    <a:pt x="619" y="3"/>
                    <a:pt x="660" y="24"/>
                  </a:cubicBezTo>
                  <a:cubicBezTo>
                    <a:pt x="701" y="46"/>
                    <a:pt x="729" y="77"/>
                    <a:pt x="745" y="117"/>
                  </a:cubicBezTo>
                  <a:cubicBezTo>
                    <a:pt x="760" y="157"/>
                    <a:pt x="763" y="201"/>
                    <a:pt x="755" y="250"/>
                  </a:cubicBezTo>
                  <a:cubicBezTo>
                    <a:pt x="741" y="330"/>
                    <a:pt x="702" y="393"/>
                    <a:pt x="637" y="440"/>
                  </a:cubicBezTo>
                  <a:cubicBezTo>
                    <a:pt x="573" y="487"/>
                    <a:pt x="516" y="499"/>
                    <a:pt x="434" y="499"/>
                  </a:cubicBezTo>
                  <a:cubicBezTo>
                    <a:pt x="405" y="499"/>
                    <a:pt x="381" y="496"/>
                    <a:pt x="360" y="491"/>
                  </a:cubicBezTo>
                  <a:cubicBezTo>
                    <a:pt x="341" y="486"/>
                    <a:pt x="325" y="480"/>
                    <a:pt x="313" y="472"/>
                  </a:cubicBezTo>
                  <a:cubicBezTo>
                    <a:pt x="301" y="465"/>
                    <a:pt x="289" y="454"/>
                    <a:pt x="274" y="437"/>
                  </a:cubicBezTo>
                  <a:cubicBezTo>
                    <a:pt x="235" y="661"/>
                    <a:pt x="235" y="661"/>
                    <a:pt x="235" y="661"/>
                  </a:cubicBezTo>
                  <a:lnTo>
                    <a:pt x="0" y="661"/>
                  </a:lnTo>
                  <a:close/>
                  <a:moveTo>
                    <a:pt x="434" y="119"/>
                  </a:moveTo>
                  <a:cubicBezTo>
                    <a:pt x="402" y="119"/>
                    <a:pt x="374" y="129"/>
                    <a:pt x="349" y="148"/>
                  </a:cubicBezTo>
                  <a:cubicBezTo>
                    <a:pt x="324" y="167"/>
                    <a:pt x="308" y="194"/>
                    <a:pt x="302" y="231"/>
                  </a:cubicBezTo>
                  <a:cubicBezTo>
                    <a:pt x="294" y="274"/>
                    <a:pt x="299" y="304"/>
                    <a:pt x="316" y="323"/>
                  </a:cubicBezTo>
                  <a:cubicBezTo>
                    <a:pt x="333" y="342"/>
                    <a:pt x="357" y="351"/>
                    <a:pt x="389" y="351"/>
                  </a:cubicBezTo>
                  <a:cubicBezTo>
                    <a:pt x="411" y="351"/>
                    <a:pt x="433" y="347"/>
                    <a:pt x="450" y="339"/>
                  </a:cubicBezTo>
                  <a:cubicBezTo>
                    <a:pt x="470" y="329"/>
                    <a:pt x="484" y="317"/>
                    <a:pt x="496" y="299"/>
                  </a:cubicBezTo>
                  <a:cubicBezTo>
                    <a:pt x="510" y="280"/>
                    <a:pt x="518" y="259"/>
                    <a:pt x="523" y="235"/>
                  </a:cubicBezTo>
                  <a:cubicBezTo>
                    <a:pt x="529" y="196"/>
                    <a:pt x="524" y="168"/>
                    <a:pt x="506" y="149"/>
                  </a:cubicBezTo>
                  <a:cubicBezTo>
                    <a:pt x="488" y="129"/>
                    <a:pt x="465" y="119"/>
                    <a:pt x="434" y="119"/>
                  </a:cubicBezTo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7"/>
            <p:cNvSpPr/>
            <p:nvPr/>
          </p:nvSpPr>
          <p:spPr>
            <a:xfrm>
              <a:off x="1565" y="4093"/>
              <a:ext cx="82" cy="96"/>
            </a:xfrm>
            <a:custGeom>
              <a:rect b="b" l="l" r="r" t="t"/>
              <a:pathLst>
                <a:path extrusionOk="0" h="581" w="497">
                  <a:moveTo>
                    <a:pt x="421" y="393"/>
                  </a:moveTo>
                  <a:cubicBezTo>
                    <a:pt x="440" y="406"/>
                    <a:pt x="440" y="406"/>
                    <a:pt x="440" y="406"/>
                  </a:cubicBezTo>
                  <a:cubicBezTo>
                    <a:pt x="392" y="503"/>
                    <a:pt x="295" y="581"/>
                    <a:pt x="181" y="581"/>
                  </a:cubicBezTo>
                  <a:cubicBezTo>
                    <a:pt x="88" y="581"/>
                    <a:pt x="11" y="519"/>
                    <a:pt x="7" y="403"/>
                  </a:cubicBezTo>
                  <a:cubicBezTo>
                    <a:pt x="0" y="194"/>
                    <a:pt x="195" y="0"/>
                    <a:pt x="356" y="0"/>
                  </a:cubicBezTo>
                  <a:cubicBezTo>
                    <a:pt x="424" y="0"/>
                    <a:pt x="488" y="30"/>
                    <a:pt x="491" y="104"/>
                  </a:cubicBezTo>
                  <a:cubicBezTo>
                    <a:pt x="497" y="270"/>
                    <a:pt x="264" y="321"/>
                    <a:pt x="110" y="324"/>
                  </a:cubicBezTo>
                  <a:cubicBezTo>
                    <a:pt x="105" y="341"/>
                    <a:pt x="103" y="359"/>
                    <a:pt x="104" y="385"/>
                  </a:cubicBezTo>
                  <a:cubicBezTo>
                    <a:pt x="106" y="454"/>
                    <a:pt x="148" y="512"/>
                    <a:pt x="234" y="512"/>
                  </a:cubicBezTo>
                  <a:cubicBezTo>
                    <a:pt x="309" y="512"/>
                    <a:pt x="383" y="452"/>
                    <a:pt x="421" y="393"/>
                  </a:cubicBezTo>
                  <a:moveTo>
                    <a:pt x="400" y="93"/>
                  </a:moveTo>
                  <a:cubicBezTo>
                    <a:pt x="398" y="54"/>
                    <a:pt x="379" y="28"/>
                    <a:pt x="338" y="28"/>
                  </a:cubicBezTo>
                  <a:cubicBezTo>
                    <a:pt x="241" y="28"/>
                    <a:pt x="137" y="219"/>
                    <a:pt x="119" y="296"/>
                  </a:cubicBezTo>
                  <a:cubicBezTo>
                    <a:pt x="279" y="296"/>
                    <a:pt x="404" y="201"/>
                    <a:pt x="400" y="93"/>
                  </a:cubicBezTo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7"/>
            <p:cNvSpPr/>
            <p:nvPr/>
          </p:nvSpPr>
          <p:spPr>
            <a:xfrm>
              <a:off x="1474" y="4093"/>
              <a:ext cx="95" cy="96"/>
            </a:xfrm>
            <a:custGeom>
              <a:rect b="b" l="l" r="r" t="t"/>
              <a:pathLst>
                <a:path extrusionOk="0" h="581" w="573">
                  <a:moveTo>
                    <a:pt x="15" y="88"/>
                  </a:moveTo>
                  <a:cubicBezTo>
                    <a:pt x="32" y="86"/>
                    <a:pt x="58" y="83"/>
                    <a:pt x="70" y="83"/>
                  </a:cubicBezTo>
                  <a:cubicBezTo>
                    <a:pt x="87" y="83"/>
                    <a:pt x="104" y="86"/>
                    <a:pt x="105" y="103"/>
                  </a:cubicBezTo>
                  <a:cubicBezTo>
                    <a:pt x="105" y="114"/>
                    <a:pt x="86" y="188"/>
                    <a:pt x="83" y="205"/>
                  </a:cubicBezTo>
                  <a:cubicBezTo>
                    <a:pt x="45" y="369"/>
                    <a:pt x="45" y="369"/>
                    <a:pt x="45" y="369"/>
                  </a:cubicBezTo>
                  <a:cubicBezTo>
                    <a:pt x="30" y="436"/>
                    <a:pt x="14" y="506"/>
                    <a:pt x="0" y="561"/>
                  </a:cubicBezTo>
                  <a:cubicBezTo>
                    <a:pt x="95" y="561"/>
                    <a:pt x="95" y="561"/>
                    <a:pt x="95" y="561"/>
                  </a:cubicBezTo>
                  <a:cubicBezTo>
                    <a:pt x="149" y="302"/>
                    <a:pt x="149" y="302"/>
                    <a:pt x="149" y="302"/>
                  </a:cubicBezTo>
                  <a:cubicBezTo>
                    <a:pt x="312" y="131"/>
                    <a:pt x="375" y="76"/>
                    <a:pt x="414" y="76"/>
                  </a:cubicBezTo>
                  <a:cubicBezTo>
                    <a:pt x="431" y="76"/>
                    <a:pt x="443" y="85"/>
                    <a:pt x="444" y="106"/>
                  </a:cubicBezTo>
                  <a:cubicBezTo>
                    <a:pt x="445" y="136"/>
                    <a:pt x="427" y="204"/>
                    <a:pt x="420" y="223"/>
                  </a:cubicBezTo>
                  <a:cubicBezTo>
                    <a:pt x="365" y="413"/>
                    <a:pt x="365" y="413"/>
                    <a:pt x="365" y="413"/>
                  </a:cubicBezTo>
                  <a:cubicBezTo>
                    <a:pt x="353" y="455"/>
                    <a:pt x="344" y="493"/>
                    <a:pt x="345" y="521"/>
                  </a:cubicBezTo>
                  <a:cubicBezTo>
                    <a:pt x="346" y="562"/>
                    <a:pt x="371" y="581"/>
                    <a:pt x="409" y="581"/>
                  </a:cubicBezTo>
                  <a:cubicBezTo>
                    <a:pt x="478" y="581"/>
                    <a:pt x="529" y="508"/>
                    <a:pt x="573" y="437"/>
                  </a:cubicBezTo>
                  <a:cubicBezTo>
                    <a:pt x="560" y="413"/>
                    <a:pt x="560" y="413"/>
                    <a:pt x="560" y="413"/>
                  </a:cubicBezTo>
                  <a:cubicBezTo>
                    <a:pt x="542" y="442"/>
                    <a:pt x="501" y="505"/>
                    <a:pt x="469" y="505"/>
                  </a:cubicBezTo>
                  <a:cubicBezTo>
                    <a:pt x="458" y="505"/>
                    <a:pt x="448" y="498"/>
                    <a:pt x="448" y="481"/>
                  </a:cubicBezTo>
                  <a:cubicBezTo>
                    <a:pt x="447" y="458"/>
                    <a:pt x="457" y="425"/>
                    <a:pt x="463" y="403"/>
                  </a:cubicBezTo>
                  <a:cubicBezTo>
                    <a:pt x="524" y="182"/>
                    <a:pt x="524" y="182"/>
                    <a:pt x="524" y="182"/>
                  </a:cubicBezTo>
                  <a:cubicBezTo>
                    <a:pt x="540" y="121"/>
                    <a:pt x="548" y="81"/>
                    <a:pt x="547" y="60"/>
                  </a:cubicBezTo>
                  <a:cubicBezTo>
                    <a:pt x="546" y="19"/>
                    <a:pt x="522" y="0"/>
                    <a:pt x="485" y="0"/>
                  </a:cubicBezTo>
                  <a:cubicBezTo>
                    <a:pt x="422" y="0"/>
                    <a:pt x="338" y="46"/>
                    <a:pt x="162" y="249"/>
                  </a:cubicBezTo>
                  <a:cubicBezTo>
                    <a:pt x="159" y="249"/>
                    <a:pt x="159" y="249"/>
                    <a:pt x="159" y="249"/>
                  </a:cubicBezTo>
                  <a:cubicBezTo>
                    <a:pt x="182" y="150"/>
                    <a:pt x="182" y="150"/>
                    <a:pt x="182" y="150"/>
                  </a:cubicBezTo>
                  <a:cubicBezTo>
                    <a:pt x="194" y="95"/>
                    <a:pt x="206" y="39"/>
                    <a:pt x="217" y="0"/>
                  </a:cubicBezTo>
                  <a:cubicBezTo>
                    <a:pt x="156" y="22"/>
                    <a:pt x="68" y="46"/>
                    <a:pt x="14" y="57"/>
                  </a:cubicBezTo>
                  <a:lnTo>
                    <a:pt x="15" y="88"/>
                  </a:lnTo>
                  <a:close/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1" name="Google Shape;51;p7"/>
            <p:cNvSpPr/>
            <p:nvPr/>
          </p:nvSpPr>
          <p:spPr>
            <a:xfrm>
              <a:off x="1649" y="4065"/>
              <a:ext cx="28" cy="28"/>
            </a:xfrm>
            <a:custGeom>
              <a:rect b="b" l="l" r="r" t="t"/>
              <a:pathLst>
                <a:path extrusionOk="0" h="170" w="171">
                  <a:moveTo>
                    <a:pt x="85" y="79"/>
                  </a:moveTo>
                  <a:cubicBezTo>
                    <a:pt x="98" y="79"/>
                    <a:pt x="109" y="78"/>
                    <a:pt x="109" y="63"/>
                  </a:cubicBezTo>
                  <a:cubicBezTo>
                    <a:pt x="109" y="50"/>
                    <a:pt x="98" y="48"/>
                    <a:pt x="8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79"/>
                    <a:pt x="68" y="79"/>
                    <a:pt x="68" y="79"/>
                  </a:cubicBezTo>
                  <a:lnTo>
                    <a:pt x="85" y="79"/>
                  </a:lnTo>
                  <a:close/>
                  <a:moveTo>
                    <a:pt x="68" y="134"/>
                  </a:moveTo>
                  <a:cubicBezTo>
                    <a:pt x="53" y="134"/>
                    <a:pt x="53" y="134"/>
                    <a:pt x="53" y="134"/>
                  </a:cubicBezTo>
                  <a:cubicBezTo>
                    <a:pt x="53" y="36"/>
                    <a:pt x="53" y="36"/>
                    <a:pt x="53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113" y="36"/>
                    <a:pt x="125" y="44"/>
                    <a:pt x="125" y="63"/>
                  </a:cubicBezTo>
                  <a:cubicBezTo>
                    <a:pt x="125" y="81"/>
                    <a:pt x="114" y="89"/>
                    <a:pt x="99" y="91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68" y="91"/>
                    <a:pt x="68" y="91"/>
                    <a:pt x="68" y="91"/>
                  </a:cubicBezTo>
                  <a:lnTo>
                    <a:pt x="68" y="134"/>
                  </a:lnTo>
                  <a:close/>
                  <a:moveTo>
                    <a:pt x="86" y="155"/>
                  </a:moveTo>
                  <a:cubicBezTo>
                    <a:pt x="124" y="155"/>
                    <a:pt x="154" y="126"/>
                    <a:pt x="154" y="84"/>
                  </a:cubicBezTo>
                  <a:cubicBezTo>
                    <a:pt x="154" y="44"/>
                    <a:pt x="124" y="14"/>
                    <a:pt x="86" y="14"/>
                  </a:cubicBezTo>
                  <a:cubicBezTo>
                    <a:pt x="47" y="14"/>
                    <a:pt x="17" y="44"/>
                    <a:pt x="17" y="84"/>
                  </a:cubicBezTo>
                  <a:cubicBezTo>
                    <a:pt x="17" y="126"/>
                    <a:pt x="47" y="155"/>
                    <a:pt x="86" y="155"/>
                  </a:cubicBezTo>
                  <a:moveTo>
                    <a:pt x="0" y="84"/>
                  </a:moveTo>
                  <a:cubicBezTo>
                    <a:pt x="0" y="36"/>
                    <a:pt x="39" y="0"/>
                    <a:pt x="86" y="0"/>
                  </a:cubicBezTo>
                  <a:cubicBezTo>
                    <a:pt x="132" y="0"/>
                    <a:pt x="171" y="36"/>
                    <a:pt x="171" y="84"/>
                  </a:cubicBezTo>
                  <a:cubicBezTo>
                    <a:pt x="171" y="134"/>
                    <a:pt x="132" y="170"/>
                    <a:pt x="86" y="170"/>
                  </a:cubicBezTo>
                  <a:cubicBezTo>
                    <a:pt x="39" y="170"/>
                    <a:pt x="0" y="134"/>
                    <a:pt x="0" y="84"/>
                  </a:cubicBezTo>
                </a:path>
              </a:pathLst>
            </a:custGeom>
            <a:solidFill>
              <a:srgbClr val="004977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2" name="Google Shape;52;p7"/>
          <p:cNvSpPr txBox="1"/>
          <p:nvPr/>
        </p:nvSpPr>
        <p:spPr>
          <a:xfrm>
            <a:off x="7454153" y="4944003"/>
            <a:ext cx="1249200" cy="11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 cap="none">
                <a:solidFill>
                  <a:srgbClr val="515352"/>
                </a:solidFill>
                <a:latin typeface="Optimist"/>
                <a:ea typeface="Optimist"/>
                <a:cs typeface="Optimist"/>
                <a:sym typeface="Optimist"/>
              </a:rPr>
              <a:t>Confidential</a:t>
            </a:r>
            <a:endParaRPr sz="600" cap="none">
              <a:solidFill>
                <a:srgbClr val="515352"/>
              </a:solidFill>
              <a:latin typeface="Optimist"/>
              <a:ea typeface="Optimist"/>
              <a:cs typeface="Optimist"/>
              <a:sym typeface="Optimist"/>
            </a:endParaRPr>
          </a:p>
        </p:txBody>
      </p:sp>
      <p:sp>
        <p:nvSpPr>
          <p:cNvPr id="53" name="Google Shape;53;p7"/>
          <p:cNvSpPr txBox="1"/>
          <p:nvPr/>
        </p:nvSpPr>
        <p:spPr>
          <a:xfrm>
            <a:off x="8784266" y="4908825"/>
            <a:ext cx="377100" cy="23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0" spcFirstLastPara="1" rIns="0" wrap="square" tIns="34275">
            <a:noAutofit/>
          </a:bodyPr>
          <a:lstStyle/>
          <a:p>
            <a:pPr indent="-5080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515352"/>
              </a:buClr>
              <a:buSzPts val="800"/>
              <a:buFont typeface="Optimist"/>
              <a:buChar char="​"/>
            </a:pPr>
            <a:fld id="{00000000-1234-1234-1234-123412341234}" type="slidenum">
              <a:rPr lang="en-US" sz="800">
                <a:solidFill>
                  <a:srgbClr val="515352"/>
                </a:solidFill>
                <a:latin typeface="Optimist"/>
                <a:ea typeface="Optimist"/>
                <a:cs typeface="Optimist"/>
                <a:sym typeface="Optimist"/>
              </a:rPr>
              <a:t>‹#›</a:t>
            </a:fld>
            <a:endParaRPr sz="800">
              <a:solidFill>
                <a:srgbClr val="515352"/>
              </a:solidFill>
              <a:latin typeface="Optimist"/>
              <a:ea typeface="Optimist"/>
              <a:cs typeface="Optimist"/>
              <a:sym typeface="Optimist"/>
            </a:endParaRPr>
          </a:p>
        </p:txBody>
      </p:sp>
      <p:pic>
        <p:nvPicPr>
          <p:cNvPr id="54" name="Google Shape;54;p7"/>
          <p:cNvPicPr preferRelativeResize="0"/>
          <p:nvPr/>
        </p:nvPicPr>
        <p:blipFill rotWithShape="1">
          <a:blip r:embed="rId2">
            <a:alphaModFix/>
          </a:blip>
          <a:srcRect b="15663" l="0" r="0" t="18190"/>
          <a:stretch/>
        </p:blipFill>
        <p:spPr>
          <a:xfrm>
            <a:off x="808594" y="4833816"/>
            <a:ext cx="445107" cy="25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0" y="0"/>
            <a:ext cx="9152400" cy="713100"/>
          </a:xfrm>
          <a:prstGeom prst="rect">
            <a:avLst/>
          </a:prstGeom>
          <a:gradFill>
            <a:gsLst>
              <a:gs pos="0">
                <a:srgbClr val="90BBE3"/>
              </a:gs>
              <a:gs pos="100000">
                <a:srgbClr val="397AB7"/>
              </a:gs>
            </a:gsLst>
            <a:lin ang="5400012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swald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f logo-white.png" id="7" name="Google Shape;7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60650" y="91553"/>
            <a:ext cx="537625" cy="53317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 txBox="1"/>
          <p:nvPr>
            <p:ph type="title"/>
          </p:nvPr>
        </p:nvSpPr>
        <p:spPr>
          <a:xfrm>
            <a:off x="1150050" y="-1375"/>
            <a:ext cx="6843900" cy="7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ahoma"/>
              <a:buNone/>
              <a:defRPr i="0" sz="32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Optimist"/>
              <a:buNone/>
              <a:defRPr i="0" sz="3300" u="none" cap="none" strike="noStrike">
                <a:solidFill>
                  <a:srgbClr val="000000"/>
                </a:solidFill>
                <a:latin typeface="Optimist"/>
                <a:ea typeface="Optimist"/>
                <a:cs typeface="Optimist"/>
                <a:sym typeface="Optimist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Optimist"/>
              <a:buNone/>
              <a:defRPr i="0" sz="3300" u="none" cap="none" strike="noStrike">
                <a:solidFill>
                  <a:srgbClr val="000000"/>
                </a:solidFill>
                <a:latin typeface="Optimist"/>
                <a:ea typeface="Optimist"/>
                <a:cs typeface="Optimist"/>
                <a:sym typeface="Optimist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Optimist"/>
              <a:buNone/>
              <a:defRPr i="0" sz="3300" u="none" cap="none" strike="noStrike">
                <a:solidFill>
                  <a:srgbClr val="000000"/>
                </a:solidFill>
                <a:latin typeface="Optimist"/>
                <a:ea typeface="Optimist"/>
                <a:cs typeface="Optimist"/>
                <a:sym typeface="Optimist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Optimist"/>
              <a:buNone/>
              <a:defRPr i="0" sz="3300" u="none" cap="none" strike="noStrike">
                <a:solidFill>
                  <a:srgbClr val="000000"/>
                </a:solidFill>
                <a:latin typeface="Optimist"/>
                <a:ea typeface="Optimist"/>
                <a:cs typeface="Optimist"/>
                <a:sym typeface="Optimist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Optimist"/>
              <a:buNone/>
              <a:defRPr i="0" sz="3300" u="none" cap="none" strike="noStrike">
                <a:solidFill>
                  <a:srgbClr val="000000"/>
                </a:solidFill>
                <a:latin typeface="Optimist"/>
                <a:ea typeface="Optimist"/>
                <a:cs typeface="Optimist"/>
                <a:sym typeface="Optimist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Optimist"/>
              <a:buNone/>
              <a:defRPr i="0" sz="3300" u="none" cap="none" strike="noStrike">
                <a:solidFill>
                  <a:srgbClr val="000000"/>
                </a:solidFill>
                <a:latin typeface="Optimist"/>
                <a:ea typeface="Optimist"/>
                <a:cs typeface="Optimist"/>
                <a:sym typeface="Optimist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Optimist"/>
              <a:buNone/>
              <a:defRPr i="0" sz="3300" u="none" cap="none" strike="noStrike">
                <a:solidFill>
                  <a:srgbClr val="000000"/>
                </a:solidFill>
                <a:latin typeface="Optimist"/>
                <a:ea typeface="Optimist"/>
                <a:cs typeface="Optimist"/>
                <a:sym typeface="Optimist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00"/>
              <a:buFont typeface="Optimist"/>
              <a:buNone/>
              <a:defRPr i="0" sz="3300" u="none" cap="none" strike="noStrike">
                <a:solidFill>
                  <a:srgbClr val="000000"/>
                </a:solidFill>
                <a:latin typeface="Optimist"/>
                <a:ea typeface="Optimist"/>
                <a:cs typeface="Optimist"/>
                <a:sym typeface="Optimist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492950" y="834137"/>
            <a:ext cx="8208600" cy="37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370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3399"/>
              </a:buClr>
              <a:buSzPts val="2600"/>
              <a:buFont typeface="Arial"/>
              <a:buChar char="•"/>
              <a:defRPr b="0" i="0" sz="26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683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429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3302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003399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330200" lvl="5" marL="2743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/>
          <p:nvPr/>
        </p:nvSpPr>
        <p:spPr>
          <a:xfrm>
            <a:off x="1" y="4809667"/>
            <a:ext cx="9144000" cy="354000"/>
          </a:xfrm>
          <a:prstGeom prst="rect">
            <a:avLst/>
          </a:prstGeom>
          <a:gradFill>
            <a:gsLst>
              <a:gs pos="0">
                <a:srgbClr val="90BBE3"/>
              </a:gs>
              <a:gs pos="100000">
                <a:srgbClr val="397AB7"/>
              </a:gs>
            </a:gsLst>
            <a:lin ang="5400012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"/>
          <p:cNvSpPr/>
          <p:nvPr/>
        </p:nvSpPr>
        <p:spPr>
          <a:xfrm>
            <a:off x="460925" y="4836075"/>
            <a:ext cx="8272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rPr b="0" i="0" lang="en-US" sz="14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#sf20v  •  Online  •  October 12-16</a:t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" name="Google Shape;12;p1"/>
          <p:cNvSpPr/>
          <p:nvPr/>
        </p:nvSpPr>
        <p:spPr>
          <a:xfrm>
            <a:off x="8330987" y="4796825"/>
            <a:ext cx="452368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ahoma"/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sf logo-white.png" id="13" name="Google Shape;13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288350" y="88591"/>
            <a:ext cx="537625" cy="53317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11" Type="http://schemas.openxmlformats.org/officeDocument/2006/relationships/image" Target="../media/image22.png"/><Relationship Id="rId10" Type="http://schemas.openxmlformats.org/officeDocument/2006/relationships/image" Target="../media/image20.png"/><Relationship Id="rId12" Type="http://schemas.openxmlformats.org/officeDocument/2006/relationships/image" Target="../media/image24.png"/><Relationship Id="rId9" Type="http://schemas.openxmlformats.org/officeDocument/2006/relationships/image" Target="../media/image21.png"/><Relationship Id="rId5" Type="http://schemas.openxmlformats.org/officeDocument/2006/relationships/image" Target="../media/image7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3.png"/><Relationship Id="rId4" Type="http://schemas.openxmlformats.org/officeDocument/2006/relationships/image" Target="../media/image3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6.png"/><Relationship Id="rId4" Type="http://schemas.openxmlformats.org/officeDocument/2006/relationships/image" Target="../media/image30.png"/><Relationship Id="rId10" Type="http://schemas.openxmlformats.org/officeDocument/2006/relationships/image" Target="../media/image33.png"/><Relationship Id="rId9" Type="http://schemas.openxmlformats.org/officeDocument/2006/relationships/image" Target="../media/image31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5.png"/><Relationship Id="rId8" Type="http://schemas.openxmlformats.org/officeDocument/2006/relationships/image" Target="../media/image2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6.png"/><Relationship Id="rId4" Type="http://schemas.openxmlformats.org/officeDocument/2006/relationships/image" Target="../media/image30.png"/><Relationship Id="rId11" Type="http://schemas.openxmlformats.org/officeDocument/2006/relationships/image" Target="../media/image53.png"/><Relationship Id="rId10" Type="http://schemas.openxmlformats.org/officeDocument/2006/relationships/image" Target="../media/image33.png"/><Relationship Id="rId12" Type="http://schemas.openxmlformats.org/officeDocument/2006/relationships/image" Target="../media/image35.png"/><Relationship Id="rId9" Type="http://schemas.openxmlformats.org/officeDocument/2006/relationships/image" Target="../media/image31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5.png"/><Relationship Id="rId8" Type="http://schemas.openxmlformats.org/officeDocument/2006/relationships/image" Target="../media/image2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6.png"/><Relationship Id="rId4" Type="http://schemas.openxmlformats.org/officeDocument/2006/relationships/image" Target="../media/image30.png"/><Relationship Id="rId11" Type="http://schemas.openxmlformats.org/officeDocument/2006/relationships/image" Target="../media/image53.png"/><Relationship Id="rId10" Type="http://schemas.openxmlformats.org/officeDocument/2006/relationships/image" Target="../media/image33.png"/><Relationship Id="rId12" Type="http://schemas.openxmlformats.org/officeDocument/2006/relationships/image" Target="../media/image35.png"/><Relationship Id="rId9" Type="http://schemas.openxmlformats.org/officeDocument/2006/relationships/image" Target="../media/image31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5.png"/><Relationship Id="rId8" Type="http://schemas.openxmlformats.org/officeDocument/2006/relationships/image" Target="../media/image2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Relationship Id="rId4" Type="http://schemas.openxmlformats.org/officeDocument/2006/relationships/image" Target="../media/image30.png"/><Relationship Id="rId10" Type="http://schemas.openxmlformats.org/officeDocument/2006/relationships/image" Target="../media/image33.png"/><Relationship Id="rId9" Type="http://schemas.openxmlformats.org/officeDocument/2006/relationships/image" Target="../media/image31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5.png"/><Relationship Id="rId8" Type="http://schemas.openxmlformats.org/officeDocument/2006/relationships/image" Target="../media/image2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9" Type="http://schemas.openxmlformats.org/officeDocument/2006/relationships/image" Target="../media/image14.png"/><Relationship Id="rId5" Type="http://schemas.openxmlformats.org/officeDocument/2006/relationships/image" Target="../media/image11.png"/><Relationship Id="rId6" Type="http://schemas.openxmlformats.org/officeDocument/2006/relationships/image" Target="../media/image5.png"/><Relationship Id="rId7" Type="http://schemas.openxmlformats.org/officeDocument/2006/relationships/image" Target="../media/image12.png"/><Relationship Id="rId8" Type="http://schemas.openxmlformats.org/officeDocument/2006/relationships/image" Target="../media/image1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5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5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aws.amazon.com/premiumsupport/knowledge-center/enable-configure-enhanced-networking/" TargetMode="External"/><Relationship Id="rId4" Type="http://schemas.openxmlformats.org/officeDocument/2006/relationships/image" Target="../media/image4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6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5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40.png"/><Relationship Id="rId4" Type="http://schemas.openxmlformats.org/officeDocument/2006/relationships/image" Target="../media/image3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11" Type="http://schemas.openxmlformats.org/officeDocument/2006/relationships/image" Target="../media/image22.png"/><Relationship Id="rId10" Type="http://schemas.openxmlformats.org/officeDocument/2006/relationships/image" Target="../media/image20.png"/><Relationship Id="rId12" Type="http://schemas.openxmlformats.org/officeDocument/2006/relationships/image" Target="../media/image18.png"/><Relationship Id="rId9" Type="http://schemas.openxmlformats.org/officeDocument/2006/relationships/image" Target="../media/image21.png"/><Relationship Id="rId5" Type="http://schemas.openxmlformats.org/officeDocument/2006/relationships/image" Target="../media/image7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8"/>
          <p:cNvSpPr txBox="1"/>
          <p:nvPr>
            <p:ph type="ctrTitle"/>
          </p:nvPr>
        </p:nvSpPr>
        <p:spPr>
          <a:xfrm>
            <a:off x="259250" y="1236200"/>
            <a:ext cx="5931300" cy="12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ahoma"/>
              <a:buNone/>
            </a:pPr>
            <a:r>
              <a:rPr b="1" i="0" lang="en-US" sz="3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Troubleshooting Network</a:t>
            </a:r>
            <a:br>
              <a:rPr b="1" i="0" lang="en-US" sz="3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i="0" lang="en-US" sz="3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M</a:t>
            </a:r>
            <a:r>
              <a:rPr b="1" lang="en-US" sz="3300">
                <a:latin typeface="Tahoma"/>
                <a:ea typeface="Tahoma"/>
                <a:cs typeface="Tahoma"/>
                <a:sym typeface="Tahoma"/>
              </a:rPr>
              <a:t>icro</a:t>
            </a:r>
            <a:r>
              <a:rPr b="1" i="0" lang="en-US" sz="3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1" i="0" lang="en-US" sz="3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Outages</a:t>
            </a:r>
            <a:r>
              <a:rPr b="1" i="0" lang="en-US" sz="3300" u="none" cap="none" strike="noStrike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in the Cloud</a:t>
            </a:r>
            <a:endParaRPr b="1" i="0" sz="33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0" name="Google Shape;60;p8"/>
          <p:cNvSpPr txBox="1"/>
          <p:nvPr/>
        </p:nvSpPr>
        <p:spPr>
          <a:xfrm>
            <a:off x="6514525" y="3524975"/>
            <a:ext cx="2042700" cy="53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Arial"/>
              <a:buNone/>
            </a:pPr>
            <a:r>
              <a:rPr lang="en-US" sz="3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Chris Hull</a:t>
            </a:r>
            <a:r>
              <a:rPr b="0" i="0" lang="en-US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1" name="Google Shape;61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2475" y="4136975"/>
            <a:ext cx="1488340" cy="53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7"/>
          <p:cNvSpPr/>
          <p:nvPr/>
        </p:nvSpPr>
        <p:spPr>
          <a:xfrm>
            <a:off x="1575591" y="2331468"/>
            <a:ext cx="6321900" cy="2552100"/>
          </a:xfrm>
          <a:prstGeom prst="roundRect">
            <a:avLst>
              <a:gd fmla="val 9818" name="adj"/>
            </a:avLst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29" name="Google Shape;229;p17"/>
          <p:cNvGrpSpPr/>
          <p:nvPr/>
        </p:nvGrpSpPr>
        <p:grpSpPr>
          <a:xfrm>
            <a:off x="4822923" y="3086075"/>
            <a:ext cx="2914749" cy="1732533"/>
            <a:chOff x="4629150" y="2824163"/>
            <a:chExt cx="1752600" cy="1733400"/>
          </a:xfrm>
        </p:grpSpPr>
        <p:sp>
          <p:nvSpPr>
            <p:cNvPr id="230" name="Google Shape;230;p17"/>
            <p:cNvSpPr/>
            <p:nvPr/>
          </p:nvSpPr>
          <p:spPr>
            <a:xfrm>
              <a:off x="4629150" y="2824163"/>
              <a:ext cx="1752600" cy="1733400"/>
            </a:xfrm>
            <a:prstGeom prst="roundRect">
              <a:avLst>
                <a:gd fmla="val 9818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231" name="Google Shape;231;p17"/>
            <p:cNvSpPr txBox="1"/>
            <p:nvPr/>
          </p:nvSpPr>
          <p:spPr>
            <a:xfrm>
              <a:off x="4721225" y="4314825"/>
              <a:ext cx="1555800" cy="17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700" u="none" cap="none" strike="noStrik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VPC 2</a:t>
              </a:r>
              <a:endParaRPr sz="1100"/>
            </a:p>
          </p:txBody>
        </p:sp>
      </p:grpSp>
      <p:sp>
        <p:nvSpPr>
          <p:cNvPr id="232" name="Google Shape;232;p17"/>
          <p:cNvSpPr/>
          <p:nvPr/>
        </p:nvSpPr>
        <p:spPr>
          <a:xfrm>
            <a:off x="1657380" y="3086146"/>
            <a:ext cx="2914800" cy="1732500"/>
          </a:xfrm>
          <a:prstGeom prst="roundRect">
            <a:avLst>
              <a:gd fmla="val 9818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3" name="Google Shape;233;p17"/>
          <p:cNvSpPr/>
          <p:nvPr/>
        </p:nvSpPr>
        <p:spPr>
          <a:xfrm>
            <a:off x="6422185" y="3185220"/>
            <a:ext cx="1169400" cy="1300200"/>
          </a:xfrm>
          <a:prstGeom prst="roundRect">
            <a:avLst>
              <a:gd fmla="val 9818" name="adj"/>
            </a:avLst>
          </a:prstGeom>
          <a:noFill/>
          <a:ln cap="flat" cmpd="sng" w="19050">
            <a:solidFill>
              <a:srgbClr val="F7981F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4" name="Google Shape;234;p17"/>
          <p:cNvSpPr/>
          <p:nvPr/>
        </p:nvSpPr>
        <p:spPr>
          <a:xfrm>
            <a:off x="4910460" y="3185220"/>
            <a:ext cx="1169400" cy="1300200"/>
          </a:xfrm>
          <a:prstGeom prst="roundRect">
            <a:avLst>
              <a:gd fmla="val 9818" name="adj"/>
            </a:avLst>
          </a:prstGeom>
          <a:noFill/>
          <a:ln cap="flat" cmpd="sng" w="19050">
            <a:solidFill>
              <a:srgbClr val="F7981F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5" name="Google Shape;235;p17"/>
          <p:cNvSpPr/>
          <p:nvPr/>
        </p:nvSpPr>
        <p:spPr>
          <a:xfrm>
            <a:off x="3256873" y="3185221"/>
            <a:ext cx="1169400" cy="1300200"/>
          </a:xfrm>
          <a:prstGeom prst="roundRect">
            <a:avLst>
              <a:gd fmla="val 9818" name="adj"/>
            </a:avLst>
          </a:prstGeom>
          <a:noFill/>
          <a:ln cap="flat" cmpd="sng" w="19050">
            <a:solidFill>
              <a:srgbClr val="F7981F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6" name="Google Shape;236;p17"/>
          <p:cNvSpPr/>
          <p:nvPr/>
        </p:nvSpPr>
        <p:spPr>
          <a:xfrm>
            <a:off x="1745149" y="3185221"/>
            <a:ext cx="1169400" cy="1300200"/>
          </a:xfrm>
          <a:prstGeom prst="roundRect">
            <a:avLst>
              <a:gd fmla="val 9818" name="adj"/>
            </a:avLst>
          </a:prstGeom>
          <a:noFill/>
          <a:ln cap="flat" cmpd="sng" w="19050">
            <a:solidFill>
              <a:srgbClr val="F7981F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237" name="Google Shape;237;p17"/>
          <p:cNvSpPr txBox="1"/>
          <p:nvPr>
            <p:ph type="title"/>
          </p:nvPr>
        </p:nvSpPr>
        <p:spPr>
          <a:xfrm>
            <a:off x="1150050" y="-1375"/>
            <a:ext cx="6843900" cy="7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AWS Communications - Direct Connect </a:t>
            </a:r>
            <a:r>
              <a:rPr lang="en-US" sz="2400">
                <a:solidFill>
                  <a:srgbClr val="FFFFFF"/>
                </a:solidFill>
              </a:rPr>
              <a:t>Traffic</a:t>
            </a:r>
            <a:endParaRPr sz="24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8" name="Google Shape;238;p17"/>
          <p:cNvSpPr/>
          <p:nvPr/>
        </p:nvSpPr>
        <p:spPr>
          <a:xfrm>
            <a:off x="3886314" y="731467"/>
            <a:ext cx="1700400" cy="982800"/>
          </a:xfrm>
          <a:prstGeom prst="roundRect">
            <a:avLst>
              <a:gd fmla="val 9818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239" name="Google Shape;239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06313" y="2377171"/>
            <a:ext cx="408586" cy="4231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0" name="Google Shape;240;p17"/>
          <p:cNvGrpSpPr/>
          <p:nvPr/>
        </p:nvGrpSpPr>
        <p:grpSpPr>
          <a:xfrm>
            <a:off x="1828810" y="3567390"/>
            <a:ext cx="452625" cy="376030"/>
            <a:chOff x="416747" y="1052615"/>
            <a:chExt cx="786900" cy="653738"/>
          </a:xfrm>
        </p:grpSpPr>
        <p:pic>
          <p:nvPicPr>
            <p:cNvPr id="241" name="Google Shape;241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2" name="Google Shape;242;p17"/>
            <p:cNvSpPr txBox="1"/>
            <p:nvPr/>
          </p:nvSpPr>
          <p:spPr>
            <a:xfrm>
              <a:off x="416747" y="1215933"/>
              <a:ext cx="7869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243" name="Google Shape;243;p17"/>
          <p:cNvGrpSpPr/>
          <p:nvPr/>
        </p:nvGrpSpPr>
        <p:grpSpPr>
          <a:xfrm>
            <a:off x="2286005" y="3567400"/>
            <a:ext cx="406817" cy="376030"/>
            <a:chOff x="118668" y="1293151"/>
            <a:chExt cx="707261" cy="653738"/>
          </a:xfrm>
        </p:grpSpPr>
        <p:pic>
          <p:nvPicPr>
            <p:cNvPr id="244" name="Google Shape;244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8668" y="1293151"/>
              <a:ext cx="544783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5" name="Google Shape;245;p17"/>
            <p:cNvSpPr txBox="1"/>
            <p:nvPr/>
          </p:nvSpPr>
          <p:spPr>
            <a:xfrm>
              <a:off x="129329" y="1458007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246" name="Google Shape;246;p17"/>
          <p:cNvGrpSpPr/>
          <p:nvPr/>
        </p:nvGrpSpPr>
        <p:grpSpPr>
          <a:xfrm>
            <a:off x="2070638" y="3898988"/>
            <a:ext cx="400684" cy="376030"/>
            <a:chOff x="416760" y="1052615"/>
            <a:chExt cx="696600" cy="653738"/>
          </a:xfrm>
        </p:grpSpPr>
        <p:pic>
          <p:nvPicPr>
            <p:cNvPr id="247" name="Google Shape;247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8" name="Google Shape;248;p17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sp>
        <p:nvSpPr>
          <p:cNvPr id="249" name="Google Shape;249;p17"/>
          <p:cNvSpPr txBox="1"/>
          <p:nvPr/>
        </p:nvSpPr>
        <p:spPr>
          <a:xfrm>
            <a:off x="1810506" y="4576100"/>
            <a:ext cx="25875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lang="en-US" sz="700"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 1</a:t>
            </a:r>
            <a:endParaRPr sz="1100"/>
          </a:p>
        </p:txBody>
      </p:sp>
      <p:sp>
        <p:nvSpPr>
          <p:cNvPr id="250" name="Google Shape;250;p17"/>
          <p:cNvSpPr txBox="1"/>
          <p:nvPr/>
        </p:nvSpPr>
        <p:spPr>
          <a:xfrm>
            <a:off x="1793514" y="4303217"/>
            <a:ext cx="1078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00" u="none" cap="none" strike="noStrike">
                <a:solidFill>
                  <a:srgbClr val="F7981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Availability Zone 1</a:t>
            </a:r>
            <a:endParaRPr sz="1100"/>
          </a:p>
        </p:txBody>
      </p:sp>
      <p:grpSp>
        <p:nvGrpSpPr>
          <p:cNvPr id="251" name="Google Shape;251;p17"/>
          <p:cNvGrpSpPr/>
          <p:nvPr/>
        </p:nvGrpSpPr>
        <p:grpSpPr>
          <a:xfrm>
            <a:off x="2029876" y="3231460"/>
            <a:ext cx="452700" cy="393839"/>
            <a:chOff x="1920312" y="3742082"/>
            <a:chExt cx="603600" cy="525118"/>
          </a:xfrm>
        </p:grpSpPr>
        <p:pic>
          <p:nvPicPr>
            <p:cNvPr id="252" name="Google Shape;252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92718" y="3742082"/>
              <a:ext cx="437598" cy="5251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3" name="Google Shape;253;p17"/>
            <p:cNvSpPr txBox="1"/>
            <p:nvPr/>
          </p:nvSpPr>
          <p:spPr>
            <a:xfrm>
              <a:off x="1920312" y="3870036"/>
              <a:ext cx="603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ELB</a:t>
              </a:r>
              <a:endParaRPr sz="1000"/>
            </a:p>
          </p:txBody>
        </p:sp>
      </p:grpSp>
      <p:grpSp>
        <p:nvGrpSpPr>
          <p:cNvPr id="254" name="Google Shape;254;p17"/>
          <p:cNvGrpSpPr/>
          <p:nvPr/>
        </p:nvGrpSpPr>
        <p:grpSpPr>
          <a:xfrm>
            <a:off x="2457450" y="3894443"/>
            <a:ext cx="423450" cy="378198"/>
            <a:chOff x="1875109" y="3744790"/>
            <a:chExt cx="564600" cy="504264"/>
          </a:xfrm>
        </p:grpSpPr>
        <p:pic>
          <p:nvPicPr>
            <p:cNvPr id="255" name="Google Shape;255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31488" y="3744790"/>
              <a:ext cx="436121" cy="504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6" name="Google Shape;256;p17"/>
            <p:cNvSpPr txBox="1"/>
            <p:nvPr/>
          </p:nvSpPr>
          <p:spPr>
            <a:xfrm>
              <a:off x="1875109" y="3880881"/>
              <a:ext cx="564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RDS</a:t>
              </a:r>
              <a:endParaRPr sz="1000"/>
            </a:p>
          </p:txBody>
        </p:sp>
      </p:grpSp>
      <p:grpSp>
        <p:nvGrpSpPr>
          <p:cNvPr id="257" name="Google Shape;257;p17"/>
          <p:cNvGrpSpPr/>
          <p:nvPr/>
        </p:nvGrpSpPr>
        <p:grpSpPr>
          <a:xfrm>
            <a:off x="3340541" y="3567390"/>
            <a:ext cx="400684" cy="376030"/>
            <a:chOff x="416760" y="1052615"/>
            <a:chExt cx="696600" cy="653738"/>
          </a:xfrm>
        </p:grpSpPr>
        <p:pic>
          <p:nvPicPr>
            <p:cNvPr id="258" name="Google Shape;258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9" name="Google Shape;259;p17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260" name="Google Shape;260;p17"/>
          <p:cNvGrpSpPr/>
          <p:nvPr/>
        </p:nvGrpSpPr>
        <p:grpSpPr>
          <a:xfrm>
            <a:off x="3797729" y="3567400"/>
            <a:ext cx="406817" cy="376030"/>
            <a:chOff x="118668" y="1293151"/>
            <a:chExt cx="707261" cy="653738"/>
          </a:xfrm>
        </p:grpSpPr>
        <p:pic>
          <p:nvPicPr>
            <p:cNvPr id="261" name="Google Shape;261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8668" y="1293151"/>
              <a:ext cx="544783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2" name="Google Shape;262;p17"/>
            <p:cNvSpPr txBox="1"/>
            <p:nvPr/>
          </p:nvSpPr>
          <p:spPr>
            <a:xfrm>
              <a:off x="129329" y="1458007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263" name="Google Shape;263;p17"/>
          <p:cNvGrpSpPr/>
          <p:nvPr/>
        </p:nvGrpSpPr>
        <p:grpSpPr>
          <a:xfrm>
            <a:off x="3582362" y="3898988"/>
            <a:ext cx="400684" cy="376030"/>
            <a:chOff x="416760" y="1052615"/>
            <a:chExt cx="696600" cy="653738"/>
          </a:xfrm>
        </p:grpSpPr>
        <p:pic>
          <p:nvPicPr>
            <p:cNvPr id="264" name="Google Shape;264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5" name="Google Shape;265;p17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sp>
        <p:nvSpPr>
          <p:cNvPr id="266" name="Google Shape;266;p17"/>
          <p:cNvSpPr txBox="1"/>
          <p:nvPr/>
        </p:nvSpPr>
        <p:spPr>
          <a:xfrm>
            <a:off x="3305238" y="4303217"/>
            <a:ext cx="1078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00" u="none" cap="none" strike="noStrike">
                <a:solidFill>
                  <a:srgbClr val="F7981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Availability Zone 2</a:t>
            </a:r>
            <a:endParaRPr sz="1100"/>
          </a:p>
        </p:txBody>
      </p:sp>
      <p:grpSp>
        <p:nvGrpSpPr>
          <p:cNvPr id="267" name="Google Shape;267;p17"/>
          <p:cNvGrpSpPr/>
          <p:nvPr/>
        </p:nvGrpSpPr>
        <p:grpSpPr>
          <a:xfrm>
            <a:off x="3541593" y="3231460"/>
            <a:ext cx="393300" cy="393839"/>
            <a:chOff x="1920303" y="3742082"/>
            <a:chExt cx="524400" cy="525118"/>
          </a:xfrm>
        </p:grpSpPr>
        <p:pic>
          <p:nvPicPr>
            <p:cNvPr id="268" name="Google Shape;268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92718" y="3742082"/>
              <a:ext cx="437598" cy="5251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9" name="Google Shape;269;p17"/>
            <p:cNvSpPr txBox="1"/>
            <p:nvPr/>
          </p:nvSpPr>
          <p:spPr>
            <a:xfrm>
              <a:off x="1920303" y="3870044"/>
              <a:ext cx="524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ELB</a:t>
              </a:r>
              <a:endParaRPr sz="1000"/>
            </a:p>
          </p:txBody>
        </p:sp>
      </p:grpSp>
      <p:grpSp>
        <p:nvGrpSpPr>
          <p:cNvPr id="270" name="Google Shape;270;p17"/>
          <p:cNvGrpSpPr/>
          <p:nvPr/>
        </p:nvGrpSpPr>
        <p:grpSpPr>
          <a:xfrm>
            <a:off x="3969174" y="3894443"/>
            <a:ext cx="423450" cy="378198"/>
            <a:chOff x="1875109" y="3744790"/>
            <a:chExt cx="564600" cy="504264"/>
          </a:xfrm>
        </p:grpSpPr>
        <p:pic>
          <p:nvPicPr>
            <p:cNvPr id="271" name="Google Shape;271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31488" y="3744790"/>
              <a:ext cx="436121" cy="504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2" name="Google Shape;272;p17"/>
            <p:cNvSpPr txBox="1"/>
            <p:nvPr/>
          </p:nvSpPr>
          <p:spPr>
            <a:xfrm>
              <a:off x="1875109" y="3880881"/>
              <a:ext cx="564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RDS</a:t>
              </a:r>
              <a:endParaRPr sz="1000"/>
            </a:p>
          </p:txBody>
        </p:sp>
      </p:grpSp>
      <p:grpSp>
        <p:nvGrpSpPr>
          <p:cNvPr id="273" name="Google Shape;273;p17"/>
          <p:cNvGrpSpPr/>
          <p:nvPr/>
        </p:nvGrpSpPr>
        <p:grpSpPr>
          <a:xfrm>
            <a:off x="4994128" y="3567389"/>
            <a:ext cx="400684" cy="376030"/>
            <a:chOff x="416760" y="1052615"/>
            <a:chExt cx="696600" cy="653738"/>
          </a:xfrm>
        </p:grpSpPr>
        <p:pic>
          <p:nvPicPr>
            <p:cNvPr id="274" name="Google Shape;274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5" name="Google Shape;275;p17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276" name="Google Shape;276;p17"/>
          <p:cNvGrpSpPr/>
          <p:nvPr/>
        </p:nvGrpSpPr>
        <p:grpSpPr>
          <a:xfrm>
            <a:off x="5451316" y="3567399"/>
            <a:ext cx="406817" cy="376030"/>
            <a:chOff x="118668" y="1293151"/>
            <a:chExt cx="707261" cy="653738"/>
          </a:xfrm>
        </p:grpSpPr>
        <p:pic>
          <p:nvPicPr>
            <p:cNvPr id="277" name="Google Shape;277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8668" y="1293151"/>
              <a:ext cx="544783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8" name="Google Shape;278;p17"/>
            <p:cNvSpPr txBox="1"/>
            <p:nvPr/>
          </p:nvSpPr>
          <p:spPr>
            <a:xfrm>
              <a:off x="129329" y="1458007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279" name="Google Shape;279;p17"/>
          <p:cNvGrpSpPr/>
          <p:nvPr/>
        </p:nvGrpSpPr>
        <p:grpSpPr>
          <a:xfrm>
            <a:off x="5235949" y="3898987"/>
            <a:ext cx="400684" cy="376030"/>
            <a:chOff x="416760" y="1052615"/>
            <a:chExt cx="696600" cy="653738"/>
          </a:xfrm>
        </p:grpSpPr>
        <p:pic>
          <p:nvPicPr>
            <p:cNvPr id="280" name="Google Shape;280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1" name="Google Shape;281;p17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sp>
        <p:nvSpPr>
          <p:cNvPr id="282" name="Google Shape;282;p17"/>
          <p:cNvSpPr txBox="1"/>
          <p:nvPr/>
        </p:nvSpPr>
        <p:spPr>
          <a:xfrm>
            <a:off x="4958825" y="4303217"/>
            <a:ext cx="1078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00" u="none" cap="none" strike="noStrike">
                <a:solidFill>
                  <a:srgbClr val="F7981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Availability Zone 1</a:t>
            </a:r>
            <a:endParaRPr sz="1100"/>
          </a:p>
        </p:txBody>
      </p:sp>
      <p:grpSp>
        <p:nvGrpSpPr>
          <p:cNvPr id="283" name="Google Shape;283;p17"/>
          <p:cNvGrpSpPr/>
          <p:nvPr/>
        </p:nvGrpSpPr>
        <p:grpSpPr>
          <a:xfrm>
            <a:off x="5218729" y="3231408"/>
            <a:ext cx="476313" cy="393839"/>
            <a:chOff x="1920303" y="3742082"/>
            <a:chExt cx="524400" cy="525118"/>
          </a:xfrm>
        </p:grpSpPr>
        <p:pic>
          <p:nvPicPr>
            <p:cNvPr id="284" name="Google Shape;284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92718" y="3742082"/>
              <a:ext cx="437598" cy="5251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5" name="Google Shape;285;p17"/>
            <p:cNvSpPr txBox="1"/>
            <p:nvPr/>
          </p:nvSpPr>
          <p:spPr>
            <a:xfrm>
              <a:off x="1920303" y="3870044"/>
              <a:ext cx="524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ELB</a:t>
              </a:r>
              <a:endParaRPr sz="1000"/>
            </a:p>
          </p:txBody>
        </p:sp>
      </p:grpSp>
      <p:grpSp>
        <p:nvGrpSpPr>
          <p:cNvPr id="286" name="Google Shape;286;p17"/>
          <p:cNvGrpSpPr/>
          <p:nvPr/>
        </p:nvGrpSpPr>
        <p:grpSpPr>
          <a:xfrm>
            <a:off x="5622761" y="3894442"/>
            <a:ext cx="423450" cy="378198"/>
            <a:chOff x="1875109" y="3744790"/>
            <a:chExt cx="564600" cy="504264"/>
          </a:xfrm>
        </p:grpSpPr>
        <p:pic>
          <p:nvPicPr>
            <p:cNvPr id="287" name="Google Shape;287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31488" y="3744790"/>
              <a:ext cx="436121" cy="504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8" name="Google Shape;288;p17"/>
            <p:cNvSpPr txBox="1"/>
            <p:nvPr/>
          </p:nvSpPr>
          <p:spPr>
            <a:xfrm>
              <a:off x="1875109" y="3880881"/>
              <a:ext cx="564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RDS</a:t>
              </a:r>
              <a:endParaRPr sz="1000"/>
            </a:p>
          </p:txBody>
        </p:sp>
      </p:grpSp>
      <p:grpSp>
        <p:nvGrpSpPr>
          <p:cNvPr id="289" name="Google Shape;289;p17"/>
          <p:cNvGrpSpPr/>
          <p:nvPr/>
        </p:nvGrpSpPr>
        <p:grpSpPr>
          <a:xfrm>
            <a:off x="6505852" y="3567389"/>
            <a:ext cx="400684" cy="376030"/>
            <a:chOff x="416760" y="1052615"/>
            <a:chExt cx="696600" cy="653738"/>
          </a:xfrm>
        </p:grpSpPr>
        <p:pic>
          <p:nvPicPr>
            <p:cNvPr id="290" name="Google Shape;290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1" name="Google Shape;291;p17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292" name="Google Shape;292;p17"/>
          <p:cNvGrpSpPr/>
          <p:nvPr/>
        </p:nvGrpSpPr>
        <p:grpSpPr>
          <a:xfrm>
            <a:off x="6963040" y="3567399"/>
            <a:ext cx="429601" cy="376030"/>
            <a:chOff x="118668" y="1293151"/>
            <a:chExt cx="746872" cy="653738"/>
          </a:xfrm>
        </p:grpSpPr>
        <p:pic>
          <p:nvPicPr>
            <p:cNvPr id="293" name="Google Shape;293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8668" y="1293151"/>
              <a:ext cx="544783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4" name="Google Shape;294;p17"/>
            <p:cNvSpPr txBox="1"/>
            <p:nvPr/>
          </p:nvSpPr>
          <p:spPr>
            <a:xfrm>
              <a:off x="129340" y="1458028"/>
              <a:ext cx="7362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295" name="Google Shape;295;p17"/>
          <p:cNvGrpSpPr/>
          <p:nvPr/>
        </p:nvGrpSpPr>
        <p:grpSpPr>
          <a:xfrm>
            <a:off x="6747673" y="3898987"/>
            <a:ext cx="400684" cy="376030"/>
            <a:chOff x="416760" y="1052615"/>
            <a:chExt cx="696600" cy="653738"/>
          </a:xfrm>
        </p:grpSpPr>
        <p:pic>
          <p:nvPicPr>
            <p:cNvPr id="296" name="Google Shape;296;p1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7" name="Google Shape;297;p17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sp>
        <p:nvSpPr>
          <p:cNvPr id="298" name="Google Shape;298;p17"/>
          <p:cNvSpPr txBox="1"/>
          <p:nvPr/>
        </p:nvSpPr>
        <p:spPr>
          <a:xfrm>
            <a:off x="6470549" y="4303217"/>
            <a:ext cx="1078200" cy="172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00" u="none" cap="none" strike="noStrike">
                <a:solidFill>
                  <a:srgbClr val="F7981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Availability Zone 2</a:t>
            </a:r>
            <a:endParaRPr sz="1100"/>
          </a:p>
        </p:txBody>
      </p:sp>
      <p:grpSp>
        <p:nvGrpSpPr>
          <p:cNvPr id="299" name="Google Shape;299;p17"/>
          <p:cNvGrpSpPr/>
          <p:nvPr/>
        </p:nvGrpSpPr>
        <p:grpSpPr>
          <a:xfrm>
            <a:off x="6716930" y="3231408"/>
            <a:ext cx="476313" cy="393839"/>
            <a:chOff x="1920303" y="3742082"/>
            <a:chExt cx="524400" cy="525118"/>
          </a:xfrm>
        </p:grpSpPr>
        <p:pic>
          <p:nvPicPr>
            <p:cNvPr id="300" name="Google Shape;300;p17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92718" y="3742082"/>
              <a:ext cx="437598" cy="5251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1" name="Google Shape;301;p17"/>
            <p:cNvSpPr txBox="1"/>
            <p:nvPr/>
          </p:nvSpPr>
          <p:spPr>
            <a:xfrm>
              <a:off x="1920303" y="3870044"/>
              <a:ext cx="524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ELB</a:t>
              </a:r>
              <a:endParaRPr sz="1000"/>
            </a:p>
          </p:txBody>
        </p:sp>
      </p:grpSp>
      <p:grpSp>
        <p:nvGrpSpPr>
          <p:cNvPr id="302" name="Google Shape;302;p17"/>
          <p:cNvGrpSpPr/>
          <p:nvPr/>
        </p:nvGrpSpPr>
        <p:grpSpPr>
          <a:xfrm>
            <a:off x="7134485" y="3894442"/>
            <a:ext cx="423450" cy="378198"/>
            <a:chOff x="1875109" y="3744790"/>
            <a:chExt cx="564600" cy="504264"/>
          </a:xfrm>
        </p:grpSpPr>
        <p:pic>
          <p:nvPicPr>
            <p:cNvPr id="303" name="Google Shape;303;p17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31488" y="3744790"/>
              <a:ext cx="436121" cy="504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4" name="Google Shape;304;p17"/>
            <p:cNvSpPr txBox="1"/>
            <p:nvPr/>
          </p:nvSpPr>
          <p:spPr>
            <a:xfrm>
              <a:off x="1875109" y="3880881"/>
              <a:ext cx="564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RDS</a:t>
              </a:r>
              <a:endParaRPr sz="1000"/>
            </a:p>
          </p:txBody>
        </p:sp>
      </p:grpSp>
      <p:cxnSp>
        <p:nvCxnSpPr>
          <p:cNvPr id="305" name="Google Shape;305;p17"/>
          <p:cNvCxnSpPr>
            <a:stCxn id="232" idx="0"/>
            <a:endCxn id="239" idx="1"/>
          </p:cNvCxnSpPr>
          <p:nvPr/>
        </p:nvCxnSpPr>
        <p:spPr>
          <a:xfrm rot="-5400000">
            <a:off x="3561780" y="2141746"/>
            <a:ext cx="497400" cy="1391400"/>
          </a:xfrm>
          <a:prstGeom prst="bentConnector2">
            <a:avLst/>
          </a:prstGeom>
          <a:noFill/>
          <a:ln cap="flat" cmpd="sng" w="28575">
            <a:solidFill>
              <a:srgbClr val="FF93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AWS-Cloud.png" id="306" name="Google Shape;306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81144" y="2379651"/>
            <a:ext cx="452628" cy="4526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07" name="Google Shape;307;p17"/>
          <p:cNvCxnSpPr>
            <a:endCxn id="239" idx="0"/>
          </p:cNvCxnSpPr>
          <p:nvPr/>
        </p:nvCxnSpPr>
        <p:spPr>
          <a:xfrm>
            <a:off x="4710607" y="1428871"/>
            <a:ext cx="0" cy="948300"/>
          </a:xfrm>
          <a:prstGeom prst="straightConnector1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08" name="Google Shape;308;p17"/>
          <p:cNvSpPr/>
          <p:nvPr/>
        </p:nvSpPr>
        <p:spPr>
          <a:xfrm>
            <a:off x="7433145" y="1594359"/>
            <a:ext cx="586500" cy="5715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rgbClr val="FFFFFF"/>
                </a:solidFill>
              </a:rPr>
              <a:t>C1 Site</a:t>
            </a:r>
            <a:endParaRPr sz="1100"/>
          </a:p>
        </p:txBody>
      </p:sp>
      <p:sp>
        <p:nvSpPr>
          <p:cNvPr id="309" name="Google Shape;309;p17"/>
          <p:cNvSpPr/>
          <p:nvPr/>
        </p:nvSpPr>
        <p:spPr>
          <a:xfrm>
            <a:off x="7262174" y="857244"/>
            <a:ext cx="586500" cy="5715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FFFFF"/>
                </a:solidFill>
              </a:rPr>
              <a:t>C1 Site</a:t>
            </a:r>
            <a:endParaRPr sz="1100"/>
          </a:p>
        </p:txBody>
      </p:sp>
      <p:sp>
        <p:nvSpPr>
          <p:cNvPr id="310" name="Google Shape;310;p17"/>
          <p:cNvSpPr txBox="1"/>
          <p:nvPr/>
        </p:nvSpPr>
        <p:spPr>
          <a:xfrm>
            <a:off x="4078456" y="1819425"/>
            <a:ext cx="8082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005392"/>
                </a:solidFill>
                <a:latin typeface="Arial"/>
                <a:ea typeface="Arial"/>
                <a:cs typeface="Arial"/>
                <a:sym typeface="Arial"/>
              </a:rPr>
              <a:t>Direct Connect</a:t>
            </a:r>
            <a:endParaRPr sz="1100"/>
          </a:p>
        </p:txBody>
      </p:sp>
      <p:cxnSp>
        <p:nvCxnSpPr>
          <p:cNvPr id="311" name="Google Shape;311;p17"/>
          <p:cNvCxnSpPr>
            <a:stCxn id="312" idx="3"/>
            <a:endCxn id="308" idx="2"/>
          </p:cNvCxnSpPr>
          <p:nvPr/>
        </p:nvCxnSpPr>
        <p:spPr>
          <a:xfrm>
            <a:off x="6481752" y="1276100"/>
            <a:ext cx="951300" cy="6039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3" name="Google Shape;313;p17"/>
          <p:cNvCxnSpPr>
            <a:stCxn id="312" idx="3"/>
            <a:endCxn id="309" idx="2"/>
          </p:cNvCxnSpPr>
          <p:nvPr/>
        </p:nvCxnSpPr>
        <p:spPr>
          <a:xfrm flipH="1" rot="10800000">
            <a:off x="6481752" y="1142900"/>
            <a:ext cx="780300" cy="1332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14" name="Google Shape;314;p17"/>
          <p:cNvGrpSpPr/>
          <p:nvPr/>
        </p:nvGrpSpPr>
        <p:grpSpPr>
          <a:xfrm>
            <a:off x="5893103" y="983090"/>
            <a:ext cx="588648" cy="548640"/>
            <a:chOff x="6333471" y="1717187"/>
            <a:chExt cx="784864" cy="731520"/>
          </a:xfrm>
        </p:grpSpPr>
        <p:pic>
          <p:nvPicPr>
            <p:cNvPr descr="Internet.png" id="315" name="Google Shape;315;p17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333471" y="1717187"/>
              <a:ext cx="731520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2" name="Google Shape;312;p17"/>
            <p:cNvSpPr txBox="1"/>
            <p:nvPr/>
          </p:nvSpPr>
          <p:spPr>
            <a:xfrm>
              <a:off x="6336236" y="1953967"/>
              <a:ext cx="7821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rgbClr val="FFFFFF"/>
                  </a:solidFill>
                </a:rPr>
                <a:t>WAN</a:t>
              </a:r>
              <a:endParaRPr sz="1100"/>
            </a:p>
          </p:txBody>
        </p:sp>
      </p:grpSp>
      <p:cxnSp>
        <p:nvCxnSpPr>
          <p:cNvPr id="316" name="Google Shape;316;p17"/>
          <p:cNvCxnSpPr>
            <a:endCxn id="312" idx="1"/>
          </p:cNvCxnSpPr>
          <p:nvPr/>
        </p:nvCxnSpPr>
        <p:spPr>
          <a:xfrm>
            <a:off x="4718877" y="1243400"/>
            <a:ext cx="1176300" cy="327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Client.png" id="317" name="Google Shape;317;p1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287304" y="1899761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bile-Client.png" id="318" name="Google Shape;318;p1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344454" y="1596976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ient.png" id="319" name="Google Shape;319;p1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661257" y="1603066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ient.png" id="320" name="Google Shape;320;p1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117156" y="1598975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ient.png" id="321" name="Google Shape;321;p1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830104" y="1895670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bile-Client.png" id="322" name="Google Shape;322;p1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601504" y="1906304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bile-Client.png" id="323" name="Google Shape;323;p1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887254" y="1597027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bile-Client.png" id="324" name="Google Shape;324;p1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058704" y="1906304"/>
            <a:ext cx="341597" cy="3415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5" name="Google Shape;325;p17"/>
          <p:cNvCxnSpPr/>
          <p:nvPr/>
        </p:nvCxnSpPr>
        <p:spPr>
          <a:xfrm>
            <a:off x="3297046" y="2002291"/>
            <a:ext cx="1243200" cy="538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326" name="Google Shape;326;p17"/>
          <p:cNvGrpSpPr/>
          <p:nvPr/>
        </p:nvGrpSpPr>
        <p:grpSpPr>
          <a:xfrm>
            <a:off x="2555347" y="1485510"/>
            <a:ext cx="793114" cy="789456"/>
            <a:chOff x="6333471" y="1694165"/>
            <a:chExt cx="731520" cy="731520"/>
          </a:xfrm>
        </p:grpSpPr>
        <p:pic>
          <p:nvPicPr>
            <p:cNvPr descr="Internet.png" id="327" name="Google Shape;327;p17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333471" y="1694165"/>
              <a:ext cx="731520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8" name="Google Shape;328;p17"/>
            <p:cNvSpPr txBox="1"/>
            <p:nvPr/>
          </p:nvSpPr>
          <p:spPr>
            <a:xfrm>
              <a:off x="6408781" y="1953956"/>
              <a:ext cx="488100" cy="19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9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Internet</a:t>
              </a:r>
              <a:endParaRPr sz="1100"/>
            </a:p>
          </p:txBody>
        </p:sp>
      </p:grpSp>
      <p:cxnSp>
        <p:nvCxnSpPr>
          <p:cNvPr id="329" name="Google Shape;329;p17"/>
          <p:cNvCxnSpPr/>
          <p:nvPr/>
        </p:nvCxnSpPr>
        <p:spPr>
          <a:xfrm>
            <a:off x="3042850" y="1078125"/>
            <a:ext cx="1523400" cy="1566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0" name="Google Shape;330;p17"/>
          <p:cNvSpPr/>
          <p:nvPr/>
        </p:nvSpPr>
        <p:spPr>
          <a:xfrm>
            <a:off x="2400523" y="757815"/>
            <a:ext cx="912900" cy="621900"/>
          </a:xfrm>
          <a:prstGeom prst="roundRect">
            <a:avLst>
              <a:gd fmla="val 9818" name="adj"/>
            </a:avLst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AWS-Cloud.png" id="331" name="Google Shape;331;p1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400294" y="703376"/>
            <a:ext cx="452628" cy="452628"/>
          </a:xfrm>
          <a:prstGeom prst="rect">
            <a:avLst/>
          </a:prstGeom>
          <a:noFill/>
          <a:ln>
            <a:noFill/>
          </a:ln>
        </p:spPr>
      </p:pic>
      <p:sp>
        <p:nvSpPr>
          <p:cNvPr id="332" name="Google Shape;332;p17"/>
          <p:cNvSpPr txBox="1"/>
          <p:nvPr/>
        </p:nvSpPr>
        <p:spPr>
          <a:xfrm>
            <a:off x="2363458" y="1175471"/>
            <a:ext cx="10419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 AWS Region</a:t>
            </a:r>
            <a:endParaRPr sz="800"/>
          </a:p>
        </p:txBody>
      </p:sp>
      <p:pic>
        <p:nvPicPr>
          <p:cNvPr descr="Corporate-Data-Center.png" id="333" name="Google Shape;333;p17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436287" y="967850"/>
            <a:ext cx="548640" cy="548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4" name="Google Shape;334;p17"/>
          <p:cNvCxnSpPr>
            <a:stCxn id="230" idx="0"/>
            <a:endCxn id="239" idx="3"/>
          </p:cNvCxnSpPr>
          <p:nvPr/>
        </p:nvCxnSpPr>
        <p:spPr>
          <a:xfrm flipH="1" rot="5400000">
            <a:off x="5348947" y="2154725"/>
            <a:ext cx="497400" cy="1365300"/>
          </a:xfrm>
          <a:prstGeom prst="bentConnector2">
            <a:avLst/>
          </a:prstGeom>
          <a:noFill/>
          <a:ln cap="flat" cmpd="sng" w="28575">
            <a:solidFill>
              <a:srgbClr val="FF93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5" name="Google Shape;335;p17"/>
          <p:cNvSpPr/>
          <p:nvPr/>
        </p:nvSpPr>
        <p:spPr>
          <a:xfrm>
            <a:off x="1432225" y="703375"/>
            <a:ext cx="6843900" cy="4172100"/>
          </a:xfrm>
          <a:prstGeom prst="rect">
            <a:avLst/>
          </a:prstGeom>
          <a:solidFill>
            <a:srgbClr val="FFFFFF">
              <a:alpha val="6854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6" name="Google Shape;336;p17"/>
          <p:cNvGrpSpPr/>
          <p:nvPr/>
        </p:nvGrpSpPr>
        <p:grpSpPr>
          <a:xfrm>
            <a:off x="4745228" y="1274032"/>
            <a:ext cx="2847836" cy="2402033"/>
            <a:chOff x="4745228" y="1274032"/>
            <a:chExt cx="2847836" cy="2402033"/>
          </a:xfrm>
        </p:grpSpPr>
        <p:cxnSp>
          <p:nvCxnSpPr>
            <p:cNvPr id="337" name="Google Shape;337;p17"/>
            <p:cNvCxnSpPr/>
            <p:nvPr/>
          </p:nvCxnSpPr>
          <p:spPr>
            <a:xfrm>
              <a:off x="4757350" y="2618100"/>
              <a:ext cx="1470600" cy="5700"/>
            </a:xfrm>
            <a:prstGeom prst="straightConnector1">
              <a:avLst/>
            </a:prstGeom>
            <a:noFill/>
            <a:ln cap="flat" cmpd="sng" w="28575">
              <a:solidFill>
                <a:srgbClr val="00E4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8" name="Google Shape;338;p17"/>
            <p:cNvCxnSpPr/>
            <p:nvPr/>
          </p:nvCxnSpPr>
          <p:spPr>
            <a:xfrm rot="10800000">
              <a:off x="6229351" y="2610450"/>
              <a:ext cx="0" cy="532800"/>
            </a:xfrm>
            <a:prstGeom prst="straightConnector1">
              <a:avLst/>
            </a:prstGeom>
            <a:noFill/>
            <a:ln cap="flat" cmpd="sng" w="28575">
              <a:solidFill>
                <a:srgbClr val="00E4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39" name="Google Shape;339;p17"/>
            <p:cNvCxnSpPr/>
            <p:nvPr/>
          </p:nvCxnSpPr>
          <p:spPr>
            <a:xfrm flipH="1" rot="10800000">
              <a:off x="5128728" y="3135150"/>
              <a:ext cx="1100700" cy="8100"/>
            </a:xfrm>
            <a:prstGeom prst="straightConnector1">
              <a:avLst/>
            </a:prstGeom>
            <a:noFill/>
            <a:ln cap="flat" cmpd="sng" w="28575">
              <a:solidFill>
                <a:srgbClr val="00E4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40" name="Google Shape;340;p17"/>
            <p:cNvCxnSpPr/>
            <p:nvPr/>
          </p:nvCxnSpPr>
          <p:spPr>
            <a:xfrm rot="10800000">
              <a:off x="5143501" y="3143264"/>
              <a:ext cx="0" cy="532800"/>
            </a:xfrm>
            <a:prstGeom prst="straightConnector1">
              <a:avLst/>
            </a:prstGeom>
            <a:noFill/>
            <a:ln cap="flat" cmpd="sng" w="28575">
              <a:solidFill>
                <a:srgbClr val="00E4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41" name="Google Shape;341;p17"/>
            <p:cNvCxnSpPr>
              <a:stCxn id="312" idx="2"/>
            </p:cNvCxnSpPr>
            <p:nvPr/>
          </p:nvCxnSpPr>
          <p:spPr>
            <a:xfrm>
              <a:off x="6188464" y="1391525"/>
              <a:ext cx="1404600" cy="581700"/>
            </a:xfrm>
            <a:prstGeom prst="straightConnector1">
              <a:avLst/>
            </a:prstGeom>
            <a:noFill/>
            <a:ln cap="flat" cmpd="sng" w="28575">
              <a:solidFill>
                <a:srgbClr val="00E4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42" name="Google Shape;342;p17"/>
            <p:cNvCxnSpPr>
              <a:endCxn id="312" idx="2"/>
            </p:cNvCxnSpPr>
            <p:nvPr/>
          </p:nvCxnSpPr>
          <p:spPr>
            <a:xfrm>
              <a:off x="4758964" y="1275125"/>
              <a:ext cx="1429500" cy="116400"/>
            </a:xfrm>
            <a:prstGeom prst="straightConnector1">
              <a:avLst/>
            </a:prstGeom>
            <a:noFill/>
            <a:ln cap="flat" cmpd="sng" w="28575">
              <a:solidFill>
                <a:srgbClr val="00E40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43" name="Google Shape;343;p17"/>
            <p:cNvCxnSpPr/>
            <p:nvPr/>
          </p:nvCxnSpPr>
          <p:spPr>
            <a:xfrm rot="10800000">
              <a:off x="4745228" y="1274032"/>
              <a:ext cx="11700" cy="1354800"/>
            </a:xfrm>
            <a:prstGeom prst="straightConnector1">
              <a:avLst/>
            </a:prstGeom>
            <a:noFill/>
            <a:ln cap="flat" cmpd="sng" w="28575">
              <a:solidFill>
                <a:srgbClr val="00E40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344" name="Google Shape;344;p17"/>
          <p:cNvSpPr txBox="1"/>
          <p:nvPr/>
        </p:nvSpPr>
        <p:spPr>
          <a:xfrm>
            <a:off x="1343800" y="1228225"/>
            <a:ext cx="3319500" cy="519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latin typeface="Tahoma"/>
                <a:ea typeface="Tahoma"/>
                <a:cs typeface="Tahoma"/>
                <a:sym typeface="Tahoma"/>
              </a:rPr>
              <a:t>Traffic Transits Regional Hub</a:t>
            </a:r>
            <a:endParaRPr b="1" sz="16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5" name="Google Shape;345;p1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68700" y="883718"/>
            <a:ext cx="1078249" cy="9357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8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FFFFFF"/>
                </a:solidFill>
              </a:rPr>
              <a:t>Monitoring of Cloud Traffic</a:t>
            </a:r>
            <a:endParaRPr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51" name="Google Shape;351;p18"/>
          <p:cNvSpPr txBox="1"/>
          <p:nvPr>
            <p:ph idx="1" type="body"/>
          </p:nvPr>
        </p:nvSpPr>
        <p:spPr>
          <a:xfrm>
            <a:off x="492950" y="834075"/>
            <a:ext cx="8208600" cy="38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i="1" lang="en-US" sz="2200"/>
              <a:t>Packet Brokers feeding...</a:t>
            </a:r>
            <a:endParaRPr i="1" sz="16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DPI Probes (NPM, APM, NAPM, IDS) for Visibility</a:t>
            </a:r>
            <a:endParaRPr sz="22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Layers 3 (IP) &amp; 4 (TCP) Metrics</a:t>
            </a:r>
            <a:endParaRPr sz="21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Volumes (Packets, Bytes, Connection, Transaction)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Response Times</a:t>
            </a:r>
            <a:endParaRPr sz="18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Anomaly Detection</a:t>
            </a:r>
            <a:endParaRPr sz="18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Retransmissions, Failures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Aggregation</a:t>
            </a:r>
            <a:endParaRPr sz="18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Account</a:t>
            </a:r>
            <a:endParaRPr sz="14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VPC</a:t>
            </a:r>
            <a:endParaRPr sz="14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Availability Zone</a:t>
            </a:r>
            <a:endParaRPr sz="1400"/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 sz="1400"/>
              <a:t>Application</a:t>
            </a:r>
            <a:endParaRPr sz="1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9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Cloud Visibility Possibilities</a:t>
            </a:r>
            <a:endParaRPr/>
          </a:p>
        </p:txBody>
      </p:sp>
      <p:sp>
        <p:nvSpPr>
          <p:cNvPr id="357" name="Google Shape;357;p19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Alert on Network Issues</a:t>
            </a:r>
            <a:endParaRPr sz="1900"/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Triage</a:t>
            </a:r>
            <a:endParaRPr sz="1700"/>
          </a:p>
        </p:txBody>
      </p:sp>
      <p:pic>
        <p:nvPicPr>
          <p:cNvPr id="358" name="Google Shape;35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5900" y="1980100"/>
            <a:ext cx="4337601" cy="2573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1750" y="2021250"/>
            <a:ext cx="3173799" cy="2532724"/>
          </a:xfrm>
          <a:prstGeom prst="rect">
            <a:avLst/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60" name="Google Shape;360;p19"/>
          <p:cNvSpPr txBox="1"/>
          <p:nvPr/>
        </p:nvSpPr>
        <p:spPr>
          <a:xfrm>
            <a:off x="4888625" y="1173925"/>
            <a:ext cx="34830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300">
                <a:solidFill>
                  <a:srgbClr val="3D85C6"/>
                </a:solidFill>
                <a:latin typeface="Tahoma"/>
                <a:ea typeface="Tahoma"/>
                <a:cs typeface="Tahoma"/>
                <a:sym typeface="Tahoma"/>
              </a:rPr>
              <a:t>Can we see inside AWS?</a:t>
            </a:r>
            <a:endParaRPr i="1" sz="2300">
              <a:solidFill>
                <a:srgbClr val="3D85C6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20"/>
          <p:cNvSpPr/>
          <p:nvPr/>
        </p:nvSpPr>
        <p:spPr>
          <a:xfrm>
            <a:off x="2490350" y="2792350"/>
            <a:ext cx="5877600" cy="17982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66" name="Google Shape;366;p20"/>
          <p:cNvCxnSpPr>
            <a:stCxn id="367" idx="3"/>
            <a:endCxn id="368" idx="1"/>
          </p:cNvCxnSpPr>
          <p:nvPr/>
        </p:nvCxnSpPr>
        <p:spPr>
          <a:xfrm>
            <a:off x="979800" y="3622000"/>
            <a:ext cx="9807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69" name="Google Shape;369;p20"/>
          <p:cNvCxnSpPr>
            <a:stCxn id="368" idx="3"/>
            <a:endCxn id="370" idx="1"/>
          </p:cNvCxnSpPr>
          <p:nvPr/>
        </p:nvCxnSpPr>
        <p:spPr>
          <a:xfrm>
            <a:off x="2563025" y="3622000"/>
            <a:ext cx="5732100" cy="0"/>
          </a:xfrm>
          <a:prstGeom prst="straightConnector1">
            <a:avLst/>
          </a:prstGeom>
          <a:noFill/>
          <a:ln cap="flat" cmpd="sng" w="19050">
            <a:solidFill>
              <a:srgbClr val="00E4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71" name="Google Shape;371;p20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DPI Monitoring</a:t>
            </a:r>
            <a:endParaRPr/>
          </a:p>
        </p:txBody>
      </p:sp>
      <p:sp>
        <p:nvSpPr>
          <p:cNvPr id="372" name="Google Shape;372;p20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Layer-4 (TCP) based monitoring</a:t>
            </a:r>
            <a:endParaRPr sz="2600"/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Collect from anywhere along path</a:t>
            </a:r>
            <a:endParaRPr sz="2200"/>
          </a:p>
          <a:p>
            <a:pPr indent="-3683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Detect many issues from anywhere along path</a:t>
            </a:r>
            <a:endParaRPr sz="2200"/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TCP path - between TCP endpoints</a:t>
            </a:r>
            <a:endParaRPr sz="1800"/>
          </a:p>
        </p:txBody>
      </p:sp>
      <p:sp>
        <p:nvSpPr>
          <p:cNvPr id="368" name="Google Shape;368;p20"/>
          <p:cNvSpPr/>
          <p:nvPr/>
        </p:nvSpPr>
        <p:spPr>
          <a:xfrm>
            <a:off x="1960625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20"/>
          <p:cNvSpPr/>
          <p:nvPr/>
        </p:nvSpPr>
        <p:spPr>
          <a:xfrm>
            <a:off x="8295000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367" name="Google Shape;367;p20"/>
          <p:cNvSpPr/>
          <p:nvPr/>
        </p:nvSpPr>
        <p:spPr>
          <a:xfrm>
            <a:off x="377400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73" name="Google Shape;37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91458" y="3395588"/>
            <a:ext cx="452813" cy="452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70513" y="3393388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17099" y="3395599"/>
            <a:ext cx="452825" cy="45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59238" y="3393401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2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704738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2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76063" y="3393401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1601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20"/>
          <p:cNvSpPr txBox="1"/>
          <p:nvPr/>
        </p:nvSpPr>
        <p:spPr>
          <a:xfrm>
            <a:off x="2897925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AWS</a:t>
            </a:r>
            <a:br>
              <a:rPr lang="en-US" sz="1100">
                <a:latin typeface="Tahoma"/>
                <a:ea typeface="Tahoma"/>
                <a:cs typeface="Tahoma"/>
                <a:sym typeface="Tahoma"/>
              </a:rPr>
            </a:b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SDN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1" name="Google Shape;381;p20"/>
          <p:cNvSpPr txBox="1"/>
          <p:nvPr/>
        </p:nvSpPr>
        <p:spPr>
          <a:xfrm>
            <a:off x="3733579" y="4083625"/>
            <a:ext cx="768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Transit GateWay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2" name="Google Shape;382;p20"/>
          <p:cNvSpPr txBox="1"/>
          <p:nvPr/>
        </p:nvSpPr>
        <p:spPr>
          <a:xfrm>
            <a:off x="4735428" y="4083625"/>
            <a:ext cx="768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Direct Connect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3" name="Google Shape;383;p20"/>
          <p:cNvSpPr txBox="1"/>
          <p:nvPr/>
        </p:nvSpPr>
        <p:spPr>
          <a:xfrm>
            <a:off x="5786650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Rtr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4" name="Google Shape;384;p20"/>
          <p:cNvSpPr txBox="1"/>
          <p:nvPr/>
        </p:nvSpPr>
        <p:spPr>
          <a:xfrm>
            <a:off x="6550725" y="4083625"/>
            <a:ext cx="768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Security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85" name="Google Shape;385;p20"/>
          <p:cNvSpPr txBox="1"/>
          <p:nvPr/>
        </p:nvSpPr>
        <p:spPr>
          <a:xfrm>
            <a:off x="7503475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Rtr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86" name="Google Shape;386;p2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033151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20"/>
          <p:cNvSpPr txBox="1"/>
          <p:nvPr/>
        </p:nvSpPr>
        <p:spPr>
          <a:xfrm>
            <a:off x="1896950" y="4083625"/>
            <a:ext cx="729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App Load Balancer 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88" name="Google Shape;388;p20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9938" y="3393425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20"/>
          <p:cNvSpPr txBox="1"/>
          <p:nvPr/>
        </p:nvSpPr>
        <p:spPr>
          <a:xfrm>
            <a:off x="391600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EC2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0" name="Google Shape;390;p20"/>
          <p:cNvSpPr txBox="1"/>
          <p:nvPr/>
        </p:nvSpPr>
        <p:spPr>
          <a:xfrm>
            <a:off x="1168950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AWS</a:t>
            </a:r>
            <a:br>
              <a:rPr lang="en-US" sz="1100">
                <a:latin typeface="Tahoma"/>
                <a:ea typeface="Tahoma"/>
                <a:cs typeface="Tahoma"/>
                <a:sym typeface="Tahoma"/>
              </a:rPr>
            </a:b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SDN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91" name="Google Shape;391;p20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8367788" y="3387075"/>
            <a:ext cx="469900" cy="469900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p20"/>
          <p:cNvSpPr txBox="1"/>
          <p:nvPr/>
        </p:nvSpPr>
        <p:spPr>
          <a:xfrm>
            <a:off x="8290025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Client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93" name="Google Shape;393;p20"/>
          <p:cNvSpPr txBox="1"/>
          <p:nvPr/>
        </p:nvSpPr>
        <p:spPr>
          <a:xfrm>
            <a:off x="3230475" y="2754113"/>
            <a:ext cx="4725000" cy="5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8761D"/>
                </a:solidFill>
                <a:latin typeface="Tahoma"/>
                <a:ea typeface="Tahoma"/>
                <a:cs typeface="Tahoma"/>
                <a:sym typeface="Tahoma"/>
              </a:rPr>
              <a:t>Monitoring Domain</a:t>
            </a:r>
            <a:endParaRPr>
              <a:solidFill>
                <a:srgbClr val="38761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1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DPI Probe can go anywhere along path</a:t>
            </a:r>
            <a:endParaRPr sz="23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b="1" lang="en-US" sz="1900"/>
              <a:t>Aggregation TAP/Switch in Customer Premises</a:t>
            </a:r>
            <a:endParaRPr b="1" sz="19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AWS VPC Traffic Mirroring inside AWS</a:t>
            </a:r>
            <a:endParaRPr sz="1900"/>
          </a:p>
        </p:txBody>
      </p:sp>
      <p:cxnSp>
        <p:nvCxnSpPr>
          <p:cNvPr id="399" name="Google Shape;399;p21"/>
          <p:cNvCxnSpPr/>
          <p:nvPr/>
        </p:nvCxnSpPr>
        <p:spPr>
          <a:xfrm>
            <a:off x="3228200" y="3032975"/>
            <a:ext cx="4386600" cy="0"/>
          </a:xfrm>
          <a:prstGeom prst="straightConnector1">
            <a:avLst/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400" name="Google Shape;400;p21"/>
          <p:cNvSpPr/>
          <p:nvPr/>
        </p:nvSpPr>
        <p:spPr>
          <a:xfrm>
            <a:off x="5175425" y="2625075"/>
            <a:ext cx="720900" cy="20508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1" name="Google Shape;401;p21"/>
          <p:cNvCxnSpPr>
            <a:stCxn id="402" idx="3"/>
            <a:endCxn id="403" idx="1"/>
          </p:cNvCxnSpPr>
          <p:nvPr/>
        </p:nvCxnSpPr>
        <p:spPr>
          <a:xfrm>
            <a:off x="979800" y="3622000"/>
            <a:ext cx="9807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04" name="Google Shape;404;p21"/>
          <p:cNvCxnSpPr>
            <a:stCxn id="403" idx="3"/>
            <a:endCxn id="405" idx="1"/>
          </p:cNvCxnSpPr>
          <p:nvPr/>
        </p:nvCxnSpPr>
        <p:spPr>
          <a:xfrm>
            <a:off x="2563025" y="3622000"/>
            <a:ext cx="5732100" cy="0"/>
          </a:xfrm>
          <a:prstGeom prst="straightConnector1">
            <a:avLst/>
          </a:prstGeom>
          <a:noFill/>
          <a:ln cap="flat" cmpd="sng" w="19050">
            <a:solidFill>
              <a:srgbClr val="00E4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06" name="Google Shape;406;p21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Monitoring From Midpoint</a:t>
            </a:r>
            <a:endParaRPr/>
          </a:p>
        </p:txBody>
      </p:sp>
      <p:sp>
        <p:nvSpPr>
          <p:cNvPr id="403" name="Google Shape;403;p21"/>
          <p:cNvSpPr/>
          <p:nvPr/>
        </p:nvSpPr>
        <p:spPr>
          <a:xfrm>
            <a:off x="1960625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5" name="Google Shape;405;p21"/>
          <p:cNvSpPr/>
          <p:nvPr/>
        </p:nvSpPr>
        <p:spPr>
          <a:xfrm>
            <a:off x="8295000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402" name="Google Shape;402;p21"/>
          <p:cNvSpPr/>
          <p:nvPr/>
        </p:nvSpPr>
        <p:spPr>
          <a:xfrm>
            <a:off x="377400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07" name="Google Shape;407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2858" y="3395588"/>
            <a:ext cx="452813" cy="452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18113" y="3393388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" name="Google Shape;409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36099" y="3395599"/>
            <a:ext cx="452825" cy="45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" name="Google Shape;410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87838" y="3393401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2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57138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2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76063" y="3393401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1601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21"/>
          <p:cNvSpPr txBox="1"/>
          <p:nvPr/>
        </p:nvSpPr>
        <p:spPr>
          <a:xfrm>
            <a:off x="4402065" y="4083625"/>
            <a:ext cx="720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Direct Connect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5" name="Google Shape;415;p21"/>
          <p:cNvSpPr txBox="1"/>
          <p:nvPr/>
        </p:nvSpPr>
        <p:spPr>
          <a:xfrm>
            <a:off x="6015250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Rtr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16" name="Google Shape;416;p2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033151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2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9938" y="339342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2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8367788" y="3387075"/>
            <a:ext cx="469900" cy="46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2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312773" y="3393400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21"/>
          <p:cNvSpPr txBox="1"/>
          <p:nvPr/>
        </p:nvSpPr>
        <p:spPr>
          <a:xfrm>
            <a:off x="5228675" y="4007425"/>
            <a:ext cx="602400" cy="6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TAP/</a:t>
            </a:r>
            <a:br>
              <a:rPr lang="en-US" sz="1100">
                <a:latin typeface="Tahoma"/>
                <a:ea typeface="Tahoma"/>
                <a:cs typeface="Tahoma"/>
                <a:sym typeface="Tahoma"/>
              </a:rPr>
            </a:b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SPAN/</a:t>
            </a:r>
            <a:br>
              <a:rPr lang="en-US" sz="1100">
                <a:latin typeface="Tahoma"/>
                <a:ea typeface="Tahoma"/>
                <a:cs typeface="Tahoma"/>
                <a:sym typeface="Tahoma"/>
              </a:rPr>
            </a:b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Mirror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421" name="Google Shape;421;p21"/>
          <p:cNvGrpSpPr/>
          <p:nvPr/>
        </p:nvGrpSpPr>
        <p:grpSpPr>
          <a:xfrm>
            <a:off x="5354523" y="2716148"/>
            <a:ext cx="350700" cy="386700"/>
            <a:chOff x="5354523" y="2792348"/>
            <a:chExt cx="350700" cy="386700"/>
          </a:xfrm>
        </p:grpSpPr>
        <p:sp>
          <p:nvSpPr>
            <p:cNvPr id="422" name="Google Shape;422;p21"/>
            <p:cNvSpPr/>
            <p:nvPr/>
          </p:nvSpPr>
          <p:spPr>
            <a:xfrm>
              <a:off x="5354523" y="2792348"/>
              <a:ext cx="350700" cy="3867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23" name="Google Shape;423;p21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5430169" y="2886000"/>
              <a:ext cx="199425" cy="199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24" name="Google Shape;424;p21"/>
          <p:cNvSpPr/>
          <p:nvPr/>
        </p:nvSpPr>
        <p:spPr>
          <a:xfrm>
            <a:off x="5896325" y="2726200"/>
            <a:ext cx="285300" cy="510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  <p:cxnSp>
        <p:nvCxnSpPr>
          <p:cNvPr id="425" name="Google Shape;425;p21"/>
          <p:cNvCxnSpPr>
            <a:stCxn id="419" idx="0"/>
            <a:endCxn id="422" idx="2"/>
          </p:cNvCxnSpPr>
          <p:nvPr/>
        </p:nvCxnSpPr>
        <p:spPr>
          <a:xfrm rot="10800000">
            <a:off x="5529973" y="3102700"/>
            <a:ext cx="11400" cy="290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6" name="Google Shape;426;p21"/>
          <p:cNvSpPr txBox="1"/>
          <p:nvPr/>
        </p:nvSpPr>
        <p:spPr>
          <a:xfrm>
            <a:off x="5648438" y="2680900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DPI Probe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2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DPI Probe can go anywhere along path</a:t>
            </a:r>
            <a:endParaRPr sz="23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Aggregation TAP/Switch in Customer Premises</a:t>
            </a:r>
            <a:endParaRPr sz="19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b="1" lang="en-US" sz="1900"/>
              <a:t>AWS VPC Traffic Mirroring inside AWS</a:t>
            </a:r>
            <a:endParaRPr b="1" sz="1900"/>
          </a:p>
        </p:txBody>
      </p:sp>
      <p:cxnSp>
        <p:nvCxnSpPr>
          <p:cNvPr id="432" name="Google Shape;432;p22"/>
          <p:cNvCxnSpPr/>
          <p:nvPr/>
        </p:nvCxnSpPr>
        <p:spPr>
          <a:xfrm>
            <a:off x="3228200" y="3032975"/>
            <a:ext cx="4386600" cy="0"/>
          </a:xfrm>
          <a:prstGeom prst="straightConnector1">
            <a:avLst/>
          </a:prstGeom>
          <a:noFill/>
          <a:ln cap="flat" cmpd="sng" w="28575">
            <a:solidFill>
              <a:srgbClr val="4A86E8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433" name="Google Shape;433;p22"/>
          <p:cNvSpPr/>
          <p:nvPr/>
        </p:nvSpPr>
        <p:spPr>
          <a:xfrm>
            <a:off x="3575225" y="2625075"/>
            <a:ext cx="720900" cy="2050800"/>
          </a:xfrm>
          <a:prstGeom prst="roundRect">
            <a:avLst>
              <a:gd fmla="val 16667" name="adj"/>
            </a:avLst>
          </a:prstGeom>
          <a:solidFill>
            <a:srgbClr val="FFFF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4" name="Google Shape;434;p22"/>
          <p:cNvCxnSpPr>
            <a:stCxn id="435" idx="3"/>
            <a:endCxn id="436" idx="1"/>
          </p:cNvCxnSpPr>
          <p:nvPr/>
        </p:nvCxnSpPr>
        <p:spPr>
          <a:xfrm>
            <a:off x="979800" y="3622000"/>
            <a:ext cx="9807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7" name="Google Shape;437;p22"/>
          <p:cNvCxnSpPr>
            <a:stCxn id="436" idx="3"/>
            <a:endCxn id="438" idx="1"/>
          </p:cNvCxnSpPr>
          <p:nvPr/>
        </p:nvCxnSpPr>
        <p:spPr>
          <a:xfrm>
            <a:off x="2563025" y="3622000"/>
            <a:ext cx="5732100" cy="0"/>
          </a:xfrm>
          <a:prstGeom prst="straightConnector1">
            <a:avLst/>
          </a:prstGeom>
          <a:noFill/>
          <a:ln cap="flat" cmpd="sng" w="19050">
            <a:solidFill>
              <a:srgbClr val="00E4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39" name="Google Shape;439;p22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Monitoring From Midpoint</a:t>
            </a:r>
            <a:endParaRPr/>
          </a:p>
        </p:txBody>
      </p:sp>
      <p:sp>
        <p:nvSpPr>
          <p:cNvPr id="436" name="Google Shape;436;p22"/>
          <p:cNvSpPr/>
          <p:nvPr/>
        </p:nvSpPr>
        <p:spPr>
          <a:xfrm>
            <a:off x="1960625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22"/>
          <p:cNvSpPr/>
          <p:nvPr/>
        </p:nvSpPr>
        <p:spPr>
          <a:xfrm>
            <a:off x="8295000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435" name="Google Shape;435;p22"/>
          <p:cNvSpPr/>
          <p:nvPr/>
        </p:nvSpPr>
        <p:spPr>
          <a:xfrm>
            <a:off x="377400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40" name="Google Shape;440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07533" y="3395613"/>
            <a:ext cx="452813" cy="452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18113" y="3393388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98099" y="3395599"/>
            <a:ext cx="452825" cy="45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43" name="Google Shape;443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87838" y="3393401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4" name="Google Shape;444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857138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5" name="Google Shape;445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76063" y="3393401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1601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22"/>
          <p:cNvSpPr txBox="1"/>
          <p:nvPr/>
        </p:nvSpPr>
        <p:spPr>
          <a:xfrm>
            <a:off x="5164065" y="4083625"/>
            <a:ext cx="7209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Direct Connect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48" name="Google Shape;448;p22"/>
          <p:cNvSpPr txBox="1"/>
          <p:nvPr/>
        </p:nvSpPr>
        <p:spPr>
          <a:xfrm>
            <a:off x="6015250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Rtr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49" name="Google Shape;449;p2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033151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" name="Google Shape;450;p2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9938" y="339342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2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8367788" y="3387075"/>
            <a:ext cx="469900" cy="46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2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712573" y="3393400"/>
            <a:ext cx="457200" cy="457200"/>
          </a:xfrm>
          <a:prstGeom prst="rect">
            <a:avLst/>
          </a:prstGeom>
          <a:noFill/>
          <a:ln>
            <a:noFill/>
          </a:ln>
        </p:spPr>
      </p:pic>
      <p:sp>
        <p:nvSpPr>
          <p:cNvPr id="453" name="Google Shape;453;p22"/>
          <p:cNvSpPr txBox="1"/>
          <p:nvPr/>
        </p:nvSpPr>
        <p:spPr>
          <a:xfrm>
            <a:off x="3628475" y="4007425"/>
            <a:ext cx="602400" cy="6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TAP/</a:t>
            </a:r>
            <a:br>
              <a:rPr lang="en-US" sz="1100">
                <a:latin typeface="Tahoma"/>
                <a:ea typeface="Tahoma"/>
                <a:cs typeface="Tahoma"/>
                <a:sym typeface="Tahoma"/>
              </a:rPr>
            </a:b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SPAN/</a:t>
            </a:r>
            <a:br>
              <a:rPr lang="en-US" sz="1100">
                <a:latin typeface="Tahoma"/>
                <a:ea typeface="Tahoma"/>
                <a:cs typeface="Tahoma"/>
                <a:sym typeface="Tahoma"/>
              </a:rPr>
            </a:b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Mirror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454" name="Google Shape;454;p22"/>
          <p:cNvGrpSpPr/>
          <p:nvPr/>
        </p:nvGrpSpPr>
        <p:grpSpPr>
          <a:xfrm>
            <a:off x="3754323" y="2716148"/>
            <a:ext cx="350700" cy="386700"/>
            <a:chOff x="5354523" y="2792348"/>
            <a:chExt cx="350700" cy="386700"/>
          </a:xfrm>
        </p:grpSpPr>
        <p:sp>
          <p:nvSpPr>
            <p:cNvPr id="455" name="Google Shape;455;p22"/>
            <p:cNvSpPr/>
            <p:nvPr/>
          </p:nvSpPr>
          <p:spPr>
            <a:xfrm>
              <a:off x="5354523" y="2792348"/>
              <a:ext cx="350700" cy="386700"/>
            </a:xfrm>
            <a:prstGeom prst="roundRect">
              <a:avLst>
                <a:gd fmla="val 16667" name="adj"/>
              </a:avLst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456" name="Google Shape;456;p22"/>
            <p:cNvPicPr preferRelativeResize="0"/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5430169" y="2886000"/>
              <a:ext cx="199425" cy="199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57" name="Google Shape;457;p22"/>
          <p:cNvSpPr/>
          <p:nvPr/>
        </p:nvSpPr>
        <p:spPr>
          <a:xfrm>
            <a:off x="4296125" y="2726200"/>
            <a:ext cx="285300" cy="510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FFFFFF"/>
              </a:highlight>
            </a:endParaRPr>
          </a:p>
        </p:txBody>
      </p:sp>
      <p:cxnSp>
        <p:nvCxnSpPr>
          <p:cNvPr id="458" name="Google Shape;458;p22"/>
          <p:cNvCxnSpPr>
            <a:stCxn id="452" idx="0"/>
            <a:endCxn id="455" idx="2"/>
          </p:cNvCxnSpPr>
          <p:nvPr/>
        </p:nvCxnSpPr>
        <p:spPr>
          <a:xfrm rot="10800000">
            <a:off x="3929773" y="3102700"/>
            <a:ext cx="11400" cy="2907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59" name="Google Shape;459;p22"/>
          <p:cNvSpPr txBox="1"/>
          <p:nvPr/>
        </p:nvSpPr>
        <p:spPr>
          <a:xfrm>
            <a:off x="4048238" y="2680900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DPI Probe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23"/>
          <p:cNvSpPr/>
          <p:nvPr/>
        </p:nvSpPr>
        <p:spPr>
          <a:xfrm>
            <a:off x="2490350" y="2792350"/>
            <a:ext cx="5877600" cy="17982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65" name="Google Shape;465;p23"/>
          <p:cNvCxnSpPr>
            <a:stCxn id="466" idx="3"/>
            <a:endCxn id="467" idx="1"/>
          </p:cNvCxnSpPr>
          <p:nvPr/>
        </p:nvCxnSpPr>
        <p:spPr>
          <a:xfrm>
            <a:off x="979800" y="3622000"/>
            <a:ext cx="9807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68" name="Google Shape;468;p23"/>
          <p:cNvCxnSpPr>
            <a:stCxn id="467" idx="3"/>
            <a:endCxn id="469" idx="1"/>
          </p:cNvCxnSpPr>
          <p:nvPr/>
        </p:nvCxnSpPr>
        <p:spPr>
          <a:xfrm>
            <a:off x="2563025" y="3622000"/>
            <a:ext cx="5732100" cy="0"/>
          </a:xfrm>
          <a:prstGeom prst="straightConnector1">
            <a:avLst/>
          </a:prstGeom>
          <a:noFill/>
          <a:ln cap="flat" cmpd="sng" w="19050">
            <a:solidFill>
              <a:srgbClr val="00E4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70" name="Google Shape;470;p23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DPI </a:t>
            </a:r>
            <a:r>
              <a:rPr lang="en-US"/>
              <a:t>Anomaly</a:t>
            </a:r>
            <a:r>
              <a:rPr lang="en-US"/>
              <a:t> Detection</a:t>
            </a:r>
            <a:endParaRPr/>
          </a:p>
        </p:txBody>
      </p:sp>
      <p:sp>
        <p:nvSpPr>
          <p:cNvPr id="471" name="Google Shape;471;p23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/>
              <a:t>TCP Semantics - “Flagged” packets</a:t>
            </a:r>
            <a:endParaRPr sz="2400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Missing Segments - OOO</a:t>
            </a:r>
            <a:endParaRPr sz="2000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Duplicate Segments - Retransmission</a:t>
            </a:r>
            <a:endParaRPr sz="2000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Duplicate ACKs (+SACK) - Fast Retransmit</a:t>
            </a:r>
            <a:endParaRPr sz="2000"/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sz="2000"/>
              <a:t>Connection Failures</a:t>
            </a:r>
            <a:endParaRPr sz="2000"/>
          </a:p>
        </p:txBody>
      </p:sp>
      <p:sp>
        <p:nvSpPr>
          <p:cNvPr id="467" name="Google Shape;467;p23"/>
          <p:cNvSpPr/>
          <p:nvPr/>
        </p:nvSpPr>
        <p:spPr>
          <a:xfrm>
            <a:off x="1960625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23"/>
          <p:cNvSpPr/>
          <p:nvPr/>
        </p:nvSpPr>
        <p:spPr>
          <a:xfrm>
            <a:off x="8295000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</p:txBody>
      </p:sp>
      <p:sp>
        <p:nvSpPr>
          <p:cNvPr id="466" name="Google Shape;466;p23"/>
          <p:cNvSpPr/>
          <p:nvPr/>
        </p:nvSpPr>
        <p:spPr>
          <a:xfrm>
            <a:off x="377400" y="3313150"/>
            <a:ext cx="602400" cy="6177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72" name="Google Shape;472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91458" y="3395588"/>
            <a:ext cx="452813" cy="452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3" name="Google Shape;473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70513" y="3393388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17099" y="3395599"/>
            <a:ext cx="452825" cy="45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5" name="Google Shape;475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859238" y="3393401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6" name="Google Shape;476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704738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7" name="Google Shape;477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576063" y="3393401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8" name="Google Shape;478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41601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9" name="Google Shape;479;p2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2033151" y="339341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2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49938" y="3393425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1" name="Google Shape;481;p2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8367788" y="3387075"/>
            <a:ext cx="469900" cy="469900"/>
          </a:xfrm>
          <a:prstGeom prst="rect">
            <a:avLst/>
          </a:prstGeom>
          <a:noFill/>
          <a:ln>
            <a:noFill/>
          </a:ln>
        </p:spPr>
      </p:pic>
      <p:sp>
        <p:nvSpPr>
          <p:cNvPr id="482" name="Google Shape;482;p23"/>
          <p:cNvSpPr txBox="1"/>
          <p:nvPr/>
        </p:nvSpPr>
        <p:spPr>
          <a:xfrm>
            <a:off x="3230475" y="2754113"/>
            <a:ext cx="4725000" cy="5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38761D"/>
                </a:solidFill>
                <a:latin typeface="Tahoma"/>
                <a:ea typeface="Tahoma"/>
                <a:cs typeface="Tahoma"/>
                <a:sym typeface="Tahoma"/>
              </a:rPr>
              <a:t>Monitoring Domain</a:t>
            </a:r>
            <a:endParaRPr>
              <a:solidFill>
                <a:srgbClr val="38761D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3" name="Google Shape;483;p23"/>
          <p:cNvSpPr txBox="1"/>
          <p:nvPr/>
        </p:nvSpPr>
        <p:spPr>
          <a:xfrm>
            <a:off x="2897925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AWS</a:t>
            </a:r>
            <a:br>
              <a:rPr lang="en-US" sz="1100">
                <a:latin typeface="Tahoma"/>
                <a:ea typeface="Tahoma"/>
                <a:cs typeface="Tahoma"/>
                <a:sym typeface="Tahoma"/>
              </a:rPr>
            </a:b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SDN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4" name="Google Shape;484;p23"/>
          <p:cNvSpPr txBox="1"/>
          <p:nvPr/>
        </p:nvSpPr>
        <p:spPr>
          <a:xfrm>
            <a:off x="3733579" y="4083625"/>
            <a:ext cx="768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Transit GateWay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5" name="Google Shape;485;p23"/>
          <p:cNvSpPr txBox="1"/>
          <p:nvPr/>
        </p:nvSpPr>
        <p:spPr>
          <a:xfrm>
            <a:off x="4735428" y="4083625"/>
            <a:ext cx="768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Direct Connect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6" name="Google Shape;486;p23"/>
          <p:cNvSpPr txBox="1"/>
          <p:nvPr/>
        </p:nvSpPr>
        <p:spPr>
          <a:xfrm>
            <a:off x="5786650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Rtr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7" name="Google Shape;487;p23"/>
          <p:cNvSpPr txBox="1"/>
          <p:nvPr/>
        </p:nvSpPr>
        <p:spPr>
          <a:xfrm>
            <a:off x="6550725" y="4083625"/>
            <a:ext cx="768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Security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8" name="Google Shape;488;p23"/>
          <p:cNvSpPr txBox="1"/>
          <p:nvPr/>
        </p:nvSpPr>
        <p:spPr>
          <a:xfrm>
            <a:off x="7503475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Rtr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89" name="Google Shape;489;p23"/>
          <p:cNvSpPr txBox="1"/>
          <p:nvPr/>
        </p:nvSpPr>
        <p:spPr>
          <a:xfrm>
            <a:off x="1896950" y="4083625"/>
            <a:ext cx="729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App Load Balancer 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90" name="Google Shape;490;p23"/>
          <p:cNvSpPr txBox="1"/>
          <p:nvPr/>
        </p:nvSpPr>
        <p:spPr>
          <a:xfrm>
            <a:off x="391600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EC2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91" name="Google Shape;491;p23"/>
          <p:cNvSpPr txBox="1"/>
          <p:nvPr/>
        </p:nvSpPr>
        <p:spPr>
          <a:xfrm>
            <a:off x="1168950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AWS</a:t>
            </a:r>
            <a:br>
              <a:rPr lang="en-US" sz="1100">
                <a:latin typeface="Tahoma"/>
                <a:ea typeface="Tahoma"/>
                <a:cs typeface="Tahoma"/>
                <a:sym typeface="Tahoma"/>
              </a:rPr>
            </a:b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SDN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92" name="Google Shape;492;p23"/>
          <p:cNvSpPr txBox="1"/>
          <p:nvPr/>
        </p:nvSpPr>
        <p:spPr>
          <a:xfrm>
            <a:off x="8290025" y="4083625"/>
            <a:ext cx="6024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latin typeface="Tahoma"/>
                <a:ea typeface="Tahoma"/>
                <a:cs typeface="Tahoma"/>
                <a:sym typeface="Tahoma"/>
              </a:rPr>
              <a:t>Client</a:t>
            </a:r>
            <a:endParaRPr sz="1100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24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Does This Mean?</a:t>
            </a:r>
            <a:endParaRPr/>
          </a:p>
        </p:txBody>
      </p:sp>
      <p:sp>
        <p:nvSpPr>
          <p:cNvPr id="498" name="Google Shape;498;p24"/>
          <p:cNvSpPr txBox="1"/>
          <p:nvPr>
            <p:ph idx="1" type="body"/>
          </p:nvPr>
        </p:nvSpPr>
        <p:spPr>
          <a:xfrm>
            <a:off x="492950" y="708000"/>
            <a:ext cx="83577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500"/>
              <a:t>Although we may have no direct visibility to AWS network components, we see when they have issues</a:t>
            </a:r>
            <a:endParaRPr sz="25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500"/>
          </a:p>
        </p:txBody>
      </p:sp>
      <p:sp>
        <p:nvSpPr>
          <p:cNvPr id="499" name="Google Shape;499;p24"/>
          <p:cNvSpPr/>
          <p:nvPr/>
        </p:nvSpPr>
        <p:spPr>
          <a:xfrm>
            <a:off x="1089175" y="2000225"/>
            <a:ext cx="3282300" cy="6642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Low-level Packet Loss</a:t>
            </a:r>
            <a:endParaRPr sz="700">
              <a:solidFill>
                <a:srgbClr val="FFFFFF"/>
              </a:solidFill>
            </a:endParaRPr>
          </a:p>
        </p:txBody>
      </p:sp>
      <p:sp>
        <p:nvSpPr>
          <p:cNvPr id="500" name="Google Shape;500;p24"/>
          <p:cNvSpPr/>
          <p:nvPr/>
        </p:nvSpPr>
        <p:spPr>
          <a:xfrm>
            <a:off x="5504450" y="2172600"/>
            <a:ext cx="3006600" cy="9705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Transient / Micro  Outages</a:t>
            </a:r>
            <a:endParaRPr sz="700">
              <a:solidFill>
                <a:srgbClr val="FFFFFF"/>
              </a:solidFill>
            </a:endParaRPr>
          </a:p>
        </p:txBody>
      </p:sp>
      <p:sp>
        <p:nvSpPr>
          <p:cNvPr id="501" name="Google Shape;501;p24"/>
          <p:cNvSpPr/>
          <p:nvPr/>
        </p:nvSpPr>
        <p:spPr>
          <a:xfrm>
            <a:off x="2121225" y="3081600"/>
            <a:ext cx="3282300" cy="6306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Availability Zone Failures</a:t>
            </a:r>
            <a:endParaRPr sz="700">
              <a:solidFill>
                <a:srgbClr val="FFFFFF"/>
              </a:solidFill>
            </a:endParaRPr>
          </a:p>
        </p:txBody>
      </p:sp>
      <p:sp>
        <p:nvSpPr>
          <p:cNvPr id="502" name="Google Shape;502;p24"/>
          <p:cNvSpPr/>
          <p:nvPr/>
        </p:nvSpPr>
        <p:spPr>
          <a:xfrm>
            <a:off x="6075950" y="3825450"/>
            <a:ext cx="2435100" cy="6306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App/LB Failures</a:t>
            </a:r>
            <a:endParaRPr sz="700">
              <a:solidFill>
                <a:srgbClr val="FFFFFF"/>
              </a:solidFill>
            </a:endParaRPr>
          </a:p>
        </p:txBody>
      </p:sp>
      <p:sp>
        <p:nvSpPr>
          <p:cNvPr id="503" name="Google Shape;503;p24"/>
          <p:cNvSpPr/>
          <p:nvPr/>
        </p:nvSpPr>
        <p:spPr>
          <a:xfrm>
            <a:off x="832275" y="3956650"/>
            <a:ext cx="2921100" cy="664200"/>
          </a:xfrm>
          <a:prstGeom prst="roundRect">
            <a:avLst>
              <a:gd fmla="val 16667" name="adj"/>
            </a:avLst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Interface Loss</a:t>
            </a:r>
            <a:endParaRPr sz="7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8" name="Google Shape;50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81300" y="135400"/>
            <a:ext cx="7181399" cy="4543974"/>
          </a:xfrm>
          <a:prstGeom prst="rect">
            <a:avLst/>
          </a:prstGeom>
          <a:noFill/>
          <a:ln cap="flat" cmpd="sng" w="28575">
            <a:solidFill>
              <a:srgbClr val="5E749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09" name="Google Shape;509;p25"/>
          <p:cNvSpPr txBox="1"/>
          <p:nvPr/>
        </p:nvSpPr>
        <p:spPr>
          <a:xfrm>
            <a:off x="6828975" y="4872000"/>
            <a:ext cx="1984200" cy="3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solidFill>
                  <a:srgbClr val="90BBE3"/>
                </a:solidFill>
              </a:rPr>
              <a:t>Technology Background Vectors by Vecteezy</a:t>
            </a:r>
            <a:endParaRPr sz="700">
              <a:solidFill>
                <a:srgbClr val="90BBE3"/>
              </a:solidFill>
            </a:endParaRPr>
          </a:p>
        </p:txBody>
      </p:sp>
      <p:sp>
        <p:nvSpPr>
          <p:cNvPr id="510" name="Google Shape;510;p25"/>
          <p:cNvSpPr txBox="1"/>
          <p:nvPr>
            <p:ph idx="4294967295" type="subTitle"/>
          </p:nvPr>
        </p:nvSpPr>
        <p:spPr>
          <a:xfrm>
            <a:off x="2695076" y="2853525"/>
            <a:ext cx="46023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1"/>
              </a:buClr>
              <a:buSzPts val="2000"/>
              <a:buFont typeface="Arial"/>
              <a:buNone/>
            </a:pPr>
            <a:r>
              <a:rPr i="1" lang="en-US" sz="3200">
                <a:solidFill>
                  <a:srgbClr val="0070C0"/>
                </a:solidFill>
              </a:rPr>
              <a:t>Show us the packets!</a:t>
            </a:r>
            <a:endParaRPr i="1" sz="3200" u="none" cap="none" strike="noStrike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26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Labs: Trace Analysis</a:t>
            </a:r>
            <a:endParaRPr/>
          </a:p>
        </p:txBody>
      </p:sp>
      <p:sp>
        <p:nvSpPr>
          <p:cNvPr id="516" name="Google Shape;516;p26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/>
              <a:t>Analyze Trace File (3 files provided) </a:t>
            </a:r>
            <a:endParaRPr sz="2200"/>
          </a:p>
          <a:p>
            <a:pPr indent="-336550" lvl="1" marL="9144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Open File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Display Filter - </a:t>
            </a:r>
            <a:r>
              <a:rPr i="1" lang="en-US" sz="1700"/>
              <a:t>tcp.analysis.flags==1</a:t>
            </a:r>
            <a:endParaRPr i="1"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IO Graph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romanLcPeriod"/>
            </a:pPr>
            <a:r>
              <a:rPr lang="en-US" sz="1700"/>
              <a:t>Throughput (Packets/sec)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romanLcPeriod"/>
            </a:pPr>
            <a:r>
              <a:rPr i="1" lang="en-US" sz="1700"/>
              <a:t>tcp.analysis.flags==1</a:t>
            </a:r>
            <a:r>
              <a:rPr lang="en-US" sz="1700"/>
              <a:t> - Throughput (pps)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romanLcPeriod"/>
            </a:pPr>
            <a:r>
              <a:rPr i="1" lang="en-US" sz="1700"/>
              <a:t>tcp.analysis.retransmission==1</a:t>
            </a:r>
            <a:r>
              <a:rPr lang="en-US" sz="1700"/>
              <a:t> - throughput (pps)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Find First Retransmitted or Dup ACK Packet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romanLcPeriod"/>
            </a:pPr>
            <a:r>
              <a:rPr lang="en-US" sz="1700"/>
              <a:t>Find last working bidirectional traffic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romanLcPeriod"/>
            </a:pPr>
            <a:r>
              <a:rPr lang="en-US" sz="1700"/>
              <a:t>Identify direction of loss (AWS 10.0.2.x)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AutoNum type="alphaLcPeriod"/>
            </a:pPr>
            <a:r>
              <a:rPr lang="en-US" sz="1700"/>
              <a:t>Identify Time Length of Impact</a:t>
            </a:r>
            <a:endParaRPr sz="1700"/>
          </a:p>
        </p:txBody>
      </p:sp>
      <p:pic>
        <p:nvPicPr>
          <p:cNvPr id="517" name="Google Shape;51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3750" y="941225"/>
            <a:ext cx="1884375" cy="188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 txBox="1"/>
          <p:nvPr>
            <p:ph type="title"/>
          </p:nvPr>
        </p:nvSpPr>
        <p:spPr>
          <a:xfrm>
            <a:off x="819625" y="0"/>
            <a:ext cx="7561500" cy="716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</a:pPr>
            <a:r>
              <a:rPr lang="en-US" sz="3600"/>
              <a:t>Chris Hull</a:t>
            </a:r>
            <a:endParaRPr b="0" i="0" sz="3600" u="none" cap="none" strike="noStrike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7" name="Google Shape;67;p9"/>
          <p:cNvSpPr txBox="1"/>
          <p:nvPr>
            <p:ph idx="1" type="body"/>
          </p:nvPr>
        </p:nvSpPr>
        <p:spPr>
          <a:xfrm>
            <a:off x="492950" y="817950"/>
            <a:ext cx="5107200" cy="38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Network</a:t>
            </a:r>
            <a:r>
              <a:rPr lang="en-US" sz="2200"/>
              <a:t> Performance Engineer</a:t>
            </a:r>
            <a:endParaRPr sz="2200"/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3399"/>
              </a:buClr>
              <a:buSzPts val="1700"/>
              <a:buFont typeface="Arial"/>
              <a:buChar char="•"/>
            </a:pPr>
            <a:r>
              <a:rPr lang="en-US" sz="1700"/>
              <a:t>Network Analysis Team</a:t>
            </a:r>
            <a:endParaRPr sz="17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Career in Performance Analysis</a:t>
            </a:r>
            <a:endParaRPr sz="22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Network and Server Focus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Capacity Planning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Performance Engineering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Monitoring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Troubleshooting</a:t>
            </a:r>
            <a:endParaRPr sz="17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pic>
        <p:nvPicPr>
          <p:cNvPr id="68" name="Google Shape;68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48325" y="3971040"/>
            <a:ext cx="661354" cy="671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930836" y="3072100"/>
            <a:ext cx="1064994" cy="1080732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578429" y="3903116"/>
            <a:ext cx="1049870" cy="801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327181" y="4053300"/>
            <a:ext cx="661344" cy="480814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08492" y="3583486"/>
            <a:ext cx="1049865" cy="31963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802549" y="1222350"/>
            <a:ext cx="1051349" cy="1051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492320" y="1393313"/>
            <a:ext cx="1970556" cy="70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p27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SF20_Trace1</a:t>
            </a:r>
            <a:endParaRPr/>
          </a:p>
        </p:txBody>
      </p:sp>
      <p:sp>
        <p:nvSpPr>
          <p:cNvPr id="523" name="Google Shape;523;p27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300"/>
              <a:t>Only 1.6% “flagged” packets - not too bad</a:t>
            </a:r>
            <a:endParaRPr sz="2300"/>
          </a:p>
        </p:txBody>
      </p:sp>
      <p:pic>
        <p:nvPicPr>
          <p:cNvPr id="524" name="Google Shape;52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2775" y="1450700"/>
            <a:ext cx="7568948" cy="3278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28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SF20_Trace1</a:t>
            </a:r>
            <a:endParaRPr/>
          </a:p>
        </p:txBody>
      </p:sp>
      <p:sp>
        <p:nvSpPr>
          <p:cNvPr id="530" name="Google Shape;530;p28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300"/>
              <a:t>But packet per second throughput dropped way off</a:t>
            </a:r>
            <a:endParaRPr sz="2300"/>
          </a:p>
        </p:txBody>
      </p:sp>
      <p:pic>
        <p:nvPicPr>
          <p:cNvPr id="531" name="Google Shape;531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0676" y="1594950"/>
            <a:ext cx="5390402" cy="3035201"/>
          </a:xfrm>
          <a:prstGeom prst="rect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29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SF20_Trace1 </a:t>
            </a:r>
            <a:r>
              <a:rPr i="1" lang="en-US" sz="3000"/>
              <a:t>9 Sec Outage Detected</a:t>
            </a:r>
            <a:endParaRPr i="1" sz="3000"/>
          </a:p>
        </p:txBody>
      </p:sp>
      <p:sp>
        <p:nvSpPr>
          <p:cNvPr id="537" name="Google Shape;537;p29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800"/>
              <a:t>Cloud Server (10.0.2.1) dropped out and came back 9.4 seconds later</a:t>
            </a:r>
            <a:endParaRPr sz="1800"/>
          </a:p>
        </p:txBody>
      </p:sp>
      <p:pic>
        <p:nvPicPr>
          <p:cNvPr id="538" name="Google Shape;53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2875" y="1466053"/>
            <a:ext cx="6728749" cy="32631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9" name="Google Shape;539;p29"/>
          <p:cNvCxnSpPr/>
          <p:nvPr/>
        </p:nvCxnSpPr>
        <p:spPr>
          <a:xfrm flipH="1" rot="10800000">
            <a:off x="836750" y="2017775"/>
            <a:ext cx="762900" cy="3612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40" name="Google Shape;540;p29"/>
          <p:cNvCxnSpPr/>
          <p:nvPr/>
        </p:nvCxnSpPr>
        <p:spPr>
          <a:xfrm>
            <a:off x="812125" y="2920400"/>
            <a:ext cx="787500" cy="3492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1" name="Google Shape;541;p29"/>
          <p:cNvSpPr txBox="1"/>
          <p:nvPr/>
        </p:nvSpPr>
        <p:spPr>
          <a:xfrm>
            <a:off x="97650" y="2328863"/>
            <a:ext cx="1052400" cy="55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ahoma"/>
                <a:ea typeface="Tahoma"/>
                <a:cs typeface="Tahoma"/>
                <a:sym typeface="Tahoma"/>
              </a:rPr>
              <a:t>Stopped responding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p30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SF20_Trace2</a:t>
            </a:r>
            <a:endParaRPr/>
          </a:p>
        </p:txBody>
      </p:sp>
      <p:sp>
        <p:nvSpPr>
          <p:cNvPr id="547" name="Google Shape;547;p30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Wireshark flags are showing 5.8% Retransmissions</a:t>
            </a:r>
            <a:endParaRPr sz="2300"/>
          </a:p>
        </p:txBody>
      </p:sp>
      <p:pic>
        <p:nvPicPr>
          <p:cNvPr id="548" name="Google Shape;54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6463" y="1381425"/>
            <a:ext cx="5561578" cy="3328573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31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SF20_Trace2</a:t>
            </a:r>
            <a:endParaRPr/>
          </a:p>
        </p:txBody>
      </p:sp>
      <p:sp>
        <p:nvSpPr>
          <p:cNvPr id="554" name="Google Shape;554;p31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Packet loss and retransmissions increasing over time</a:t>
            </a:r>
            <a:endParaRPr sz="2300"/>
          </a:p>
        </p:txBody>
      </p:sp>
      <p:pic>
        <p:nvPicPr>
          <p:cNvPr id="555" name="Google Shape;55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35050" y="1288050"/>
            <a:ext cx="6124403" cy="3465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32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SF20_Trace2: </a:t>
            </a:r>
            <a:r>
              <a:rPr i="1" lang="en-US"/>
              <a:t>Congestion Loss</a:t>
            </a:r>
            <a:r>
              <a:rPr lang="en-US"/>
              <a:t> 	</a:t>
            </a:r>
            <a:endParaRPr/>
          </a:p>
        </p:txBody>
      </p:sp>
      <p:sp>
        <p:nvSpPr>
          <p:cNvPr id="561" name="Google Shape;561;p32"/>
          <p:cNvSpPr txBox="1"/>
          <p:nvPr>
            <p:ph idx="1" type="body"/>
          </p:nvPr>
        </p:nvSpPr>
        <p:spPr>
          <a:xfrm>
            <a:off x="492950" y="708000"/>
            <a:ext cx="8208600" cy="3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Duplicate ACKs and retransmissions - Fast Retransmit with SACK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	Appears to be congestion-related packet loss</a:t>
            </a:r>
            <a:endParaRPr sz="1800"/>
          </a:p>
        </p:txBody>
      </p:sp>
      <p:pic>
        <p:nvPicPr>
          <p:cNvPr id="562" name="Google Shape;56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14414" y="1612907"/>
            <a:ext cx="6115174" cy="3099795"/>
          </a:xfrm>
          <a:prstGeom prst="rect">
            <a:avLst/>
          </a:prstGeom>
          <a:noFill/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6" name="Shape 5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" name="Google Shape;567;p33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AWS Enhanced Networking</a:t>
            </a:r>
            <a:endParaRPr/>
          </a:p>
        </p:txBody>
      </p:sp>
      <p:sp>
        <p:nvSpPr>
          <p:cNvPr id="568" name="Google Shape;568;p33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Standard Interfaces (VIF) only support ~1 Gbps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10 Gbps Option: Intel 82599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25 Gbps Option: ENA</a:t>
            </a:r>
            <a:endParaRPr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3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300" u="sng">
                <a:solidFill>
                  <a:schemeClr val="hlink"/>
                </a:solidFill>
                <a:hlinkClick r:id="rId3"/>
              </a:rPr>
              <a:t>https://aws.amazon.com/premiumsupport/knowledge-center/enable-configure-enhanced-networking/</a:t>
            </a:r>
            <a:endParaRPr sz="13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What You See:	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Network Slowness</a:t>
            </a:r>
            <a:endParaRPr/>
          </a:p>
          <a:p>
            <a:pPr indent="-381000" lvl="1" marL="91440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/>
              <a:t>Retransmissions </a:t>
            </a:r>
            <a:br>
              <a:rPr lang="en-US"/>
            </a:br>
            <a:r>
              <a:rPr lang="en-US"/>
              <a:t>(if you have captures)</a:t>
            </a:r>
            <a:endParaRPr/>
          </a:p>
        </p:txBody>
      </p:sp>
      <p:pic>
        <p:nvPicPr>
          <p:cNvPr id="569" name="Google Shape;569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8823" y="2719502"/>
            <a:ext cx="3575846" cy="2010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34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SF20_Trace3</a:t>
            </a:r>
            <a:endParaRPr/>
          </a:p>
        </p:txBody>
      </p:sp>
      <p:sp>
        <p:nvSpPr>
          <p:cNvPr id="575" name="Google Shape;575;p34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300"/>
              <a:t>At 0.4% “flagged” packets, might think no problem</a:t>
            </a:r>
            <a:endParaRPr sz="2300"/>
          </a:p>
        </p:txBody>
      </p:sp>
      <p:pic>
        <p:nvPicPr>
          <p:cNvPr id="576" name="Google Shape;57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5725" y="1666875"/>
            <a:ext cx="7603048" cy="2931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35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SF20_Trace3</a:t>
            </a:r>
            <a:endParaRPr/>
          </a:p>
        </p:txBody>
      </p:sp>
      <p:sp>
        <p:nvSpPr>
          <p:cNvPr id="582" name="Google Shape;582;p35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/>
              <a:t>Something happened and packet per second dropped to zero</a:t>
            </a:r>
            <a:endParaRPr sz="2300"/>
          </a:p>
        </p:txBody>
      </p:sp>
      <p:pic>
        <p:nvPicPr>
          <p:cNvPr id="583" name="Google Shape;583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1175" y="1292475"/>
            <a:ext cx="6092150" cy="3436725"/>
          </a:xfrm>
          <a:prstGeom prst="rect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8" name="Google Shape;58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6575" y="1487150"/>
            <a:ext cx="6367377" cy="3262829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36"/>
          <p:cNvSpPr txBox="1"/>
          <p:nvPr>
            <p:ph type="title"/>
          </p:nvPr>
        </p:nvSpPr>
        <p:spPr>
          <a:xfrm>
            <a:off x="1025425" y="0"/>
            <a:ext cx="71070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/>
              <a:t>SF20_Trace3 </a:t>
            </a:r>
            <a:r>
              <a:rPr i="1" lang="en-US" sz="3000"/>
              <a:t>27 Sec</a:t>
            </a:r>
            <a:r>
              <a:rPr i="1" lang="en-US" sz="3000"/>
              <a:t> Outage Detected</a:t>
            </a:r>
            <a:r>
              <a:rPr i="1" lang="en-US" sz="3000"/>
              <a:t>	</a:t>
            </a:r>
            <a:endParaRPr i="1" sz="3000"/>
          </a:p>
        </p:txBody>
      </p:sp>
      <p:sp>
        <p:nvSpPr>
          <p:cNvPr id="590" name="Google Shape;590;p36"/>
          <p:cNvSpPr txBox="1"/>
          <p:nvPr>
            <p:ph idx="1" type="body"/>
          </p:nvPr>
        </p:nvSpPr>
        <p:spPr>
          <a:xfrm>
            <a:off x="492950" y="708000"/>
            <a:ext cx="8208600" cy="3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21 seconds with no traffic at all</a:t>
            </a:r>
            <a:br>
              <a:rPr lang="en-US" sz="1800"/>
            </a:br>
            <a:r>
              <a:rPr lang="en-US" sz="1800"/>
              <a:t>Cloud </a:t>
            </a:r>
            <a:r>
              <a:rPr lang="en-US" sz="1800"/>
              <a:t>Server (10.0.2.3) stopped receiving ACKS for </a:t>
            </a:r>
            <a:r>
              <a:rPr i="1" lang="en-US" sz="1800"/>
              <a:t>27.3 seconds</a:t>
            </a:r>
            <a:endParaRPr i="1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	</a:t>
            </a:r>
            <a:endParaRPr sz="1800"/>
          </a:p>
        </p:txBody>
      </p:sp>
      <p:cxnSp>
        <p:nvCxnSpPr>
          <p:cNvPr id="591" name="Google Shape;591;p36"/>
          <p:cNvCxnSpPr/>
          <p:nvPr/>
        </p:nvCxnSpPr>
        <p:spPr>
          <a:xfrm flipH="1" rot="10800000">
            <a:off x="1017225" y="2551050"/>
            <a:ext cx="734700" cy="5088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92" name="Google Shape;592;p36"/>
          <p:cNvCxnSpPr/>
          <p:nvPr/>
        </p:nvCxnSpPr>
        <p:spPr>
          <a:xfrm>
            <a:off x="1025425" y="3666900"/>
            <a:ext cx="693900" cy="43500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93" name="Google Shape;593;p36"/>
          <p:cNvSpPr txBox="1"/>
          <p:nvPr/>
        </p:nvSpPr>
        <p:spPr>
          <a:xfrm>
            <a:off x="97650" y="3171075"/>
            <a:ext cx="1198500" cy="4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Tahoma"/>
                <a:ea typeface="Tahoma"/>
                <a:cs typeface="Tahoma"/>
                <a:sym typeface="Tahoma"/>
              </a:rPr>
              <a:t>Dup ACKs</a:t>
            </a: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02725"/>
            <a:ext cx="8839200" cy="3563303"/>
          </a:xfrm>
          <a:prstGeom prst="rect">
            <a:avLst/>
          </a:prstGeom>
          <a:noFill/>
          <a:ln cap="flat" cmpd="sng" w="2857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80" name="Google Shape;80;p10"/>
          <p:cNvSpPr txBox="1"/>
          <p:nvPr>
            <p:ph idx="1" type="subTitle"/>
          </p:nvPr>
        </p:nvSpPr>
        <p:spPr>
          <a:xfrm>
            <a:off x="2620347" y="4166030"/>
            <a:ext cx="3903300" cy="44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CC01"/>
              </a:buClr>
              <a:buSzPts val="2000"/>
              <a:buFont typeface="Arial"/>
              <a:buNone/>
            </a:pPr>
            <a:r>
              <a:rPr i="1" lang="en-US" sz="3200">
                <a:solidFill>
                  <a:srgbClr val="90BBE3"/>
                </a:solidFill>
                <a:latin typeface="Optimist"/>
                <a:ea typeface="Optimist"/>
                <a:cs typeface="Optimist"/>
                <a:sym typeface="Optimist"/>
              </a:rPr>
              <a:t>Watching the Clouds</a:t>
            </a:r>
            <a:endParaRPr i="1" sz="3200" u="none" cap="none" strike="noStrike">
              <a:solidFill>
                <a:srgbClr val="90BBE3"/>
              </a:solidFill>
              <a:latin typeface="Optimist"/>
              <a:ea typeface="Optimist"/>
              <a:cs typeface="Optimist"/>
              <a:sym typeface="Optimist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37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Next?</a:t>
            </a:r>
            <a:endParaRPr/>
          </a:p>
        </p:txBody>
      </p:sp>
      <p:sp>
        <p:nvSpPr>
          <p:cNvPr id="599" name="Google Shape;599;p37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If </a:t>
            </a:r>
            <a:r>
              <a:rPr lang="en-US" sz="2300"/>
              <a:t>Monitoring Has Revealed an Issue</a:t>
            </a:r>
            <a:endParaRPr sz="23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Packet Traces Confirmed Inside Cloud</a:t>
            </a:r>
            <a:endParaRPr sz="1900"/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How To Resolve Cloud Availability or Performance Issue?</a:t>
            </a:r>
            <a:endParaRPr sz="23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Open Ticket with Cloud Provider</a:t>
            </a:r>
            <a:endParaRPr sz="1900"/>
          </a:p>
          <a:p>
            <a:pPr indent="-3492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Provide Full Details to Provider</a:t>
            </a:r>
            <a:endParaRPr sz="1900"/>
          </a:p>
          <a:p>
            <a:pPr indent="-3238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US" sz="1500"/>
              <a:t>Include Packet Capture with Collection Description</a:t>
            </a:r>
            <a:endParaRPr sz="1500"/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300"/>
          </a:p>
        </p:txBody>
      </p:sp>
      <p:sp>
        <p:nvSpPr>
          <p:cNvPr id="600" name="Google Shape;600;p37"/>
          <p:cNvSpPr/>
          <p:nvPr/>
        </p:nvSpPr>
        <p:spPr>
          <a:xfrm>
            <a:off x="695375" y="3075975"/>
            <a:ext cx="2431800" cy="821400"/>
          </a:xfrm>
          <a:prstGeom prst="roundRect">
            <a:avLst>
              <a:gd fmla="val 16667" name="adj"/>
            </a:avLst>
          </a:prstGeom>
          <a:solidFill>
            <a:srgbClr val="073763"/>
          </a:solidFill>
          <a:ln cap="flat" cmpd="sng" w="19050">
            <a:solidFill>
              <a:srgbClr val="90BB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6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Routing reconvergence due to  maintenance</a:t>
            </a:r>
            <a:endParaRPr i="1" sz="200">
              <a:solidFill>
                <a:srgbClr val="FFFFFF"/>
              </a:solidFill>
            </a:endParaRPr>
          </a:p>
        </p:txBody>
      </p:sp>
      <p:sp>
        <p:nvSpPr>
          <p:cNvPr id="601" name="Google Shape;601;p37"/>
          <p:cNvSpPr/>
          <p:nvPr/>
        </p:nvSpPr>
        <p:spPr>
          <a:xfrm rot="-424">
            <a:off x="4447675" y="3087833"/>
            <a:ext cx="2431800" cy="797700"/>
          </a:xfrm>
          <a:prstGeom prst="roundRect">
            <a:avLst>
              <a:gd fmla="val 16667" name="adj"/>
            </a:avLst>
          </a:prstGeom>
          <a:solidFill>
            <a:srgbClr val="073763"/>
          </a:solidFill>
          <a:ln cap="flat" cmpd="sng" w="19050">
            <a:solidFill>
              <a:srgbClr val="90BB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6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Failure </a:t>
            </a:r>
            <a:r>
              <a:rPr i="1" lang="en-US" sz="16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for AZ to Direct Connect for set of VIFs</a:t>
            </a:r>
            <a:endParaRPr i="1" sz="200">
              <a:solidFill>
                <a:srgbClr val="FFFFFF"/>
              </a:solidFill>
            </a:endParaRPr>
          </a:p>
        </p:txBody>
      </p:sp>
      <p:sp>
        <p:nvSpPr>
          <p:cNvPr id="602" name="Google Shape;602;p37"/>
          <p:cNvSpPr/>
          <p:nvPr/>
        </p:nvSpPr>
        <p:spPr>
          <a:xfrm rot="-840">
            <a:off x="2465675" y="4007976"/>
            <a:ext cx="2455500" cy="746400"/>
          </a:xfrm>
          <a:prstGeom prst="roundRect">
            <a:avLst>
              <a:gd fmla="val 16667" name="adj"/>
            </a:avLst>
          </a:prstGeom>
          <a:solidFill>
            <a:srgbClr val="073763"/>
          </a:solidFill>
          <a:ln cap="flat" cmpd="sng" w="19050">
            <a:solidFill>
              <a:srgbClr val="90BB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6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Unable to determine cause of issues</a:t>
            </a:r>
            <a:endParaRPr i="1" sz="200">
              <a:solidFill>
                <a:srgbClr val="FFFFFF"/>
              </a:solidFill>
            </a:endParaRPr>
          </a:p>
        </p:txBody>
      </p:sp>
      <p:sp>
        <p:nvSpPr>
          <p:cNvPr id="603" name="Google Shape;603;p37"/>
          <p:cNvSpPr/>
          <p:nvPr/>
        </p:nvSpPr>
        <p:spPr>
          <a:xfrm rot="-840">
            <a:off x="6305975" y="3987588"/>
            <a:ext cx="2455500" cy="746400"/>
          </a:xfrm>
          <a:prstGeom prst="roundRect">
            <a:avLst>
              <a:gd fmla="val 16667" name="adj"/>
            </a:avLst>
          </a:prstGeom>
          <a:solidFill>
            <a:srgbClr val="073763"/>
          </a:solidFill>
          <a:ln cap="flat" cmpd="sng" w="19050">
            <a:solidFill>
              <a:srgbClr val="90BBE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16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Upgrade network interface on instance</a:t>
            </a:r>
            <a:endParaRPr i="1" sz="20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8" name="Google Shape;60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125" y="72025"/>
            <a:ext cx="4603599" cy="479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09" name="Google Shape;609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19550" y="1042475"/>
            <a:ext cx="6038850" cy="1847850"/>
          </a:xfrm>
          <a:prstGeom prst="rect">
            <a:avLst/>
          </a:prstGeom>
          <a:noFill/>
          <a:ln cap="flat" cmpd="sng" w="38100">
            <a:solidFill>
              <a:srgbClr val="D03027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" name="Google Shape;61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5229"/>
            <a:ext cx="9144000" cy="4777729"/>
          </a:xfrm>
          <a:prstGeom prst="rect">
            <a:avLst/>
          </a:prstGeom>
          <a:noFill/>
          <a:ln>
            <a:noFill/>
          </a:ln>
        </p:spPr>
      </p:pic>
      <p:sp>
        <p:nvSpPr>
          <p:cNvPr id="615" name="Google Shape;615;p39"/>
          <p:cNvSpPr txBox="1"/>
          <p:nvPr>
            <p:ph idx="4294967295" type="title"/>
          </p:nvPr>
        </p:nvSpPr>
        <p:spPr>
          <a:xfrm>
            <a:off x="1150050" y="-1375"/>
            <a:ext cx="6843900" cy="7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FFFFFF"/>
                </a:solidFill>
              </a:rPr>
              <a:t>Internal Cloud and Internet</a:t>
            </a:r>
            <a:r>
              <a:rPr lang="en-US" sz="22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en-US" sz="2200">
                <a:solidFill>
                  <a:srgbClr val="FFFFFF"/>
                </a:solidFill>
              </a:rPr>
              <a:t>Traffic</a:t>
            </a:r>
            <a:endParaRPr sz="22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16" name="Google Shape;616;p39"/>
          <p:cNvSpPr txBox="1"/>
          <p:nvPr/>
        </p:nvSpPr>
        <p:spPr>
          <a:xfrm>
            <a:off x="1424450" y="1744650"/>
            <a:ext cx="5839500" cy="11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3300">
                <a:solidFill>
                  <a:srgbClr val="005392"/>
                </a:solidFill>
                <a:latin typeface="Optimist"/>
                <a:ea typeface="Optimist"/>
                <a:cs typeface="Optimist"/>
                <a:sym typeface="Optimist"/>
              </a:rPr>
              <a:t>What about traffic that </a:t>
            </a:r>
            <a:br>
              <a:rPr i="1" lang="en-US" sz="3300">
                <a:solidFill>
                  <a:srgbClr val="005392"/>
                </a:solidFill>
                <a:latin typeface="Optimist"/>
                <a:ea typeface="Optimist"/>
                <a:cs typeface="Optimist"/>
                <a:sym typeface="Optimist"/>
              </a:rPr>
            </a:br>
            <a:r>
              <a:rPr i="1" lang="en-US" sz="3300">
                <a:solidFill>
                  <a:srgbClr val="005392"/>
                </a:solidFill>
                <a:latin typeface="Optimist"/>
                <a:ea typeface="Optimist"/>
                <a:cs typeface="Optimist"/>
                <a:sym typeface="Optimist"/>
              </a:rPr>
              <a:t>doesn’t feed into DPI?</a:t>
            </a:r>
            <a:endParaRPr i="1" sz="3300">
              <a:solidFill>
                <a:srgbClr val="005392"/>
              </a:solidFill>
              <a:latin typeface="Optimist"/>
              <a:ea typeface="Optimist"/>
              <a:cs typeface="Optimist"/>
              <a:sym typeface="Optimis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1" name="Google Shape;621;p40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Network Visibility Alternatives</a:t>
            </a:r>
            <a:endParaRPr/>
          </a:p>
        </p:txBody>
      </p:sp>
      <p:sp>
        <p:nvSpPr>
          <p:cNvPr id="622" name="Google Shape;622;p40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00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700"/>
              <a:buChar char="•"/>
            </a:pPr>
            <a:r>
              <a:rPr lang="en-US" sz="2700"/>
              <a:t>Traffic Mirror to Collector (and DPI)</a:t>
            </a:r>
            <a:endParaRPr sz="2700"/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/>
              <a:t>Flow Logs</a:t>
            </a:r>
            <a:endParaRPr sz="2700"/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/>
              <a:t>Capture on Instances</a:t>
            </a:r>
            <a:endParaRPr sz="2700"/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/>
              <a:t>Other Network Data Source Logs</a:t>
            </a:r>
            <a:endParaRPr sz="2700"/>
          </a:p>
          <a:p>
            <a:pPr indent="-3746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FW, Proxy, IGW, NATGW, CDN</a:t>
            </a:r>
            <a:endParaRPr sz="2300"/>
          </a:p>
          <a:p>
            <a:pPr indent="-4000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US" sz="2700"/>
              <a:t>Provider Specific Alerting </a:t>
            </a:r>
            <a:r>
              <a:rPr lang="en-US" sz="2700"/>
              <a:t>Metrics</a:t>
            </a:r>
            <a:endParaRPr sz="27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41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VPC Flow Logs</a:t>
            </a:r>
            <a:endParaRPr/>
          </a:p>
        </p:txBody>
      </p:sp>
      <p:sp>
        <p:nvSpPr>
          <p:cNvPr id="628" name="Google Shape;628;p41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73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500"/>
              <a:buChar char="•"/>
            </a:pPr>
            <a:r>
              <a:rPr lang="en-US" sz="2500"/>
              <a:t>Similar to NetFlow</a:t>
            </a:r>
            <a:endParaRPr sz="2500"/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5-tuple of IP/IP/Port/Port/Protocol</a:t>
            </a:r>
            <a:endParaRPr sz="2100"/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Add in Account, Action (Reject/Accept)</a:t>
            </a:r>
            <a:endParaRPr sz="2100"/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Packets, Bytes</a:t>
            </a:r>
            <a:endParaRPr sz="2100"/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And now generated every minute</a:t>
            </a:r>
            <a:endParaRPr sz="2100"/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NEW features for AWS include</a:t>
            </a:r>
            <a:endParaRPr sz="21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TCP Flags 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Subnet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VPC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NAT IP</a:t>
            </a:r>
            <a:endParaRPr sz="1700"/>
          </a:p>
        </p:txBody>
      </p:sp>
      <p:sp>
        <p:nvSpPr>
          <p:cNvPr id="629" name="Google Shape;629;p41"/>
          <p:cNvSpPr/>
          <p:nvPr/>
        </p:nvSpPr>
        <p:spPr>
          <a:xfrm>
            <a:off x="3049575" y="3229325"/>
            <a:ext cx="347400" cy="3300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FCC0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30" name="Google Shape;63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0100" y="2554175"/>
            <a:ext cx="3256502" cy="2035324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41"/>
          <p:cNvSpPr txBox="1"/>
          <p:nvPr/>
        </p:nvSpPr>
        <p:spPr>
          <a:xfrm>
            <a:off x="6448375" y="907850"/>
            <a:ext cx="2571600" cy="747300"/>
          </a:xfrm>
          <a:prstGeom prst="rect">
            <a:avLst/>
          </a:prstGeom>
          <a:solidFill>
            <a:srgbClr val="0070C0"/>
          </a:solidFill>
          <a:ln cap="flat" cmpd="sng" w="952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AWS - VPC Flow Logs</a:t>
            </a:r>
            <a:endParaRPr sz="13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GCP - VPC FLow Logs </a:t>
            </a:r>
            <a:r>
              <a:rPr i="1" lang="en-US"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(sampled)</a:t>
            </a:r>
            <a:endParaRPr i="1" sz="13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Azure - NSG Flow Logs</a:t>
            </a:r>
            <a:endParaRPr sz="13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42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Monitoring With </a:t>
            </a:r>
            <a:r>
              <a:rPr lang="en-US"/>
              <a:t>VPC Flow Logs</a:t>
            </a:r>
            <a:endParaRPr/>
          </a:p>
        </p:txBody>
      </p:sp>
      <p:sp>
        <p:nvSpPr>
          <p:cNvPr id="637" name="Google Shape;637;p42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Need to Process Large Volumes</a:t>
            </a:r>
            <a:endParaRPr sz="22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Log Management System - ELK, Splunk, Datadog, etc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SIEM - Cyber-focused log management </a:t>
            </a:r>
            <a:endParaRPr sz="17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Throughput Monitoring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Security Logging (Security Group and NACL Rejects)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Enriched With Business Value such as App and Locations</a:t>
            </a:r>
            <a:endParaRPr sz="22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Inferred Connection Failures</a:t>
            </a:r>
            <a:endParaRPr sz="22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Needed before TCP Flags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TLS Session requires 5 turns minimum</a:t>
            </a:r>
            <a:endParaRPr sz="1700"/>
          </a:p>
          <a:p>
            <a:pPr indent="-3238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Char char="•"/>
            </a:pPr>
            <a:r>
              <a:rPr lang="en-US" sz="1500"/>
              <a:t>Less than 6 packets == Likely Failure</a:t>
            </a:r>
            <a:endParaRPr sz="15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1" name="Shape 6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Google Shape;642;p43"/>
          <p:cNvSpPr txBox="1"/>
          <p:nvPr>
            <p:ph type="title"/>
          </p:nvPr>
        </p:nvSpPr>
        <p:spPr>
          <a:xfrm>
            <a:off x="1150050" y="-1375"/>
            <a:ext cx="6843900" cy="7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VPC Flow Log - Connection Failures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/>
              <a:t>&lt; 6 packets in flow </a:t>
            </a:r>
            <a:endParaRPr sz="2000"/>
          </a:p>
        </p:txBody>
      </p:sp>
      <p:pic>
        <p:nvPicPr>
          <p:cNvPr id="643" name="Google Shape;643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64125"/>
            <a:ext cx="8839201" cy="3719641"/>
          </a:xfrm>
          <a:prstGeom prst="rect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44" name="Google Shape;644;p43"/>
          <p:cNvSpPr txBox="1"/>
          <p:nvPr/>
        </p:nvSpPr>
        <p:spPr>
          <a:xfrm>
            <a:off x="4116350" y="1583200"/>
            <a:ext cx="3943200" cy="51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>
                <a:latin typeface="Tahoma"/>
                <a:ea typeface="Tahoma"/>
                <a:cs typeface="Tahoma"/>
                <a:sym typeface="Tahoma"/>
              </a:rPr>
              <a:t>Identified 30-minute outage for external service</a:t>
            </a:r>
            <a:endParaRPr i="1"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8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p44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Instance Packet Capture</a:t>
            </a:r>
            <a:endParaRPr/>
          </a:p>
        </p:txBody>
      </p:sp>
      <p:sp>
        <p:nvSpPr>
          <p:cNvPr id="650" name="Google Shape;650;p44"/>
          <p:cNvSpPr txBox="1"/>
          <p:nvPr>
            <p:ph idx="1" type="body"/>
          </p:nvPr>
        </p:nvSpPr>
        <p:spPr>
          <a:xfrm>
            <a:off x="492950" y="708000"/>
            <a:ext cx="8208600" cy="394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Continuous Capture with Rolling Buffers</a:t>
            </a:r>
            <a:endParaRPr sz="2600"/>
          </a:p>
          <a:p>
            <a:pPr indent="-393700" lvl="0" marL="457200" rtl="0" algn="l"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Deploy and Configure for Critical Resources</a:t>
            </a:r>
            <a:endParaRPr sz="2600"/>
          </a:p>
          <a:p>
            <a:pPr indent="-368300" lvl="1" marL="914400" rtl="0" algn="l"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Might not feed into monitoring</a:t>
            </a:r>
            <a:endParaRPr sz="22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600"/>
          </a:p>
        </p:txBody>
      </p:sp>
      <p:pic>
        <p:nvPicPr>
          <p:cNvPr id="651" name="Google Shape;65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1275" y="2326500"/>
            <a:ext cx="4221451" cy="2186299"/>
          </a:xfrm>
          <a:prstGeom prst="rect">
            <a:avLst/>
          </a:prstGeom>
          <a:noFill/>
          <a:ln cap="flat" cmpd="sng" w="19050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5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45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Network</a:t>
            </a:r>
            <a:r>
              <a:rPr lang="en-US"/>
              <a:t> Visibility Summary for Cloud</a:t>
            </a:r>
            <a:endParaRPr/>
          </a:p>
        </p:txBody>
      </p:sp>
      <p:sp>
        <p:nvSpPr>
          <p:cNvPr id="657" name="Google Shape;657;p45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Develop Mature Processes for Network Management and Event C</a:t>
            </a:r>
            <a:r>
              <a:rPr lang="en-US" sz="2300"/>
              <a:t>orrelation</a:t>
            </a:r>
            <a:r>
              <a:rPr lang="en-US" sz="2300"/>
              <a:t> in Cloud</a:t>
            </a:r>
            <a:endParaRPr sz="23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Micro Outages and Other Incidents Occur </a:t>
            </a:r>
            <a:endParaRPr sz="23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M</a:t>
            </a:r>
            <a:r>
              <a:rPr lang="en-US" sz="1900"/>
              <a:t>ake sure you monitor to the level required for your application success</a:t>
            </a:r>
            <a:endParaRPr sz="1900"/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SzPts val="2300"/>
              <a:buChar char="•"/>
            </a:pPr>
            <a:r>
              <a:rPr lang="en-US" sz="2300"/>
              <a:t>Capabilities for Comprehensive Visibility</a:t>
            </a:r>
            <a:endParaRPr sz="23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Commercial Tools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Open Source</a:t>
            </a:r>
            <a:endParaRPr sz="1900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US" sz="1900"/>
              <a:t>Continually Improving Landscape</a:t>
            </a:r>
            <a:endParaRPr sz="19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46"/>
          <p:cNvSpPr txBox="1"/>
          <p:nvPr>
            <p:ph idx="1" type="subTitle"/>
          </p:nvPr>
        </p:nvSpPr>
        <p:spPr>
          <a:xfrm>
            <a:off x="481050" y="1503925"/>
            <a:ext cx="8181900" cy="15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/>
              <a:t>Capital One Has Built Out Our Network Toolset and Methodologies to Support Life in the Cloud</a:t>
            </a:r>
            <a:endParaRPr sz="2700"/>
          </a:p>
        </p:txBody>
      </p:sp>
      <p:sp>
        <p:nvSpPr>
          <p:cNvPr id="663" name="Google Shape;663;p46"/>
          <p:cNvSpPr txBox="1"/>
          <p:nvPr/>
        </p:nvSpPr>
        <p:spPr>
          <a:xfrm>
            <a:off x="2347800" y="2984500"/>
            <a:ext cx="4448400" cy="11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5500">
                <a:solidFill>
                  <a:srgbClr val="C9DAF8"/>
                </a:solidFill>
                <a:latin typeface="Optimist SemiBold"/>
                <a:ea typeface="Optimist SemiBold"/>
                <a:cs typeface="Optimist SemiBold"/>
                <a:sym typeface="Optimist SemiBold"/>
              </a:rPr>
              <a:t>Thanks!</a:t>
            </a:r>
            <a:endParaRPr i="1" sz="5500">
              <a:solidFill>
                <a:srgbClr val="C9DAF8"/>
              </a:solidFill>
              <a:latin typeface="Optimist SemiBold"/>
              <a:ea typeface="Optimist SemiBold"/>
              <a:cs typeface="Optimist SemiBold"/>
              <a:sym typeface="Optimist SemiBold"/>
            </a:endParaRPr>
          </a:p>
        </p:txBody>
      </p:sp>
      <p:pic>
        <p:nvPicPr>
          <p:cNvPr id="664" name="Google Shape;664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775" y="4570500"/>
            <a:ext cx="1488340" cy="53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1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</a:pPr>
            <a:r>
              <a:rPr lang="en-US"/>
              <a:t>Capital One Cloud Journey</a:t>
            </a:r>
            <a:endParaRPr/>
          </a:p>
        </p:txBody>
      </p:sp>
      <p:sp>
        <p:nvSpPr>
          <p:cNvPr id="86" name="Google Shape;86;p11"/>
          <p:cNvSpPr txBox="1"/>
          <p:nvPr>
            <p:ph idx="1" type="body"/>
          </p:nvPr>
        </p:nvSpPr>
        <p:spPr>
          <a:xfrm>
            <a:off x="492950" y="910325"/>
            <a:ext cx="8208600" cy="3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19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2015 - Announced Strategy to Move to Cloud</a:t>
            </a:r>
            <a:endParaRPr sz="2100"/>
          </a:p>
          <a:p>
            <a:pPr indent="-33655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rgbClr val="003399"/>
              </a:buClr>
              <a:buSzPts val="1700"/>
              <a:buFont typeface="Arial"/>
              <a:buChar char="•"/>
            </a:pPr>
            <a:r>
              <a:rPr lang="en-US" sz="1700"/>
              <a:t>Five Year Migration </a:t>
            </a:r>
            <a:r>
              <a:rPr lang="en-US" sz="1700"/>
              <a:t>Roadmap</a:t>
            </a:r>
            <a:r>
              <a:rPr lang="en-US" sz="1700"/>
              <a:t> - AWS Primary Provider</a:t>
            </a:r>
            <a:endParaRPr sz="1700"/>
          </a:p>
          <a:p>
            <a:pPr indent="-361950" lvl="0" marL="457200" marR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2020 - Shut Down Last of Data Centers</a:t>
            </a:r>
            <a:endParaRPr sz="2100"/>
          </a:p>
          <a:p>
            <a:pPr indent="-336550" lvl="1" marL="914400" marR="114300" rtl="0" algn="l">
              <a:lnSpc>
                <a:spcPct val="142857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Regional Hubs (Network POPs) become new visibility focal point</a:t>
            </a:r>
            <a:endParaRPr sz="1700"/>
          </a:p>
          <a:p>
            <a:pPr indent="-36195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Re-architected With Modern Technologies</a:t>
            </a:r>
            <a:endParaRPr sz="2100"/>
          </a:p>
          <a:p>
            <a:pPr indent="-33655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Microservices, Streaming, Big Data, Automation, Serverless, etc.</a:t>
            </a:r>
            <a:endParaRPr sz="1700"/>
          </a:p>
          <a:p>
            <a:pPr indent="-361950" lvl="0" marL="4572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And Modern Processes</a:t>
            </a:r>
            <a:endParaRPr sz="2100"/>
          </a:p>
          <a:p>
            <a:pPr indent="-336550" lvl="1" marL="91440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00"/>
              <a:buChar char="•"/>
            </a:pPr>
            <a:r>
              <a:rPr lang="en-US" sz="1700"/>
              <a:t>Agile, Open Source, ITIL, YBYO, Reuse, Resiliency Testing, etc.</a:t>
            </a:r>
            <a:endParaRPr sz="17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9" name="Google Shape;669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02725"/>
            <a:ext cx="8839200" cy="3563303"/>
          </a:xfrm>
          <a:prstGeom prst="rect">
            <a:avLst/>
          </a:prstGeom>
          <a:noFill/>
          <a:ln cap="flat" cmpd="sng" w="28575">
            <a:solidFill>
              <a:srgbClr val="C9DAF8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70" name="Google Shape;670;p47"/>
          <p:cNvSpPr txBox="1"/>
          <p:nvPr/>
        </p:nvSpPr>
        <p:spPr>
          <a:xfrm>
            <a:off x="2347800" y="3517900"/>
            <a:ext cx="4448400" cy="11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7000">
                <a:solidFill>
                  <a:srgbClr val="C9DAF8"/>
                </a:solidFill>
                <a:latin typeface="Optimist SemiBold"/>
                <a:ea typeface="Optimist SemiBold"/>
                <a:cs typeface="Optimist SemiBold"/>
                <a:sym typeface="Optimist SemiBold"/>
              </a:rPr>
              <a:t>Q&amp;A</a:t>
            </a:r>
            <a:endParaRPr i="1" sz="7000">
              <a:solidFill>
                <a:srgbClr val="C9DAF8"/>
              </a:solidFill>
              <a:latin typeface="Optimist SemiBold"/>
              <a:ea typeface="Optimist SemiBold"/>
              <a:cs typeface="Optimist SemiBold"/>
              <a:sym typeface="Optimist SemiBol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2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Cloud Provider Toolsets</a:t>
            </a:r>
            <a:endParaRPr/>
          </a:p>
        </p:txBody>
      </p:sp>
      <p:sp>
        <p:nvSpPr>
          <p:cNvPr id="92" name="Google Shape;92;p12"/>
          <p:cNvSpPr txBox="1"/>
          <p:nvPr>
            <p:ph idx="1" type="body"/>
          </p:nvPr>
        </p:nvSpPr>
        <p:spPr>
          <a:xfrm>
            <a:off x="492950" y="757925"/>
            <a:ext cx="82086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What </a:t>
            </a:r>
            <a:r>
              <a:rPr i="1" lang="en-US"/>
              <a:t>Out of the Box</a:t>
            </a:r>
            <a:r>
              <a:rPr lang="en-US"/>
              <a:t> Monitoring is Available?</a:t>
            </a:r>
            <a:endParaRPr/>
          </a:p>
          <a:p>
            <a:pPr indent="-406400" lvl="0" marL="457200" rtl="0" algn="l">
              <a:spcBef>
                <a:spcPts val="100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Interface Monitoring</a:t>
            </a:r>
            <a:endParaRPr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Traffic Volumes (Bytes/Packets)</a:t>
            </a:r>
            <a:endParaRPr sz="21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Up/Down for Instances</a:t>
            </a:r>
            <a:endParaRPr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Not Directly for Services or Network Devices</a:t>
            </a:r>
            <a:endParaRPr sz="2100"/>
          </a:p>
          <a:p>
            <a:pPr indent="-406400" lvl="0" marL="45720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/>
              <a:t>Traffic Log-based Monitoring</a:t>
            </a:r>
            <a:endParaRPr/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Flow, Access </a:t>
            </a: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3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Network Monitoring</a:t>
            </a:r>
            <a:endParaRPr/>
          </a:p>
        </p:txBody>
      </p:sp>
      <p:sp>
        <p:nvSpPr>
          <p:cNvPr id="98" name="Google Shape;98;p13"/>
          <p:cNvSpPr txBox="1"/>
          <p:nvPr>
            <p:ph idx="1" type="body"/>
          </p:nvPr>
        </p:nvSpPr>
        <p:spPr>
          <a:xfrm>
            <a:off x="492950" y="757925"/>
            <a:ext cx="8349900" cy="389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937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</a:pPr>
            <a:r>
              <a:rPr i="1" lang="en-US" sz="2600"/>
              <a:t>How to monitor at network level?</a:t>
            </a:r>
            <a:endParaRPr i="1" sz="2600"/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Capital One had extensive tooling for Data Centers</a:t>
            </a:r>
            <a:endParaRPr sz="2100"/>
          </a:p>
          <a:p>
            <a:pPr indent="-3619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sz="2100"/>
              <a:t>With Cloud, we do not own most network components nor have direct polling capabilities</a:t>
            </a:r>
            <a:endParaRPr sz="2100"/>
          </a:p>
          <a:p>
            <a:pPr indent="0" lvl="0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  <a:p>
            <a:pPr indent="-3937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We wanted to e</a:t>
            </a:r>
            <a:r>
              <a:rPr lang="en-US" sz="2600"/>
              <a:t>xpand on our monitoring capabilities a</a:t>
            </a:r>
            <a:r>
              <a:rPr lang="en-US" sz="2600"/>
              <a:t>s well as </a:t>
            </a:r>
            <a:r>
              <a:rPr lang="en-US" sz="2600"/>
              <a:t>visibility </a:t>
            </a:r>
            <a:r>
              <a:rPr lang="en-US" sz="2600"/>
              <a:t>and </a:t>
            </a:r>
            <a:r>
              <a:rPr lang="en-US" sz="2600"/>
              <a:t>correlation</a:t>
            </a:r>
            <a:r>
              <a:rPr lang="en-US" sz="2600"/>
              <a:t> </a:t>
            </a:r>
            <a:r>
              <a:rPr lang="en-US" sz="2600"/>
              <a:t>for network troubleshooting</a:t>
            </a:r>
            <a:endParaRPr sz="2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/>
          <p:nvPr>
            <p:ph type="title"/>
          </p:nvPr>
        </p:nvSpPr>
        <p:spPr>
          <a:xfrm>
            <a:off x="1150050" y="0"/>
            <a:ext cx="6843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ahoma"/>
              <a:buNone/>
            </a:pPr>
            <a:r>
              <a:rPr lang="en-US" sz="2700"/>
              <a:t>Resilient</a:t>
            </a:r>
            <a:r>
              <a:rPr lang="en-US" sz="2700"/>
              <a:t> </a:t>
            </a:r>
            <a:r>
              <a:rPr lang="en-US" sz="2700"/>
              <a:t>Network </a:t>
            </a:r>
            <a:r>
              <a:rPr lang="en-US" sz="2700"/>
              <a:t>Connectivity</a:t>
            </a:r>
            <a:r>
              <a:rPr lang="en-US" sz="2700"/>
              <a:t> Architecture</a:t>
            </a:r>
            <a:endParaRPr sz="2700"/>
          </a:p>
        </p:txBody>
      </p:sp>
      <p:sp>
        <p:nvSpPr>
          <p:cNvPr id="104" name="Google Shape;104;p14"/>
          <p:cNvSpPr txBox="1"/>
          <p:nvPr>
            <p:ph idx="1" type="body"/>
          </p:nvPr>
        </p:nvSpPr>
        <p:spPr>
          <a:xfrm>
            <a:off x="467700" y="837625"/>
            <a:ext cx="8208600" cy="389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Multiple</a:t>
            </a:r>
            <a:r>
              <a:rPr lang="en-US" sz="2600"/>
              <a:t> AWS Regions</a:t>
            </a:r>
            <a:endParaRPr sz="2600"/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Regional Hubs/POPs </a:t>
            </a:r>
            <a:endParaRPr sz="2600"/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Direct Connect Links </a:t>
            </a:r>
            <a:endParaRPr sz="2600"/>
          </a:p>
          <a:p>
            <a:pPr indent="-3683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Connect each AWS Region to multiple Regional Hubs </a:t>
            </a:r>
            <a:endParaRPr sz="2200"/>
          </a:p>
          <a:p>
            <a:pPr indent="-3937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•"/>
            </a:pPr>
            <a:r>
              <a:rPr lang="en-US" sz="2600"/>
              <a:t>Regional Hub Interconnection</a:t>
            </a:r>
            <a:endParaRPr sz="2600"/>
          </a:p>
          <a:p>
            <a:pPr indent="-368300" lvl="1" marL="9144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/>
              <a:t>Resilient connectivity</a:t>
            </a:r>
            <a:endParaRPr sz="2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/>
          <p:nvPr>
            <p:ph type="title"/>
          </p:nvPr>
        </p:nvSpPr>
        <p:spPr>
          <a:xfrm>
            <a:off x="819625" y="0"/>
            <a:ext cx="7561500" cy="71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/>
              <a:t>VPCs and Availability Zones</a:t>
            </a:r>
            <a:endParaRPr sz="3200"/>
          </a:p>
        </p:txBody>
      </p:sp>
      <p:pic>
        <p:nvPicPr>
          <p:cNvPr id="110" name="Google Shape;11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4150" y="1053463"/>
            <a:ext cx="3470376" cy="3036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5"/>
          <p:cNvSpPr txBox="1"/>
          <p:nvPr>
            <p:ph idx="1" type="body"/>
          </p:nvPr>
        </p:nvSpPr>
        <p:spPr>
          <a:xfrm>
            <a:off x="492950" y="741750"/>
            <a:ext cx="5107200" cy="383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Resiliency: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Multiple Regions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Multiple Availability Zones per Region</a:t>
            </a:r>
            <a:endParaRPr sz="1800"/>
          </a:p>
          <a:p>
            <a:pPr indent="0" lvl="0" marL="9144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Isolation/Segmentation</a:t>
            </a:r>
            <a:r>
              <a:rPr lang="en-US"/>
              <a:t>:</a:t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Multiple VPCs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BUs, Functions, Security Domains, etc.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Multiple Subnets per VPC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Apps, Roles, etc.</a:t>
            </a:r>
            <a:endParaRPr sz="1800"/>
          </a:p>
          <a:p>
            <a:pPr indent="0" lvl="0" marL="9144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/>
          <p:nvPr/>
        </p:nvSpPr>
        <p:spPr>
          <a:xfrm>
            <a:off x="1575591" y="2331468"/>
            <a:ext cx="6321900" cy="2552100"/>
          </a:xfrm>
          <a:prstGeom prst="roundRect">
            <a:avLst>
              <a:gd fmla="val 9818" name="adj"/>
            </a:avLst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7" name="Google Shape;117;p16"/>
          <p:cNvGrpSpPr/>
          <p:nvPr/>
        </p:nvGrpSpPr>
        <p:grpSpPr>
          <a:xfrm>
            <a:off x="4822692" y="3086145"/>
            <a:ext cx="2914661" cy="1732577"/>
            <a:chOff x="4629150" y="2824163"/>
            <a:chExt cx="1752600" cy="1733400"/>
          </a:xfrm>
        </p:grpSpPr>
        <p:sp>
          <p:nvSpPr>
            <p:cNvPr id="118" name="Google Shape;118;p16"/>
            <p:cNvSpPr/>
            <p:nvPr/>
          </p:nvSpPr>
          <p:spPr>
            <a:xfrm>
              <a:off x="4629150" y="2824163"/>
              <a:ext cx="1752600" cy="1733400"/>
            </a:xfrm>
            <a:prstGeom prst="roundRect">
              <a:avLst>
                <a:gd fmla="val 9818" name="adj"/>
              </a:avLst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1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19" name="Google Shape;119;p16"/>
            <p:cNvSpPr txBox="1"/>
            <p:nvPr/>
          </p:nvSpPr>
          <p:spPr>
            <a:xfrm>
              <a:off x="4721225" y="4314825"/>
              <a:ext cx="1555800" cy="17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700" u="none" cap="none" strike="noStrike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VPC 2</a:t>
              </a:r>
              <a:endParaRPr sz="1100"/>
            </a:p>
          </p:txBody>
        </p:sp>
      </p:grpSp>
      <p:sp>
        <p:nvSpPr>
          <p:cNvPr id="120" name="Google Shape;120;p16"/>
          <p:cNvSpPr/>
          <p:nvPr/>
        </p:nvSpPr>
        <p:spPr>
          <a:xfrm>
            <a:off x="1657380" y="3086146"/>
            <a:ext cx="2914661" cy="1732577"/>
          </a:xfrm>
          <a:prstGeom prst="roundRect">
            <a:avLst>
              <a:gd fmla="val 9818" name="adj"/>
            </a:avLst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1" name="Google Shape;121;p16"/>
          <p:cNvSpPr/>
          <p:nvPr/>
        </p:nvSpPr>
        <p:spPr>
          <a:xfrm>
            <a:off x="6422185" y="3185220"/>
            <a:ext cx="1169464" cy="1300050"/>
          </a:xfrm>
          <a:prstGeom prst="roundRect">
            <a:avLst>
              <a:gd fmla="val 9818" name="adj"/>
            </a:avLst>
          </a:prstGeom>
          <a:noFill/>
          <a:ln cap="flat" cmpd="sng" w="19050">
            <a:solidFill>
              <a:srgbClr val="F7981F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2" name="Google Shape;122;p16"/>
          <p:cNvSpPr/>
          <p:nvPr/>
        </p:nvSpPr>
        <p:spPr>
          <a:xfrm>
            <a:off x="4910460" y="3185220"/>
            <a:ext cx="1169464" cy="1300050"/>
          </a:xfrm>
          <a:prstGeom prst="roundRect">
            <a:avLst>
              <a:gd fmla="val 9818" name="adj"/>
            </a:avLst>
          </a:prstGeom>
          <a:noFill/>
          <a:ln cap="flat" cmpd="sng" w="19050">
            <a:solidFill>
              <a:srgbClr val="F7981F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3" name="Google Shape;123;p16"/>
          <p:cNvSpPr/>
          <p:nvPr/>
        </p:nvSpPr>
        <p:spPr>
          <a:xfrm>
            <a:off x="3256873" y="3185221"/>
            <a:ext cx="1169464" cy="1300050"/>
          </a:xfrm>
          <a:prstGeom prst="roundRect">
            <a:avLst>
              <a:gd fmla="val 9818" name="adj"/>
            </a:avLst>
          </a:prstGeom>
          <a:noFill/>
          <a:ln cap="flat" cmpd="sng" w="19050">
            <a:solidFill>
              <a:srgbClr val="F7981F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4" name="Google Shape;124;p16"/>
          <p:cNvSpPr/>
          <p:nvPr/>
        </p:nvSpPr>
        <p:spPr>
          <a:xfrm>
            <a:off x="1745149" y="3185221"/>
            <a:ext cx="1169464" cy="1300050"/>
          </a:xfrm>
          <a:prstGeom prst="roundRect">
            <a:avLst>
              <a:gd fmla="val 9818" name="adj"/>
            </a:avLst>
          </a:prstGeom>
          <a:noFill/>
          <a:ln cap="flat" cmpd="sng" w="19050">
            <a:solidFill>
              <a:srgbClr val="F7981F"/>
            </a:solidFill>
            <a:prstDash val="lg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25" name="Google Shape;125;p16"/>
          <p:cNvSpPr txBox="1"/>
          <p:nvPr>
            <p:ph type="title"/>
          </p:nvPr>
        </p:nvSpPr>
        <p:spPr>
          <a:xfrm>
            <a:off x="1150050" y="-1375"/>
            <a:ext cx="6843900" cy="71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rPr>
              <a:t>AWS Communications - Direct Connect </a:t>
            </a:r>
            <a:r>
              <a:rPr lang="en-US" sz="2400">
                <a:solidFill>
                  <a:srgbClr val="FFFFFF"/>
                </a:solidFill>
              </a:rPr>
              <a:t>Traffic</a:t>
            </a:r>
            <a:endParaRPr sz="2400">
              <a:solidFill>
                <a:srgbClr val="FFFFFF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6" name="Google Shape;126;p16"/>
          <p:cNvSpPr/>
          <p:nvPr/>
        </p:nvSpPr>
        <p:spPr>
          <a:xfrm>
            <a:off x="3886314" y="731467"/>
            <a:ext cx="1700400" cy="982800"/>
          </a:xfrm>
          <a:prstGeom prst="roundRect">
            <a:avLst>
              <a:gd fmla="val 9818" name="adj"/>
            </a:avLst>
          </a:prstGeom>
          <a:noFill/>
          <a:ln cap="flat" cmpd="sng" w="9525">
            <a:solidFill>
              <a:srgbClr val="4A86E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4A86E8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Regional Hubs</a:t>
            </a:r>
            <a:endParaRPr b="0" i="0" sz="1100" u="none" cap="none" strike="noStrike">
              <a:solidFill>
                <a:srgbClr val="4A86E8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27" name="Google Shape;12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06313" y="2377171"/>
            <a:ext cx="408586" cy="42317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8" name="Google Shape;128;p16"/>
          <p:cNvGrpSpPr/>
          <p:nvPr/>
        </p:nvGrpSpPr>
        <p:grpSpPr>
          <a:xfrm>
            <a:off x="1828799" y="3567364"/>
            <a:ext cx="452605" cy="376014"/>
            <a:chOff x="416747" y="1052615"/>
            <a:chExt cx="786900" cy="653738"/>
          </a:xfrm>
        </p:grpSpPr>
        <p:pic>
          <p:nvPicPr>
            <p:cNvPr id="129" name="Google Shape;129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Google Shape;130;p16"/>
            <p:cNvSpPr txBox="1"/>
            <p:nvPr/>
          </p:nvSpPr>
          <p:spPr>
            <a:xfrm>
              <a:off x="416747" y="1215933"/>
              <a:ext cx="7869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131" name="Google Shape;131;p16"/>
          <p:cNvGrpSpPr/>
          <p:nvPr/>
        </p:nvGrpSpPr>
        <p:grpSpPr>
          <a:xfrm>
            <a:off x="2286002" y="3567367"/>
            <a:ext cx="406799" cy="376014"/>
            <a:chOff x="118668" y="1293151"/>
            <a:chExt cx="707261" cy="653738"/>
          </a:xfrm>
        </p:grpSpPr>
        <p:pic>
          <p:nvPicPr>
            <p:cNvPr id="132" name="Google Shape;132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8668" y="1293151"/>
              <a:ext cx="544783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3" name="Google Shape;133;p16"/>
            <p:cNvSpPr txBox="1"/>
            <p:nvPr/>
          </p:nvSpPr>
          <p:spPr>
            <a:xfrm>
              <a:off x="129329" y="1458007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134" name="Google Shape;134;p16"/>
          <p:cNvGrpSpPr/>
          <p:nvPr/>
        </p:nvGrpSpPr>
        <p:grpSpPr>
          <a:xfrm>
            <a:off x="2070628" y="3898961"/>
            <a:ext cx="400667" cy="376014"/>
            <a:chOff x="416760" y="1052615"/>
            <a:chExt cx="696600" cy="653738"/>
          </a:xfrm>
        </p:grpSpPr>
        <p:pic>
          <p:nvPicPr>
            <p:cNvPr id="135" name="Google Shape;135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6" name="Google Shape;136;p16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sp>
        <p:nvSpPr>
          <p:cNvPr id="137" name="Google Shape;137;p16"/>
          <p:cNvSpPr txBox="1"/>
          <p:nvPr/>
        </p:nvSpPr>
        <p:spPr>
          <a:xfrm>
            <a:off x="1810506" y="4576100"/>
            <a:ext cx="2587373" cy="17301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</a:t>
            </a:r>
            <a:r>
              <a:rPr lang="en-US" sz="700">
                <a:latin typeface="Helvetica Neue"/>
                <a:ea typeface="Helvetica Neue"/>
                <a:cs typeface="Helvetica Neue"/>
                <a:sym typeface="Helvetica Neue"/>
              </a:rPr>
              <a:t>P</a:t>
            </a:r>
            <a:r>
              <a:rPr b="0" i="0" lang="en-US" sz="7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 1</a:t>
            </a:r>
            <a:endParaRPr sz="1100"/>
          </a:p>
        </p:txBody>
      </p:sp>
      <p:sp>
        <p:nvSpPr>
          <p:cNvPr id="138" name="Google Shape;138;p16"/>
          <p:cNvSpPr txBox="1"/>
          <p:nvPr/>
        </p:nvSpPr>
        <p:spPr>
          <a:xfrm>
            <a:off x="1793514" y="4303217"/>
            <a:ext cx="1078275" cy="172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00" u="none" cap="none" strike="noStrike">
                <a:solidFill>
                  <a:srgbClr val="F7981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Availability Zone 1</a:t>
            </a:r>
            <a:endParaRPr sz="1100"/>
          </a:p>
        </p:txBody>
      </p:sp>
      <p:grpSp>
        <p:nvGrpSpPr>
          <p:cNvPr id="139" name="Google Shape;139;p16"/>
          <p:cNvGrpSpPr/>
          <p:nvPr/>
        </p:nvGrpSpPr>
        <p:grpSpPr>
          <a:xfrm>
            <a:off x="2029876" y="3231460"/>
            <a:ext cx="452700" cy="393839"/>
            <a:chOff x="1920312" y="3742082"/>
            <a:chExt cx="603600" cy="525118"/>
          </a:xfrm>
        </p:grpSpPr>
        <p:pic>
          <p:nvPicPr>
            <p:cNvPr id="140" name="Google Shape;140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92718" y="3742082"/>
              <a:ext cx="437598" cy="5251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1" name="Google Shape;141;p16"/>
            <p:cNvSpPr txBox="1"/>
            <p:nvPr/>
          </p:nvSpPr>
          <p:spPr>
            <a:xfrm>
              <a:off x="1920312" y="3870036"/>
              <a:ext cx="603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ELB</a:t>
              </a:r>
              <a:endParaRPr sz="1000"/>
            </a:p>
          </p:txBody>
        </p:sp>
      </p:grpSp>
      <p:grpSp>
        <p:nvGrpSpPr>
          <p:cNvPr id="142" name="Google Shape;142;p16"/>
          <p:cNvGrpSpPr/>
          <p:nvPr/>
        </p:nvGrpSpPr>
        <p:grpSpPr>
          <a:xfrm>
            <a:off x="2457450" y="3894443"/>
            <a:ext cx="423450" cy="378198"/>
            <a:chOff x="1875109" y="3744790"/>
            <a:chExt cx="564600" cy="504264"/>
          </a:xfrm>
        </p:grpSpPr>
        <p:pic>
          <p:nvPicPr>
            <p:cNvPr id="143" name="Google Shape;143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31488" y="3744790"/>
              <a:ext cx="436121" cy="504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4" name="Google Shape;144;p16"/>
            <p:cNvSpPr txBox="1"/>
            <p:nvPr/>
          </p:nvSpPr>
          <p:spPr>
            <a:xfrm>
              <a:off x="1875109" y="3880881"/>
              <a:ext cx="564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RDS</a:t>
              </a:r>
              <a:endParaRPr sz="1000"/>
            </a:p>
          </p:txBody>
        </p:sp>
      </p:grpSp>
      <p:grpSp>
        <p:nvGrpSpPr>
          <p:cNvPr id="145" name="Google Shape;145;p16"/>
          <p:cNvGrpSpPr/>
          <p:nvPr/>
        </p:nvGrpSpPr>
        <p:grpSpPr>
          <a:xfrm>
            <a:off x="3340531" y="3567364"/>
            <a:ext cx="400667" cy="376014"/>
            <a:chOff x="416760" y="1052615"/>
            <a:chExt cx="696600" cy="653738"/>
          </a:xfrm>
        </p:grpSpPr>
        <p:pic>
          <p:nvPicPr>
            <p:cNvPr id="146" name="Google Shape;146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7" name="Google Shape;147;p16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148" name="Google Shape;148;p16"/>
          <p:cNvGrpSpPr/>
          <p:nvPr/>
        </p:nvGrpSpPr>
        <p:grpSpPr>
          <a:xfrm>
            <a:off x="3797726" y="3567367"/>
            <a:ext cx="406799" cy="376014"/>
            <a:chOff x="118668" y="1293151"/>
            <a:chExt cx="707261" cy="653738"/>
          </a:xfrm>
        </p:grpSpPr>
        <p:pic>
          <p:nvPicPr>
            <p:cNvPr id="149" name="Google Shape;149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8668" y="1293151"/>
              <a:ext cx="544783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0" name="Google Shape;150;p16"/>
            <p:cNvSpPr txBox="1"/>
            <p:nvPr/>
          </p:nvSpPr>
          <p:spPr>
            <a:xfrm>
              <a:off x="129329" y="1458007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151" name="Google Shape;151;p16"/>
          <p:cNvGrpSpPr/>
          <p:nvPr/>
        </p:nvGrpSpPr>
        <p:grpSpPr>
          <a:xfrm>
            <a:off x="3582352" y="3898961"/>
            <a:ext cx="400667" cy="376014"/>
            <a:chOff x="416760" y="1052615"/>
            <a:chExt cx="696600" cy="653738"/>
          </a:xfrm>
        </p:grpSpPr>
        <p:pic>
          <p:nvPicPr>
            <p:cNvPr id="152" name="Google Shape;152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3" name="Google Shape;153;p16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sp>
        <p:nvSpPr>
          <p:cNvPr id="154" name="Google Shape;154;p16"/>
          <p:cNvSpPr txBox="1"/>
          <p:nvPr/>
        </p:nvSpPr>
        <p:spPr>
          <a:xfrm>
            <a:off x="3305238" y="4303217"/>
            <a:ext cx="1078275" cy="172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00" u="none" cap="none" strike="noStrike">
                <a:solidFill>
                  <a:srgbClr val="F7981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Availability Zone 2</a:t>
            </a:r>
            <a:endParaRPr sz="1100"/>
          </a:p>
        </p:txBody>
      </p:sp>
      <p:grpSp>
        <p:nvGrpSpPr>
          <p:cNvPr id="155" name="Google Shape;155;p16"/>
          <p:cNvGrpSpPr/>
          <p:nvPr/>
        </p:nvGrpSpPr>
        <p:grpSpPr>
          <a:xfrm>
            <a:off x="3541593" y="3231460"/>
            <a:ext cx="393300" cy="393839"/>
            <a:chOff x="1920303" y="3742082"/>
            <a:chExt cx="524400" cy="525118"/>
          </a:xfrm>
        </p:grpSpPr>
        <p:pic>
          <p:nvPicPr>
            <p:cNvPr id="156" name="Google Shape;156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92718" y="3742082"/>
              <a:ext cx="437598" cy="5251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7" name="Google Shape;157;p16"/>
            <p:cNvSpPr txBox="1"/>
            <p:nvPr/>
          </p:nvSpPr>
          <p:spPr>
            <a:xfrm>
              <a:off x="1920303" y="3870044"/>
              <a:ext cx="524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ELB</a:t>
              </a:r>
              <a:endParaRPr sz="1000"/>
            </a:p>
          </p:txBody>
        </p:sp>
      </p:grpSp>
      <p:grpSp>
        <p:nvGrpSpPr>
          <p:cNvPr id="158" name="Google Shape;158;p16"/>
          <p:cNvGrpSpPr/>
          <p:nvPr/>
        </p:nvGrpSpPr>
        <p:grpSpPr>
          <a:xfrm>
            <a:off x="3969174" y="3894443"/>
            <a:ext cx="423450" cy="378198"/>
            <a:chOff x="1875109" y="3744790"/>
            <a:chExt cx="564600" cy="504264"/>
          </a:xfrm>
        </p:grpSpPr>
        <p:pic>
          <p:nvPicPr>
            <p:cNvPr id="159" name="Google Shape;159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31488" y="3744790"/>
              <a:ext cx="436121" cy="504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0" name="Google Shape;160;p16"/>
            <p:cNvSpPr txBox="1"/>
            <p:nvPr/>
          </p:nvSpPr>
          <p:spPr>
            <a:xfrm>
              <a:off x="1875109" y="3880881"/>
              <a:ext cx="564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RDS</a:t>
              </a:r>
              <a:endParaRPr sz="1000"/>
            </a:p>
          </p:txBody>
        </p:sp>
      </p:grpSp>
      <p:grpSp>
        <p:nvGrpSpPr>
          <p:cNvPr id="161" name="Google Shape;161;p16"/>
          <p:cNvGrpSpPr/>
          <p:nvPr/>
        </p:nvGrpSpPr>
        <p:grpSpPr>
          <a:xfrm>
            <a:off x="4994118" y="3567363"/>
            <a:ext cx="400667" cy="376014"/>
            <a:chOff x="416760" y="1052615"/>
            <a:chExt cx="696600" cy="653738"/>
          </a:xfrm>
        </p:grpSpPr>
        <p:pic>
          <p:nvPicPr>
            <p:cNvPr id="162" name="Google Shape;162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3" name="Google Shape;163;p16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164" name="Google Shape;164;p16"/>
          <p:cNvGrpSpPr/>
          <p:nvPr/>
        </p:nvGrpSpPr>
        <p:grpSpPr>
          <a:xfrm>
            <a:off x="5451313" y="3567367"/>
            <a:ext cx="406799" cy="376014"/>
            <a:chOff x="118668" y="1293151"/>
            <a:chExt cx="707261" cy="653738"/>
          </a:xfrm>
        </p:grpSpPr>
        <p:pic>
          <p:nvPicPr>
            <p:cNvPr id="165" name="Google Shape;165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8668" y="1293151"/>
              <a:ext cx="544783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6" name="Google Shape;166;p16"/>
            <p:cNvSpPr txBox="1"/>
            <p:nvPr/>
          </p:nvSpPr>
          <p:spPr>
            <a:xfrm>
              <a:off x="129329" y="1458007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167" name="Google Shape;167;p16"/>
          <p:cNvGrpSpPr/>
          <p:nvPr/>
        </p:nvGrpSpPr>
        <p:grpSpPr>
          <a:xfrm>
            <a:off x="5235939" y="3898960"/>
            <a:ext cx="400667" cy="376014"/>
            <a:chOff x="416760" y="1052615"/>
            <a:chExt cx="696600" cy="653738"/>
          </a:xfrm>
        </p:grpSpPr>
        <p:pic>
          <p:nvPicPr>
            <p:cNvPr id="168" name="Google Shape;168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9" name="Google Shape;169;p16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sp>
        <p:nvSpPr>
          <p:cNvPr id="170" name="Google Shape;170;p16"/>
          <p:cNvSpPr txBox="1"/>
          <p:nvPr/>
        </p:nvSpPr>
        <p:spPr>
          <a:xfrm>
            <a:off x="4958825" y="4303217"/>
            <a:ext cx="1078275" cy="172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00" u="none" cap="none" strike="noStrike">
                <a:solidFill>
                  <a:srgbClr val="F7981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Availability Zone 1</a:t>
            </a:r>
            <a:endParaRPr sz="1100"/>
          </a:p>
        </p:txBody>
      </p:sp>
      <p:grpSp>
        <p:nvGrpSpPr>
          <p:cNvPr id="171" name="Google Shape;171;p16"/>
          <p:cNvGrpSpPr/>
          <p:nvPr/>
        </p:nvGrpSpPr>
        <p:grpSpPr>
          <a:xfrm>
            <a:off x="5218729" y="3231408"/>
            <a:ext cx="476313" cy="393839"/>
            <a:chOff x="1920303" y="3742082"/>
            <a:chExt cx="524400" cy="525118"/>
          </a:xfrm>
        </p:grpSpPr>
        <p:pic>
          <p:nvPicPr>
            <p:cNvPr id="172" name="Google Shape;172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92718" y="3742082"/>
              <a:ext cx="437598" cy="5251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3" name="Google Shape;173;p16"/>
            <p:cNvSpPr txBox="1"/>
            <p:nvPr/>
          </p:nvSpPr>
          <p:spPr>
            <a:xfrm>
              <a:off x="1920303" y="3870044"/>
              <a:ext cx="524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ELB</a:t>
              </a:r>
              <a:endParaRPr sz="1000"/>
            </a:p>
          </p:txBody>
        </p:sp>
      </p:grpSp>
      <p:grpSp>
        <p:nvGrpSpPr>
          <p:cNvPr id="174" name="Google Shape;174;p16"/>
          <p:cNvGrpSpPr/>
          <p:nvPr/>
        </p:nvGrpSpPr>
        <p:grpSpPr>
          <a:xfrm>
            <a:off x="5622761" y="3894442"/>
            <a:ext cx="423450" cy="378198"/>
            <a:chOff x="1875109" y="3744790"/>
            <a:chExt cx="564600" cy="504264"/>
          </a:xfrm>
        </p:grpSpPr>
        <p:pic>
          <p:nvPicPr>
            <p:cNvPr id="175" name="Google Shape;175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31488" y="3744790"/>
              <a:ext cx="436121" cy="504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6" name="Google Shape;176;p16"/>
            <p:cNvSpPr txBox="1"/>
            <p:nvPr/>
          </p:nvSpPr>
          <p:spPr>
            <a:xfrm>
              <a:off x="1875109" y="3880881"/>
              <a:ext cx="564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RDS</a:t>
              </a:r>
              <a:endParaRPr sz="1000"/>
            </a:p>
          </p:txBody>
        </p:sp>
      </p:grpSp>
      <p:grpSp>
        <p:nvGrpSpPr>
          <p:cNvPr id="177" name="Google Shape;177;p16"/>
          <p:cNvGrpSpPr/>
          <p:nvPr/>
        </p:nvGrpSpPr>
        <p:grpSpPr>
          <a:xfrm>
            <a:off x="6505842" y="3567363"/>
            <a:ext cx="400667" cy="376014"/>
            <a:chOff x="416760" y="1052615"/>
            <a:chExt cx="696600" cy="653738"/>
          </a:xfrm>
        </p:grpSpPr>
        <p:pic>
          <p:nvPicPr>
            <p:cNvPr id="178" name="Google Shape;178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9" name="Google Shape;179;p16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180" name="Google Shape;180;p16"/>
          <p:cNvGrpSpPr/>
          <p:nvPr/>
        </p:nvGrpSpPr>
        <p:grpSpPr>
          <a:xfrm>
            <a:off x="6963037" y="3567367"/>
            <a:ext cx="429582" cy="376014"/>
            <a:chOff x="118668" y="1293151"/>
            <a:chExt cx="746872" cy="653738"/>
          </a:xfrm>
        </p:grpSpPr>
        <p:pic>
          <p:nvPicPr>
            <p:cNvPr id="181" name="Google Shape;181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8668" y="1293151"/>
              <a:ext cx="544783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2" name="Google Shape;182;p16"/>
            <p:cNvSpPr txBox="1"/>
            <p:nvPr/>
          </p:nvSpPr>
          <p:spPr>
            <a:xfrm>
              <a:off x="129340" y="1458028"/>
              <a:ext cx="7362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grpSp>
        <p:nvGrpSpPr>
          <p:cNvPr id="183" name="Google Shape;183;p16"/>
          <p:cNvGrpSpPr/>
          <p:nvPr/>
        </p:nvGrpSpPr>
        <p:grpSpPr>
          <a:xfrm>
            <a:off x="6747663" y="3898960"/>
            <a:ext cx="400667" cy="376014"/>
            <a:chOff x="416760" y="1052615"/>
            <a:chExt cx="696600" cy="653738"/>
          </a:xfrm>
        </p:grpSpPr>
        <p:pic>
          <p:nvPicPr>
            <p:cNvPr id="184" name="Google Shape;184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45174" y="1052615"/>
              <a:ext cx="544782" cy="6537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5" name="Google Shape;185;p16"/>
            <p:cNvSpPr txBox="1"/>
            <p:nvPr/>
          </p:nvSpPr>
          <p:spPr>
            <a:xfrm>
              <a:off x="416760" y="1215945"/>
              <a:ext cx="696600" cy="40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EC2</a:t>
              </a:r>
              <a:endParaRPr sz="1000"/>
            </a:p>
          </p:txBody>
        </p:sp>
      </p:grpSp>
      <p:sp>
        <p:nvSpPr>
          <p:cNvPr id="186" name="Google Shape;186;p16"/>
          <p:cNvSpPr txBox="1"/>
          <p:nvPr/>
        </p:nvSpPr>
        <p:spPr>
          <a:xfrm>
            <a:off x="6470549" y="4303217"/>
            <a:ext cx="1078275" cy="172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700" u="none" cap="none" strike="noStrike">
                <a:solidFill>
                  <a:srgbClr val="F7981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Availability Zone 2</a:t>
            </a:r>
            <a:endParaRPr sz="1100"/>
          </a:p>
        </p:txBody>
      </p:sp>
      <p:grpSp>
        <p:nvGrpSpPr>
          <p:cNvPr id="187" name="Google Shape;187;p16"/>
          <p:cNvGrpSpPr/>
          <p:nvPr/>
        </p:nvGrpSpPr>
        <p:grpSpPr>
          <a:xfrm>
            <a:off x="6716930" y="3231408"/>
            <a:ext cx="476313" cy="393839"/>
            <a:chOff x="1920303" y="3742082"/>
            <a:chExt cx="524400" cy="525118"/>
          </a:xfrm>
        </p:grpSpPr>
        <p:pic>
          <p:nvPicPr>
            <p:cNvPr id="188" name="Google Shape;188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1992718" y="3742082"/>
              <a:ext cx="437598" cy="52511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9" name="Google Shape;189;p16"/>
            <p:cNvSpPr txBox="1"/>
            <p:nvPr/>
          </p:nvSpPr>
          <p:spPr>
            <a:xfrm>
              <a:off x="1920303" y="3870044"/>
              <a:ext cx="5244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ELB</a:t>
              </a:r>
              <a:endParaRPr sz="1000"/>
            </a:p>
          </p:txBody>
        </p:sp>
      </p:grpSp>
      <p:grpSp>
        <p:nvGrpSpPr>
          <p:cNvPr id="190" name="Google Shape;190;p16"/>
          <p:cNvGrpSpPr/>
          <p:nvPr/>
        </p:nvGrpSpPr>
        <p:grpSpPr>
          <a:xfrm>
            <a:off x="7134485" y="3894442"/>
            <a:ext cx="423450" cy="378198"/>
            <a:chOff x="1875109" y="3744790"/>
            <a:chExt cx="564600" cy="504264"/>
          </a:xfrm>
        </p:grpSpPr>
        <p:pic>
          <p:nvPicPr>
            <p:cNvPr id="191" name="Google Shape;191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931488" y="3744790"/>
              <a:ext cx="436121" cy="5042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2" name="Google Shape;192;p16"/>
            <p:cNvSpPr txBox="1"/>
            <p:nvPr/>
          </p:nvSpPr>
          <p:spPr>
            <a:xfrm>
              <a:off x="1875109" y="3880881"/>
              <a:ext cx="5646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10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RDS</a:t>
              </a:r>
              <a:endParaRPr sz="1000"/>
            </a:p>
          </p:txBody>
        </p:sp>
      </p:grpSp>
      <p:cxnSp>
        <p:nvCxnSpPr>
          <p:cNvPr id="193" name="Google Shape;193;p16"/>
          <p:cNvCxnSpPr>
            <a:stCxn id="120" idx="0"/>
            <a:endCxn id="127" idx="1"/>
          </p:cNvCxnSpPr>
          <p:nvPr/>
        </p:nvCxnSpPr>
        <p:spPr>
          <a:xfrm rot="-5400000">
            <a:off x="3561861" y="2141596"/>
            <a:ext cx="497400" cy="1391700"/>
          </a:xfrm>
          <a:prstGeom prst="bentConnector2">
            <a:avLst/>
          </a:prstGeom>
          <a:noFill/>
          <a:ln cap="flat" cmpd="sng" w="28575">
            <a:solidFill>
              <a:srgbClr val="FF93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AWS-Cloud.png" id="194" name="Google Shape;194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81144" y="2379651"/>
            <a:ext cx="452628" cy="4526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5" name="Google Shape;195;p16"/>
          <p:cNvCxnSpPr>
            <a:endCxn id="127" idx="0"/>
          </p:cNvCxnSpPr>
          <p:nvPr/>
        </p:nvCxnSpPr>
        <p:spPr>
          <a:xfrm>
            <a:off x="4710607" y="1428871"/>
            <a:ext cx="0" cy="948300"/>
          </a:xfrm>
          <a:prstGeom prst="straightConnector1">
            <a:avLst/>
          </a:prstGeom>
          <a:noFill/>
          <a:ln cap="flat" cmpd="sng" w="28575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6" name="Google Shape;196;p16"/>
          <p:cNvSpPr/>
          <p:nvPr/>
        </p:nvSpPr>
        <p:spPr>
          <a:xfrm>
            <a:off x="7433145" y="1594359"/>
            <a:ext cx="586500" cy="5715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100">
                <a:solidFill>
                  <a:srgbClr val="FFFFFF"/>
                </a:solidFill>
              </a:rPr>
              <a:t>C1</a:t>
            </a:r>
            <a:r>
              <a:rPr b="1" lang="en-US" sz="1100">
                <a:solidFill>
                  <a:srgbClr val="FFFFFF"/>
                </a:solidFill>
              </a:rPr>
              <a:t> Site</a:t>
            </a:r>
            <a:endParaRPr sz="1100"/>
          </a:p>
        </p:txBody>
      </p:sp>
      <p:sp>
        <p:nvSpPr>
          <p:cNvPr id="197" name="Google Shape;197;p16"/>
          <p:cNvSpPr/>
          <p:nvPr/>
        </p:nvSpPr>
        <p:spPr>
          <a:xfrm>
            <a:off x="7262174" y="857244"/>
            <a:ext cx="586500" cy="571500"/>
          </a:xfrm>
          <a:prstGeom prst="ellipse">
            <a:avLst/>
          </a:prstGeom>
          <a:solidFill>
            <a:srgbClr val="CCCCCC"/>
          </a:solidFill>
          <a:ln cap="flat" cmpd="sng" w="952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FFFFF"/>
                </a:solidFill>
              </a:rPr>
              <a:t>C1 Site</a:t>
            </a:r>
            <a:endParaRPr sz="1100"/>
          </a:p>
        </p:txBody>
      </p:sp>
      <p:sp>
        <p:nvSpPr>
          <p:cNvPr id="198" name="Google Shape;198;p16"/>
          <p:cNvSpPr txBox="1"/>
          <p:nvPr/>
        </p:nvSpPr>
        <p:spPr>
          <a:xfrm>
            <a:off x="4078456" y="1819425"/>
            <a:ext cx="808200" cy="3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005392"/>
                </a:solidFill>
                <a:latin typeface="Arial"/>
                <a:ea typeface="Arial"/>
                <a:cs typeface="Arial"/>
                <a:sym typeface="Arial"/>
              </a:rPr>
              <a:t>Direct Connects</a:t>
            </a:r>
            <a:endParaRPr sz="1100"/>
          </a:p>
        </p:txBody>
      </p:sp>
      <p:cxnSp>
        <p:nvCxnSpPr>
          <p:cNvPr id="199" name="Google Shape;199;p16"/>
          <p:cNvCxnSpPr>
            <a:stCxn id="200" idx="3"/>
            <a:endCxn id="196" idx="2"/>
          </p:cNvCxnSpPr>
          <p:nvPr/>
        </p:nvCxnSpPr>
        <p:spPr>
          <a:xfrm>
            <a:off x="6481752" y="1276100"/>
            <a:ext cx="951300" cy="6039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1" name="Google Shape;201;p16"/>
          <p:cNvCxnSpPr>
            <a:stCxn id="200" idx="3"/>
            <a:endCxn id="197" idx="2"/>
          </p:cNvCxnSpPr>
          <p:nvPr/>
        </p:nvCxnSpPr>
        <p:spPr>
          <a:xfrm flipH="1" rot="10800000">
            <a:off x="6481752" y="1142900"/>
            <a:ext cx="780300" cy="1332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02" name="Google Shape;202;p16"/>
          <p:cNvGrpSpPr/>
          <p:nvPr/>
        </p:nvGrpSpPr>
        <p:grpSpPr>
          <a:xfrm>
            <a:off x="5893103" y="983090"/>
            <a:ext cx="588648" cy="548640"/>
            <a:chOff x="6333471" y="1717187"/>
            <a:chExt cx="784864" cy="731520"/>
          </a:xfrm>
        </p:grpSpPr>
        <p:pic>
          <p:nvPicPr>
            <p:cNvPr descr="Internet.png" id="203" name="Google Shape;203;p1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333471" y="1717187"/>
              <a:ext cx="731520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0" name="Google Shape;200;p16"/>
            <p:cNvSpPr txBox="1"/>
            <p:nvPr/>
          </p:nvSpPr>
          <p:spPr>
            <a:xfrm>
              <a:off x="6336236" y="1953967"/>
              <a:ext cx="7821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rgbClr val="FFFFFF"/>
                  </a:solidFill>
                </a:rPr>
                <a:t>WAN</a:t>
              </a:r>
              <a:endParaRPr sz="1100"/>
            </a:p>
          </p:txBody>
        </p:sp>
      </p:grpSp>
      <p:cxnSp>
        <p:nvCxnSpPr>
          <p:cNvPr id="204" name="Google Shape;204;p16"/>
          <p:cNvCxnSpPr>
            <a:endCxn id="200" idx="1"/>
          </p:cNvCxnSpPr>
          <p:nvPr/>
        </p:nvCxnSpPr>
        <p:spPr>
          <a:xfrm>
            <a:off x="4718877" y="1243400"/>
            <a:ext cx="1176300" cy="327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descr="Client.png" id="205" name="Google Shape;205;p1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287304" y="1899761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bile-Client.png" id="206" name="Google Shape;206;p1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344454" y="1596976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ient.png" id="207" name="Google Shape;207;p1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661257" y="1603066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ient.png" id="208" name="Google Shape;208;p1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117156" y="1598975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lient.png" id="209" name="Google Shape;209;p1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830104" y="1895670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bile-Client.png" id="210" name="Google Shape;210;p1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601504" y="1906304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bile-Client.png" id="211" name="Google Shape;211;p1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887254" y="1597027"/>
            <a:ext cx="341597" cy="34159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obile-Client.png" id="212" name="Google Shape;212;p1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2058704" y="1906304"/>
            <a:ext cx="341597" cy="3415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3" name="Google Shape;213;p16"/>
          <p:cNvCxnSpPr/>
          <p:nvPr/>
        </p:nvCxnSpPr>
        <p:spPr>
          <a:xfrm>
            <a:off x="3297046" y="2002291"/>
            <a:ext cx="1243200" cy="538500"/>
          </a:xfrm>
          <a:prstGeom prst="straightConnector1">
            <a:avLst/>
          </a:prstGeom>
          <a:noFill/>
          <a:ln cap="flat" cmpd="sng" w="28575">
            <a:solidFill>
              <a:srgbClr val="999999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214" name="Google Shape;214;p16"/>
          <p:cNvGrpSpPr/>
          <p:nvPr/>
        </p:nvGrpSpPr>
        <p:grpSpPr>
          <a:xfrm>
            <a:off x="2555347" y="1485510"/>
            <a:ext cx="793114" cy="789456"/>
            <a:chOff x="6333471" y="1694165"/>
            <a:chExt cx="731520" cy="731520"/>
          </a:xfrm>
        </p:grpSpPr>
        <p:pic>
          <p:nvPicPr>
            <p:cNvPr descr="Internet.png" id="215" name="Google Shape;215;p1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6333471" y="1694165"/>
              <a:ext cx="731520" cy="7315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6" name="Google Shape;216;p16"/>
            <p:cNvSpPr txBox="1"/>
            <p:nvPr/>
          </p:nvSpPr>
          <p:spPr>
            <a:xfrm>
              <a:off x="6408781" y="1953956"/>
              <a:ext cx="488100" cy="19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9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Internet</a:t>
              </a:r>
              <a:endParaRPr sz="1100"/>
            </a:p>
          </p:txBody>
        </p:sp>
      </p:grpSp>
      <p:cxnSp>
        <p:nvCxnSpPr>
          <p:cNvPr id="217" name="Google Shape;217;p16"/>
          <p:cNvCxnSpPr/>
          <p:nvPr/>
        </p:nvCxnSpPr>
        <p:spPr>
          <a:xfrm>
            <a:off x="3042850" y="1078125"/>
            <a:ext cx="1523400" cy="156600"/>
          </a:xfrm>
          <a:prstGeom prst="straightConnector1">
            <a:avLst/>
          </a:prstGeom>
          <a:noFill/>
          <a:ln cap="flat" cmpd="sng" w="28575">
            <a:solidFill>
              <a:srgbClr val="B7B7B7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8" name="Google Shape;218;p16"/>
          <p:cNvSpPr/>
          <p:nvPr/>
        </p:nvSpPr>
        <p:spPr>
          <a:xfrm>
            <a:off x="2400523" y="757815"/>
            <a:ext cx="912900" cy="621900"/>
          </a:xfrm>
          <a:prstGeom prst="roundRect">
            <a:avLst>
              <a:gd fmla="val 9818" name="adj"/>
            </a:avLst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descr="AWS-Cloud.png" id="219" name="Google Shape;219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400294" y="703376"/>
            <a:ext cx="452628" cy="452628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6"/>
          <p:cNvSpPr txBox="1"/>
          <p:nvPr/>
        </p:nvSpPr>
        <p:spPr>
          <a:xfrm>
            <a:off x="2363458" y="1175471"/>
            <a:ext cx="1041900" cy="1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Other AWS Region</a:t>
            </a:r>
            <a:endParaRPr sz="800"/>
          </a:p>
        </p:txBody>
      </p:sp>
      <p:pic>
        <p:nvPicPr>
          <p:cNvPr descr="Corporate-Data-Center.png" id="221" name="Google Shape;221;p16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4436287" y="967850"/>
            <a:ext cx="548640" cy="5486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2" name="Google Shape;222;p16"/>
          <p:cNvCxnSpPr>
            <a:stCxn id="118" idx="0"/>
            <a:endCxn id="127" idx="3"/>
          </p:cNvCxnSpPr>
          <p:nvPr/>
        </p:nvCxnSpPr>
        <p:spPr>
          <a:xfrm flipH="1" rot="5400000">
            <a:off x="5348822" y="2154945"/>
            <a:ext cx="497400" cy="1365000"/>
          </a:xfrm>
          <a:prstGeom prst="bentConnector2">
            <a:avLst/>
          </a:prstGeom>
          <a:noFill/>
          <a:ln cap="flat" cmpd="sng" w="28575">
            <a:solidFill>
              <a:srgbClr val="FF9300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223" name="Google Shape;223;p1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4694100" y="1766525"/>
            <a:ext cx="451000" cy="45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