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howSpecialPlsOnTitleSld="0" strictFirstAndLastChars="0" embedTrueTypeFonts="1" autoCompressPictures="0">
  <p:sldMasterIdLst>
    <p:sldMasterId id="2147483653" r:id="rId1"/>
  </p:sldMasterIdLst>
  <p:notesMasterIdLst>
    <p:notesMasterId r:id="rId2"/>
  </p:notesMasterIdLst>
  <p:sldIdLst>
    <p:sldId id="256" r:id="rId3"/>
    <p:sldId id="257" r:id="rId4"/>
    <p:sldId id="260" r:id="rId5"/>
    <p:sldId id="259" r:id="rId6"/>
    <p:sldId id="261" r:id="rId7"/>
    <p:sldId id="277" r:id="rId8"/>
    <p:sldId id="278" r:id="rId9"/>
    <p:sldId id="264" r:id="rId10"/>
    <p:sldId id="280" r:id="rId11"/>
    <p:sldId id="263" r:id="rId12"/>
    <p:sldId id="300" r:id="rId13"/>
    <p:sldId id="299" r:id="rId14"/>
    <p:sldId id="283" r:id="rId15"/>
    <p:sldId id="285" r:id="rId16"/>
    <p:sldId id="286" r:id="rId17"/>
    <p:sldId id="290" r:id="rId18"/>
    <p:sldId id="279" r:id="rId19"/>
    <p:sldId id="304" r:id="rId20"/>
    <p:sldId id="301" r:id="rId21"/>
    <p:sldId id="305" r:id="rId22"/>
    <p:sldId id="303" r:id="rId23"/>
    <p:sldId id="302" r:id="rId24"/>
  </p:sldIdLst>
  <p:sldSz cx="9144000" cy="5143500" type="screen16x9"/>
  <p:notesSz cx="6858000" cy="9144000"/>
  <p:embeddedFontLst>
    <p:embeddedFont>
      <p:font typeface="Lora" pitchFamily="2" charset="77"/>
      <p:regular r:id="rId26"/>
      <p:bold r:id="rId27"/>
      <p:italic r:id="rId28"/>
      <p:boldItalic r:id="rId29"/>
    </p:embeddedFont>
    <p:embeddedFont>
      <p:font typeface="PS TT Commons" panose="02000506040000020004" pitchFamily="2" charset="77"/>
      <p:regular r:id="rId30"/>
      <p:bold r:id="rId31"/>
      <p:italic r:id="rId32"/>
    </p:embeddedFont>
    <p:embeddedFont>
      <p:font typeface="PS TT Commons DemiBold" panose="02000506040000020004" pitchFamily="2" charset="77"/>
      <p:regular r:id="rId33"/>
      <p:bold r:id="rId34"/>
      <p:italic r:id="rId35"/>
    </p:embeddedFont>
    <p:embeddedFont>
      <p:font typeface="Trebuchet MS" panose="020B0703020202090204" pitchFamily="34" charset="0"/>
      <p:regular r:id="rId36"/>
      <p:bold r:id="rId37"/>
      <p:italic r:id="rId38"/>
    </p:embeddedFont>
  </p:embeddedFontLst>
  <p:custDataLst>
    <p:tags r:id="rId2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xml" /><Relationship Id="rId26" Type="http://schemas.openxmlformats.org/officeDocument/2006/relationships/font" Target="fonts/font1.fntdata" /><Relationship Id="rId27" Type="http://schemas.openxmlformats.org/officeDocument/2006/relationships/font" Target="fonts/font2.fntdata" /><Relationship Id="rId28" Type="http://schemas.openxmlformats.org/officeDocument/2006/relationships/font" Target="fonts/font3.fntdata" /><Relationship Id="rId29" Type="http://schemas.openxmlformats.org/officeDocument/2006/relationships/font" Target="fonts/font4.fntdata" /><Relationship Id="rId3" Type="http://schemas.openxmlformats.org/officeDocument/2006/relationships/slide" Target="slides/slide1.xml" /><Relationship Id="rId30" Type="http://schemas.openxmlformats.org/officeDocument/2006/relationships/font" Target="fonts/font5.fntdata" /><Relationship Id="rId31" Type="http://schemas.openxmlformats.org/officeDocument/2006/relationships/font" Target="fonts/font6.fntdata" /><Relationship Id="rId32" Type="http://schemas.openxmlformats.org/officeDocument/2006/relationships/font" Target="fonts/font7.fntdata" /><Relationship Id="rId33" Type="http://schemas.openxmlformats.org/officeDocument/2006/relationships/font" Target="fonts/font8.fntdata" /><Relationship Id="rId34" Type="http://schemas.openxmlformats.org/officeDocument/2006/relationships/font" Target="fonts/font9.fntdata" /><Relationship Id="rId35" Type="http://schemas.openxmlformats.org/officeDocument/2006/relationships/font" Target="fonts/font10.fntdata" /><Relationship Id="rId36" Type="http://schemas.openxmlformats.org/officeDocument/2006/relationships/font" Target="fonts/font11.fntdata" /><Relationship Id="rId37" Type="http://schemas.openxmlformats.org/officeDocument/2006/relationships/font" Target="fonts/font12.fntdata" /><Relationship Id="rId38" Type="http://schemas.openxmlformats.org/officeDocument/2006/relationships/font" Target="fonts/font13.fntdata" /><Relationship Id="rId39" Type="http://schemas.openxmlformats.org/officeDocument/2006/relationships/presProps" Target="presProps.xml" /><Relationship Id="rId4" Type="http://schemas.openxmlformats.org/officeDocument/2006/relationships/slide" Target="slides/slide2.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381175" y="685800"/>
            <a:ext cx="6096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ct val="0"/>
              </a:spcBef>
              <a:spcAft>
                <a:spcPct val="0"/>
              </a:spcAft>
              <a:buSzPts val="1400"/>
              <a:buChar char="●"/>
              <a:defRPr sz="1100"/>
            </a:lvl1pPr>
            <a:lvl2pPr marL="914400" lvl="1" indent="-317500">
              <a:spcBef>
                <a:spcPct val="0"/>
              </a:spcBef>
              <a:spcAft>
                <a:spcPct val="0"/>
              </a:spcAft>
              <a:buSzPts val="1400"/>
              <a:buChar char="○"/>
              <a:defRPr sz="1100"/>
            </a:lvl2pPr>
            <a:lvl3pPr marL="1371600" lvl="2" indent="-317500">
              <a:spcBef>
                <a:spcPct val="0"/>
              </a:spcBef>
              <a:spcAft>
                <a:spcPct val="0"/>
              </a:spcAft>
              <a:buSzPts val="1400"/>
              <a:buChar char="■"/>
              <a:defRPr sz="1100"/>
            </a:lvl3pPr>
            <a:lvl4pPr marL="1828800" lvl="3" indent="-317500">
              <a:spcBef>
                <a:spcPct val="0"/>
              </a:spcBef>
              <a:spcAft>
                <a:spcPct val="0"/>
              </a:spcAft>
              <a:buSzPts val="1400"/>
              <a:buChar char="●"/>
              <a:defRPr sz="1100"/>
            </a:lvl4pPr>
            <a:lvl5pPr marL="2286000" lvl="4" indent="-317500">
              <a:spcBef>
                <a:spcPct val="0"/>
              </a:spcBef>
              <a:spcAft>
                <a:spcPct val="0"/>
              </a:spcAft>
              <a:buSzPts val="1400"/>
              <a:buChar char="○"/>
              <a:defRPr sz="1100"/>
            </a:lvl5pPr>
            <a:lvl6pPr marL="2743200" lvl="5" indent="-317500">
              <a:spcBef>
                <a:spcPct val="0"/>
              </a:spcBef>
              <a:spcAft>
                <a:spcPct val="0"/>
              </a:spcAft>
              <a:buSzPts val="1400"/>
              <a:buChar char="■"/>
              <a:defRPr sz="1100"/>
            </a:lvl6pPr>
            <a:lvl7pPr marL="3200400" lvl="6" indent="-317500">
              <a:spcBef>
                <a:spcPct val="0"/>
              </a:spcBef>
              <a:spcAft>
                <a:spcPct val="0"/>
              </a:spcAft>
              <a:buSzPts val="1400"/>
              <a:buChar char="●"/>
              <a:defRPr sz="1100"/>
            </a:lvl7pPr>
            <a:lvl8pPr marL="3657600" lvl="7" indent="-317500">
              <a:spcBef>
                <a:spcPct val="0"/>
              </a:spcBef>
              <a:spcAft>
                <a:spcPct val="0"/>
              </a:spcAft>
              <a:buSzPts val="1400"/>
              <a:buChar char="○"/>
              <a:defRPr sz="1100"/>
            </a:lvl8pPr>
            <a:lvl9pPr marL="4114800" lvl="8" indent="-317500">
              <a:spcBef>
                <a:spcPct val="0"/>
              </a:spcBef>
              <a:spcAft>
                <a:spcPct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xfrm>
      </p:grpSpPr>
      <p:sp>
        <p:nvSpPr>
          <p:cNvPr id="33" name="Google Shape;33;g35f391192_0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By early 2021, the quic protocol had changed significantly from the original spec designed by google back in 2012. But as a formal standard, it is poised to be implemented by even more services across the internet and other applications. </a:t>
            </a:r>
          </a:p>
        </p:txBody>
      </p:sp>
      <p:sp>
        <p:nvSpPr>
          <p:cNvPr id="4" name="Slide Number Placeholder 3"/>
          <p:cNvSpPr>
            <a:spLocks noGrp="1"/>
          </p:cNvSpPr>
          <p:nvPr>
            <p:ph type="sldNum" sz="quarter" idx="5"/>
          </p:nvPr>
        </p:nvSpPr>
        <p:spPr/>
        <p:txBody>
          <a:bodyPr/>
          <a:lstStyle/>
          <a:p>
            <a:fld id="{5DEE67F6-574F-0E4B-80D1-2DFF39AAF50B}" type="slidenum">
              <a:rPr lang="en-US" smtClean="0"/>
              <a:t>15</a:t>
            </a:fld>
            <a:endParaRPr lang="en-US"/>
          </a:p>
        </p:txBody>
      </p:sp>
    </p:spTree>
    <p:extLst>
      <p:ext uri="{BB962C8B-B14F-4D97-AF65-F5344CB8AC3E}">
        <p14:creationId xmlns:p14="http://schemas.microsoft.com/office/powerpoint/2010/main" val="230574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But how is QUIC secured? </a:t>
            </a:r>
          </a:p>
          <a:p>
            <a:endParaRPr lang="en-US"/>
          </a:p>
          <a:p>
            <a:r>
              <a:rPr lang="en-US"/>
              <a:t>Easy – using TLS 1.3. But rather than treat it as a separate function that application traffic sits on top of – QUIC embeds TLS 1.3 into its function. At the start of a QUIC connection, the TLS handshake happens and therafter, is out of the way from a layer point of view. </a:t>
            </a:r>
          </a:p>
        </p:txBody>
      </p:sp>
      <p:sp>
        <p:nvSpPr>
          <p:cNvPr id="4" name="Slide Number Placeholder 3"/>
          <p:cNvSpPr>
            <a:spLocks noGrp="1"/>
          </p:cNvSpPr>
          <p:nvPr>
            <p:ph type="sldNum" sz="quarter" idx="5"/>
          </p:nvPr>
        </p:nvSpPr>
        <p:spPr/>
        <p:txBody>
          <a:bodyPr/>
          <a:lstStyle/>
          <a:p>
            <a:fld id="{5DEE67F6-574F-0E4B-80D1-2DFF39AAF50B}" type="slidenum">
              <a:rPr lang="en-US" smtClean="0"/>
              <a:t>16</a:t>
            </a:fld>
            <a:endParaRPr lang="en-US"/>
          </a:p>
        </p:txBody>
      </p:sp>
    </p:spTree>
    <p:extLst>
      <p:ext uri="{BB962C8B-B14F-4D97-AF65-F5344CB8AC3E}">
        <p14:creationId xmlns:p14="http://schemas.microsoft.com/office/powerpoint/2010/main" val="214172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xfrm>
      </p:grpSpPr>
      <p:sp>
        <p:nvSpPr>
          <p:cNvPr id="41" name="Google Shape;41;g35f391192_0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2569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xfrm>
      </p:grpSpPr>
      <p:sp>
        <p:nvSpPr>
          <p:cNvPr id="41" name="Google Shape;41;g35f391192_0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Now, who actually uses QUIC to deliver their services? Odds are, you do! </a:t>
            </a:r>
          </a:p>
          <a:p>
            <a:endParaRPr lang="en-US"/>
          </a:p>
          <a:p>
            <a:endParaRPr lang="en-US"/>
          </a:p>
          <a:p>
            <a:r>
              <a:rPr lang="en-US"/>
              <a:t>Well you know, just the small guys – Google, YouTube, Facebook, Cloudflare, and many other content delivery networks. In fact, even Apple, Microsoft, Amazon, and other players in the game are poised and ready to flip the switch from TCP-only delivery of their websites and services to utilizing QUIC. </a:t>
            </a:r>
          </a:p>
          <a:p>
            <a:endParaRPr lang="en-US"/>
          </a:p>
          <a:p>
            <a:r>
              <a:rPr lang="en-US"/>
              <a:t>In order to use QUIC for transport however, it takes both the server side and the client side to support it. On the client end – the chrome browser has been using QUIC for several years to retrieve services from Google and other sites. Now, firefox, edge, and safari all have support for quic. </a:t>
            </a:r>
          </a:p>
          <a:p>
            <a:endParaRPr lang="en-US"/>
          </a:p>
          <a:p>
            <a:r>
              <a:rPr lang="en-US"/>
              <a:t>In fact, you just may be watching this course using QUIC over UDP. </a:t>
            </a:r>
          </a:p>
          <a:p>
            <a:endParaRPr lang="en-US"/>
          </a:p>
          <a:p>
            <a:r>
              <a:rPr lang="en-US"/>
              <a:t>So QUIC is here – and it is supporting more and more web applications everyday. </a:t>
            </a:r>
          </a:p>
        </p:txBody>
      </p:sp>
      <p:sp>
        <p:nvSpPr>
          <p:cNvPr id="4" name="Slide Number Placeholder 3"/>
          <p:cNvSpPr>
            <a:spLocks noGrp="1"/>
          </p:cNvSpPr>
          <p:nvPr>
            <p:ph type="sldNum" sz="quarter" idx="5"/>
          </p:nvPr>
        </p:nvSpPr>
        <p:spPr/>
        <p:txBody>
          <a:bodyPr/>
          <a:lstStyle/>
          <a:p>
            <a:fld id="{5DEE67F6-574F-0E4B-80D1-2DFF39AAF50B}" type="slidenum">
              <a:rPr lang="en-US" smtClean="0"/>
              <a:t>5</a:t>
            </a:fld>
            <a:endParaRPr lang="en-US"/>
          </a:p>
        </p:txBody>
      </p:sp>
    </p:spTree>
    <p:extLst>
      <p:ext uri="{BB962C8B-B14F-4D97-AF65-F5344CB8AC3E}">
        <p14:creationId xmlns:p14="http://schemas.microsoft.com/office/powerpoint/2010/main" val="60837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Now TCP was first standardized in September of 1981 as request for comments 793. Think about that – TCP is now 40 years old. Which speaks to its durability and resilience. Although since then there have been some big adjustments in the use of TCP options and congestion control to help TCP continue to do its thing over modern networks. After all, in 1981 nobody ever imagined a 40Gbps link across the ocean with 80ms of latency, did they? </a:t>
            </a:r>
          </a:p>
          <a:p>
            <a:endParaRPr lang="en-US"/>
          </a:p>
          <a:p>
            <a:r>
              <a:rPr lang="en-US"/>
              <a:t>TCP became the protocol of the world because it is reliabile, connection oriented, and is still used to carry most application traffic in the world. </a:t>
            </a:r>
          </a:p>
          <a:p>
            <a:endParaRPr lang="en-US"/>
          </a:p>
          <a:p>
            <a:endParaRPr lang="en-US"/>
          </a:p>
        </p:txBody>
      </p:sp>
      <p:sp>
        <p:nvSpPr>
          <p:cNvPr id="4" name="Slide Number Placeholder 3"/>
          <p:cNvSpPr>
            <a:spLocks noGrp="1"/>
          </p:cNvSpPr>
          <p:nvPr>
            <p:ph type="sldNum" sz="quarter" idx="5"/>
          </p:nvPr>
        </p:nvSpPr>
        <p:spPr/>
        <p:txBody>
          <a:bodyPr/>
          <a:lstStyle/>
          <a:p>
            <a:fld id="{5DEE67F6-574F-0E4B-80D1-2DFF39AAF50B}" type="slidenum">
              <a:rPr lang="en-US" smtClean="0"/>
              <a:t>8</a:t>
            </a:fld>
            <a:endParaRPr lang="en-US"/>
          </a:p>
        </p:txBody>
      </p:sp>
    </p:spTree>
    <p:extLst>
      <p:ext uri="{BB962C8B-B14F-4D97-AF65-F5344CB8AC3E}">
        <p14:creationId xmlns:p14="http://schemas.microsoft.com/office/powerpoint/2010/main" val="121404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But back up a minute. </a:t>
            </a:r>
          </a:p>
          <a:p>
            <a:endParaRPr lang="en-US"/>
          </a:p>
          <a:p>
            <a:r>
              <a:rPr lang="en-US"/>
              <a:t>Web over UDP?? Isn’t that an unreliable protocol? Besides, what is wrong with TCP? </a:t>
            </a:r>
          </a:p>
          <a:p>
            <a:endParaRPr lang="en-US"/>
          </a:p>
          <a:p>
            <a:r>
              <a:rPr lang="en-US"/>
              <a:t>First, let’s talk about TCP – it has limited room to change. Due to the structure of the headers and overall operation, there isn’t much more room to squeeze additional performance out of TCP. After all it was originally designed when the internet and networking world was a MUCH different place. </a:t>
            </a:r>
          </a:p>
          <a:p>
            <a:endParaRPr lang="en-US"/>
          </a:p>
          <a:p>
            <a:r>
              <a:rPr lang="en-US"/>
              <a:t>Also, WAN Accelerators, firewalls, and intrusion detection systems have been baked in to observe and even adjust specific behaviors of TCP. So changing it at this point can end up breaking other things. </a:t>
            </a:r>
          </a:p>
          <a:p>
            <a:endParaRPr lang="en-US"/>
          </a:p>
          <a:p>
            <a:r>
              <a:rPr lang="en-US"/>
              <a:t>Second – another big problem with TCP for web delivery is a problem called head of line blocking. We will discuss this in detail in a little bit, but for now, just know that when loss happens, TCP becomes a bottleneck because it halts data transport as it deals with loss recovery. This can impact application performance because the brakes get pulled on all requests as TCP deals with retransmissions. </a:t>
            </a:r>
          </a:p>
          <a:p>
            <a:endParaRPr lang="en-US"/>
          </a:p>
          <a:p>
            <a:r>
              <a:rPr lang="en-US"/>
              <a:t>Another reason for the shift from TCP is that in order for an application to start new connections it first has to wait through several network roundtrips as TCP and TLS establish themselves. Reducing the number of roundtrips will reduce the overall connection time, which will increase performance. Let’s take a closer look at why this is the case. </a:t>
            </a:r>
          </a:p>
          <a:p>
            <a:endParaRPr lang="en-US"/>
          </a:p>
        </p:txBody>
      </p:sp>
      <p:sp>
        <p:nvSpPr>
          <p:cNvPr id="4" name="Slide Number Placeholder 3"/>
          <p:cNvSpPr>
            <a:spLocks noGrp="1"/>
          </p:cNvSpPr>
          <p:nvPr>
            <p:ph type="sldNum" sz="quarter" idx="5"/>
          </p:nvPr>
        </p:nvSpPr>
        <p:spPr/>
        <p:txBody>
          <a:bodyPr/>
          <a:lstStyle/>
          <a:p>
            <a:fld id="{5DEE67F6-574F-0E4B-80D1-2DFF39AAF50B}" type="slidenum">
              <a:rPr lang="en-US" smtClean="0"/>
              <a:t>10</a:t>
            </a:fld>
            <a:endParaRPr lang="en-US"/>
          </a:p>
        </p:txBody>
      </p:sp>
    </p:spTree>
    <p:extLst>
      <p:ext uri="{BB962C8B-B14F-4D97-AF65-F5344CB8AC3E}">
        <p14:creationId xmlns:p14="http://schemas.microsoft.com/office/powerpoint/2010/main" val="206812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 let’s say you are checking out at a grocery store, you choose your checkout line, which seems the shortest,  and sure enough something happens with a customer ahead of you and it holds up the line for everybody. Well, that is an example of head of line blocking. Let’s look at how this happens with web over TCP Today. </a:t>
            </a:r>
          </a:p>
          <a:p>
            <a:endParaRPr lang="en-US"/>
          </a:p>
          <a:p>
            <a:r>
              <a:rPr lang="en-US"/>
              <a:t>So HTTP/2 is designed to support multiplexed streams over a single TCP connection. (click). What that means is that it can send multiple GET (or POST, HEAD WHATEVER) requests to the server in parallel. If there is space, it can even do so within the same physical packet. It is possible to have three requests over three different streams on a single TCP connection. Great, right!</a:t>
            </a:r>
          </a:p>
          <a:p>
            <a:endParaRPr lang="en-US"/>
          </a:p>
          <a:p>
            <a:r>
              <a:rPr lang="en-US"/>
              <a:t>Well – yeah, until a packet gets lost. </a:t>
            </a:r>
          </a:p>
          <a:p>
            <a:endParaRPr lang="en-US"/>
          </a:p>
          <a:p>
            <a:r>
              <a:rPr lang="en-US"/>
              <a:t>So le’s imagine that along its way to the server, this packet with information for the second GET request gets dropped along the route. The packet after though – with the Third GET, makes it to the server just fine. Now TCP does not know anything about these requests themselves, it only understands bytes of data. So it has no idea that a complete GET arrived and there is no need to hold up GET 3 until the rest of GET 2 is resent. It just wants to make sure all bytes made it from A to B. </a:t>
            </a:r>
          </a:p>
          <a:p>
            <a:endParaRPr lang="en-US"/>
          </a:p>
          <a:p>
            <a:r>
              <a:rPr lang="en-US"/>
              <a:t>So in order to respond to the third get, the server has to wait to receive all of GET 2 which it will then start to respond to. </a:t>
            </a:r>
          </a:p>
          <a:p>
            <a:endParaRPr lang="en-US"/>
          </a:p>
          <a:p>
            <a:r>
              <a:rPr lang="en-US"/>
              <a:t>There is a whole lot more going on here under the hood but that is the simple concept called head of line blocking. </a:t>
            </a:r>
          </a:p>
        </p:txBody>
      </p:sp>
      <p:sp>
        <p:nvSpPr>
          <p:cNvPr id="4" name="Slide Number Placeholder 3"/>
          <p:cNvSpPr>
            <a:spLocks noGrp="1"/>
          </p:cNvSpPr>
          <p:nvPr>
            <p:ph type="sldNum" sz="quarter" idx="5"/>
          </p:nvPr>
        </p:nvSpPr>
        <p:spPr/>
        <p:txBody>
          <a:bodyPr/>
          <a:lstStyle/>
          <a:p>
            <a:fld id="{5DEE67F6-574F-0E4B-80D1-2DFF39AAF50B}" type="slidenum">
              <a:rPr lang="en-US" smtClean="0"/>
              <a:t>11</a:t>
            </a:fld>
            <a:endParaRPr lang="en-US"/>
          </a:p>
        </p:txBody>
      </p:sp>
    </p:spTree>
    <p:extLst>
      <p:ext uri="{BB962C8B-B14F-4D97-AF65-F5344CB8AC3E}">
        <p14:creationId xmlns:p14="http://schemas.microsoft.com/office/powerpoint/2010/main" val="42604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xfrm>
      </p:grpSpPr>
      <p:sp>
        <p:nvSpPr>
          <p:cNvPr id="41" name="Google Shape;41;g35f391192_0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916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 how long has QUIC been around? Well, back in 2012 – Google first began to develop its own proprietary protocol for speeding up connectivity to its services. This protocol was called gQUIC or Google QUIC, but this time it actually was an Acronym. </a:t>
            </a:r>
          </a:p>
          <a:p>
            <a:endParaRPr lang="en-US"/>
          </a:p>
          <a:p>
            <a:r>
              <a:rPr lang="en-US"/>
              <a:t>Google was in an excellent position to do this, since they had direct development of both the server side, and the client side with the Chrome browser. Since both had wide adoption, it was not as difficult to experiment with QUIC as a transport method, which Google started to do for end users, mostly under the hood, back in 2013. Today, if you use chrome or a chrome-based browser, to any of Google’s services, you are definitely using quic! </a:t>
            </a:r>
          </a:p>
        </p:txBody>
      </p:sp>
      <p:sp>
        <p:nvSpPr>
          <p:cNvPr id="4" name="Slide Number Placeholder 3"/>
          <p:cNvSpPr>
            <a:spLocks noGrp="1"/>
          </p:cNvSpPr>
          <p:nvPr>
            <p:ph type="sldNum" sz="quarter" idx="5"/>
          </p:nvPr>
        </p:nvSpPr>
        <p:spPr/>
        <p:txBody>
          <a:bodyPr/>
          <a:lstStyle/>
          <a:p>
            <a:fld id="{5DEE67F6-574F-0E4B-80D1-2DFF39AAF50B}" type="slidenum">
              <a:rPr lang="en-US" smtClean="0"/>
              <a:t>13</a:t>
            </a:fld>
            <a:endParaRPr lang="en-US"/>
          </a:p>
        </p:txBody>
      </p:sp>
    </p:spTree>
    <p:extLst>
      <p:ext uri="{BB962C8B-B14F-4D97-AF65-F5344CB8AC3E}">
        <p14:creationId xmlns:p14="http://schemas.microsoft.com/office/powerpoint/2010/main" val="331176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As Google started to see success with this new transport method, they approached the IETF in 2016 so the protocol could be further developed and standardized for broader implementation. The IETF went ahead and formed a working group and created the pathway forward to standardize QUIC. </a:t>
            </a:r>
          </a:p>
        </p:txBody>
      </p:sp>
      <p:sp>
        <p:nvSpPr>
          <p:cNvPr id="4" name="Slide Number Placeholder 3"/>
          <p:cNvSpPr>
            <a:spLocks noGrp="1"/>
          </p:cNvSpPr>
          <p:nvPr>
            <p:ph type="sldNum" sz="quarter" idx="5"/>
          </p:nvPr>
        </p:nvSpPr>
        <p:spPr/>
        <p:txBody>
          <a:bodyPr/>
          <a:lstStyle/>
          <a:p>
            <a:fld id="{5DEE67F6-574F-0E4B-80D1-2DFF39AAF50B}" type="slidenum">
              <a:rPr lang="en-US" smtClean="0"/>
              <a:t>14</a:t>
            </a:fld>
            <a:endParaRPr lang="en-US"/>
          </a:p>
        </p:txBody>
      </p:sp>
    </p:spTree>
    <p:extLst>
      <p:ext uri="{BB962C8B-B14F-4D97-AF65-F5344CB8AC3E}">
        <p14:creationId xmlns:p14="http://schemas.microsoft.com/office/powerpoint/2010/main" val="246419161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type="title">
  <p:cSld name="TITLE">
    <p:spTree>
      <p:nvGrpSpPr>
        <p:cNvPr id="1" name="Shape 10"/>
        <p:cNvGrpSpPr/>
        <p:nvPr/>
      </p:nvGrpSpPr>
      <p:grpSpPr>
        <a:xfrm>
          <a:off x="0" y="0"/>
          <a: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ct val="0"/>
              </a:spcBef>
              <a:spcAft>
                <a:spcPct val="0"/>
              </a:spcAft>
              <a:buSzPts val="3600"/>
              <a:buFont typeface="Trebuchet MS"/>
              <a:buNone/>
              <a:defRPr sz="3600">
                <a:latin typeface="Trebuchet MS"/>
                <a:ea typeface="Trebuchet MS"/>
                <a:cs typeface="Trebuchet MS"/>
                <a:sym typeface="Trebuchet MS"/>
              </a:defRPr>
            </a:lvl1pPr>
            <a:lvl2pPr lvl="1">
              <a:spcBef>
                <a:spcPct val="0"/>
              </a:spcBef>
              <a:spcAft>
                <a:spcPct val="0"/>
              </a:spcAft>
              <a:buSzPts val="3600"/>
              <a:buNone/>
              <a:defRPr sz="3600"/>
            </a:lvl2pPr>
            <a:lvl3pPr lvl="2">
              <a:spcBef>
                <a:spcPct val="0"/>
              </a:spcBef>
              <a:spcAft>
                <a:spcPct val="0"/>
              </a:spcAft>
              <a:buSzPts val="3600"/>
              <a:buNone/>
              <a:defRPr sz="3600"/>
            </a:lvl3pPr>
            <a:lvl4pPr lvl="3">
              <a:spcBef>
                <a:spcPct val="0"/>
              </a:spcBef>
              <a:spcAft>
                <a:spcPct val="0"/>
              </a:spcAft>
              <a:buSzPts val="3600"/>
              <a:buNone/>
              <a:defRPr sz="3600"/>
            </a:lvl4pPr>
            <a:lvl5pPr lvl="4">
              <a:spcBef>
                <a:spcPct val="0"/>
              </a:spcBef>
              <a:spcAft>
                <a:spcPct val="0"/>
              </a:spcAft>
              <a:buSzPts val="3600"/>
              <a:buNone/>
              <a:defRPr sz="3600"/>
            </a:lvl5pPr>
            <a:lvl6pPr lvl="5">
              <a:spcBef>
                <a:spcPct val="0"/>
              </a:spcBef>
              <a:spcAft>
                <a:spcPct val="0"/>
              </a:spcAft>
              <a:buSzPts val="3600"/>
              <a:buNone/>
              <a:defRPr sz="3600"/>
            </a:lvl6pPr>
            <a:lvl7pPr lvl="6">
              <a:spcBef>
                <a:spcPct val="0"/>
              </a:spcBef>
              <a:spcAft>
                <a:spcPct val="0"/>
              </a:spcAft>
              <a:buSzPts val="3600"/>
              <a:buNone/>
              <a:defRPr sz="3600"/>
            </a:lvl7pPr>
            <a:lvl8pPr lvl="7">
              <a:spcBef>
                <a:spcPct val="0"/>
              </a:spcBef>
              <a:spcAft>
                <a:spcPct val="0"/>
              </a:spcAft>
              <a:buSzPts val="3600"/>
              <a:buNone/>
              <a:defRPr sz="3600"/>
            </a:lvl8pPr>
            <a:lvl9pPr lvl="8">
              <a:spcBef>
                <a:spcPct val="0"/>
              </a:spcBef>
              <a:spcAft>
                <a:spcPct val="0"/>
              </a:spcAft>
              <a:buSzPts val="3600"/>
              <a:buNone/>
              <a:defRPr sz="3600"/>
            </a:lvl9pPr>
          </a:lstStyle>
          <a:p>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 1 column" type="tx">
  <p:cSld name="TITLE_AND_BODY">
    <p:spTree>
      <p:nvGrpSpPr>
        <p:cNvPr id="1" name="Shape 13"/>
        <p:cNvGrpSpPr/>
        <p:nvPr/>
      </p:nvGrpSpPr>
      <p:grpSpPr>
        <a:xfrm>
          <a:off x="0" y="0"/>
          <a: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ct val="0"/>
              </a:spcBef>
              <a:spcAft>
                <a:spcPct val="0"/>
              </a:spcAft>
              <a:buSzPts val="2000"/>
              <a:buNone/>
              <a:defRPr sz="2000"/>
            </a:lvl1pPr>
            <a:lvl2pPr lvl="1" rtl="0">
              <a:spcBef>
                <a:spcPct val="0"/>
              </a:spcBef>
              <a:spcAft>
                <a:spcPct val="0"/>
              </a:spcAft>
              <a:buSzPts val="2000"/>
              <a:buFont typeface="Lora"/>
              <a:buNone/>
              <a:defRPr sz="2000" b="1">
                <a:highlight>
                  <a:srgbClr val="FFFFFF"/>
                </a:highlight>
                <a:latin typeface="Lora"/>
                <a:ea typeface="Lora"/>
                <a:cs typeface="Lora"/>
                <a:sym typeface="Lora"/>
              </a:defRPr>
            </a:lvl2pPr>
            <a:lvl3pPr lvl="2" rtl="0">
              <a:spcBef>
                <a:spcPct val="0"/>
              </a:spcBef>
              <a:spcAft>
                <a:spcPct val="0"/>
              </a:spcAft>
              <a:buSzPts val="2000"/>
              <a:buFont typeface="Lora"/>
              <a:buNone/>
              <a:defRPr sz="2000" b="1">
                <a:highlight>
                  <a:srgbClr val="FFFFFF"/>
                </a:highlight>
                <a:latin typeface="Lora"/>
                <a:ea typeface="Lora"/>
                <a:cs typeface="Lora"/>
                <a:sym typeface="Lora"/>
              </a:defRPr>
            </a:lvl3pPr>
            <a:lvl4pPr lvl="3" rtl="0">
              <a:spcBef>
                <a:spcPct val="0"/>
              </a:spcBef>
              <a:spcAft>
                <a:spcPct val="0"/>
              </a:spcAft>
              <a:buSzPts val="2000"/>
              <a:buFont typeface="Lora"/>
              <a:buNone/>
              <a:defRPr sz="2000" b="1">
                <a:highlight>
                  <a:srgbClr val="FFFFFF"/>
                </a:highlight>
                <a:latin typeface="Lora"/>
                <a:ea typeface="Lora"/>
                <a:cs typeface="Lora"/>
                <a:sym typeface="Lora"/>
              </a:defRPr>
            </a:lvl4pPr>
            <a:lvl5pPr lvl="4" rtl="0">
              <a:spcBef>
                <a:spcPct val="0"/>
              </a:spcBef>
              <a:spcAft>
                <a:spcPct val="0"/>
              </a:spcAft>
              <a:buSzPts val="2000"/>
              <a:buFont typeface="Lora"/>
              <a:buNone/>
              <a:defRPr sz="2000" b="1">
                <a:highlight>
                  <a:srgbClr val="FFFFFF"/>
                </a:highlight>
                <a:latin typeface="Lora"/>
                <a:ea typeface="Lora"/>
                <a:cs typeface="Lora"/>
                <a:sym typeface="Lora"/>
              </a:defRPr>
            </a:lvl5pPr>
            <a:lvl6pPr lvl="5" rtl="0">
              <a:spcBef>
                <a:spcPct val="0"/>
              </a:spcBef>
              <a:spcAft>
                <a:spcPct val="0"/>
              </a:spcAft>
              <a:buSzPts val="2000"/>
              <a:buFont typeface="Lora"/>
              <a:buNone/>
              <a:defRPr sz="2000" b="1">
                <a:highlight>
                  <a:srgbClr val="FFFFFF"/>
                </a:highlight>
                <a:latin typeface="Lora"/>
                <a:ea typeface="Lora"/>
                <a:cs typeface="Lora"/>
                <a:sym typeface="Lora"/>
              </a:defRPr>
            </a:lvl6pPr>
            <a:lvl7pPr lvl="6" rtl="0">
              <a:spcBef>
                <a:spcPct val="0"/>
              </a:spcBef>
              <a:spcAft>
                <a:spcPct val="0"/>
              </a:spcAft>
              <a:buSzPts val="2000"/>
              <a:buFont typeface="Lora"/>
              <a:buNone/>
              <a:defRPr sz="2000" b="1">
                <a:highlight>
                  <a:srgbClr val="FFFFFF"/>
                </a:highlight>
                <a:latin typeface="Lora"/>
                <a:ea typeface="Lora"/>
                <a:cs typeface="Lora"/>
                <a:sym typeface="Lora"/>
              </a:defRPr>
            </a:lvl7pPr>
            <a:lvl8pPr lvl="7" rtl="0">
              <a:spcBef>
                <a:spcPct val="0"/>
              </a:spcBef>
              <a:spcAft>
                <a:spcPct val="0"/>
              </a:spcAft>
              <a:buSzPts val="2000"/>
              <a:buFont typeface="Lora"/>
              <a:buNone/>
              <a:defRPr sz="2000" b="1">
                <a:highlight>
                  <a:srgbClr val="FFFFFF"/>
                </a:highlight>
                <a:latin typeface="Lora"/>
                <a:ea typeface="Lora"/>
                <a:cs typeface="Lora"/>
                <a:sym typeface="Lora"/>
              </a:defRPr>
            </a:lvl8pPr>
            <a:lvl9pPr lvl="8" rtl="0">
              <a:spcBef>
                <a:spcPct val="0"/>
              </a:spcBef>
              <a:spcAft>
                <a:spcPct val="0"/>
              </a:spcAft>
              <a:buSzPts val="2000"/>
              <a:buFont typeface="Lora"/>
              <a:buNone/>
              <a:defRPr sz="2000" b="1">
                <a:highlight>
                  <a:srgbClr val="FFFFFF"/>
                </a:highlight>
                <a:latin typeface="Lora"/>
                <a:ea typeface="Lora"/>
                <a:cs typeface="Lora"/>
                <a:sym typeface="Lora"/>
              </a:defRPr>
            </a:lvl9pPr>
          </a:lstStyle>
          <a:p>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ct val="0"/>
              </a:spcAft>
              <a:buSzPts val="2400"/>
              <a:buChar char="◉"/>
              <a:defRPr sz="2400"/>
            </a:lvl1pPr>
            <a:lvl2pPr marL="914400" lvl="1" indent="-355600" rtl="0">
              <a:spcBef>
                <a:spcPct val="0"/>
              </a:spcBef>
              <a:spcAft>
                <a:spcPct val="0"/>
              </a:spcAft>
              <a:buSzPts val="2000"/>
              <a:buChar char="○"/>
              <a:defRPr sz="2000"/>
            </a:lvl2pPr>
            <a:lvl3pPr marL="1371600" lvl="2" indent="-355600" rtl="0">
              <a:spcBef>
                <a:spcPct val="0"/>
              </a:spcBef>
              <a:spcAft>
                <a:spcPct val="0"/>
              </a:spcAft>
              <a:buSzPts val="2000"/>
              <a:buChar char="■"/>
              <a:defRPr sz="2000"/>
            </a:lvl3pPr>
            <a:lvl4pPr marL="1828800" lvl="3" indent="-342900" rtl="0">
              <a:spcBef>
                <a:spcPct val="0"/>
              </a:spcBef>
              <a:spcAft>
                <a:spcPct val="0"/>
              </a:spcAft>
              <a:buSzPts val="1800"/>
              <a:buChar char="●"/>
              <a:defRPr sz="1800"/>
            </a:lvl4pPr>
            <a:lvl5pPr marL="2286000" lvl="4" indent="-342900" rtl="0">
              <a:spcBef>
                <a:spcPct val="0"/>
              </a:spcBef>
              <a:spcAft>
                <a:spcPct val="0"/>
              </a:spcAft>
              <a:buClr>
                <a:srgbClr val="4A86E8"/>
              </a:buClr>
              <a:buSzPts val="1800"/>
              <a:buChar char="○"/>
              <a:defRPr sz="1800"/>
            </a:lvl5pPr>
            <a:lvl6pPr marL="2743200" lvl="5" indent="-342900" rtl="0">
              <a:spcBef>
                <a:spcPct val="0"/>
              </a:spcBef>
              <a:spcAft>
                <a:spcPct val="0"/>
              </a:spcAft>
              <a:buClr>
                <a:srgbClr val="4A86E8"/>
              </a:buClr>
              <a:buSzPts val="1800"/>
              <a:buChar char="■"/>
              <a:defRPr sz="1800"/>
            </a:lvl6pPr>
            <a:lvl7pPr marL="3200400" lvl="6" indent="-342900" rtl="0">
              <a:spcBef>
                <a:spcPct val="0"/>
              </a:spcBef>
              <a:spcAft>
                <a:spcPct val="0"/>
              </a:spcAft>
              <a:buClr>
                <a:srgbClr val="4A86E8"/>
              </a:buClr>
              <a:buSzPts val="1800"/>
              <a:buChar char="●"/>
              <a:defRPr sz="1800"/>
            </a:lvl7pPr>
            <a:lvl8pPr marL="3657600" lvl="7" indent="-342900" rtl="0">
              <a:spcBef>
                <a:spcPct val="0"/>
              </a:spcBef>
              <a:spcAft>
                <a:spcPct val="0"/>
              </a:spcAft>
              <a:buClr>
                <a:srgbClr val="4A86E8"/>
              </a:buClr>
              <a:buSzPts val="1800"/>
              <a:buChar char="○"/>
              <a:defRPr sz="1800"/>
            </a:lvl8pPr>
            <a:lvl9pPr marL="4114800" lvl="8" indent="-342900" rtl="0">
              <a:spcBef>
                <a:spcPct val="0"/>
              </a:spcBef>
              <a:spcAft>
                <a:spcPct val="0"/>
              </a:spcAft>
              <a:buClr>
                <a:srgbClr val="4A86E8"/>
              </a:buClr>
              <a:buSzPts val="1800"/>
              <a:buChar char="■"/>
              <a:defRPr sz="1800"/>
            </a:lvl9pPr>
          </a:lstStyle>
          <a:p>
            <a:endParaRP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mpletely blank">
  <p:cSld name="BLANK_1">
    <p:spTree>
      <p:nvGrpSpPr>
        <p:cNvPr id="1" name="Shape 31"/>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Title or Image Left | Content Right">
    <p:spTree>
      <p:nvGrpSpPr>
        <p:cNvPr id="1" name=""/>
        <p:cNvGrpSpPr/>
        <p:nvPr/>
      </p:nvGrpSpPr>
      <p:grpSpPr>
        <a:xfrm>
          <a:off x="0" y="0"/>
          <a:ext cx="0" cy="0"/>
        </a:xfrm>
      </p:grpSpPr>
      <p:sp>
        <p:nvSpPr>
          <p:cNvPr id="2" name="Title 1">
            <a:extLst>
              <a:ext uri="{FF2B5EF4-FFF2-40B4-BE49-F238E27FC236}">
                <a16:creationId xmlns:a16="http://schemas.microsoft.com/office/drawing/2014/main" id="{DFB7937E-1F6E-4748-B7B4-7B58CEB11A1E}"/>
              </a:ext>
            </a:extLst>
          </p:cNvPr>
          <p:cNvSpPr>
            <a:spLocks noGrp="1"/>
          </p:cNvSpPr>
          <p:nvPr>
            <p:ph type="title" hasCustomPrompt="1"/>
          </p:nvPr>
        </p:nvSpPr>
        <p:spPr/>
        <p:txBody>
          <a:bodyPr/>
          <a:lstStyle>
            <a:lvl1pPr>
              <a:defRPr baseline="0"/>
            </a:lvl1pPr>
          </a:lstStyle>
          <a:p>
            <a:r>
              <a:rPr lang="en-US"/>
              <a:t>Add Slide Title in Title Case</a:t>
            </a:r>
          </a:p>
        </p:txBody>
      </p:sp>
      <p:sp>
        <p:nvSpPr>
          <p:cNvPr id="3" name="Content Placeholder 2">
            <a:extLst>
              <a:ext uri="{FF2B5EF4-FFF2-40B4-BE49-F238E27FC236}">
                <a16:creationId xmlns:a16="http://schemas.microsoft.com/office/drawing/2014/main" id="{7AE5B6AF-0944-49FB-913E-31C7E9779510}"/>
              </a:ext>
            </a:extLst>
          </p:cNvPr>
          <p:cNvSpPr>
            <a:spLocks noGrp="1"/>
          </p:cNvSpPr>
          <p:nvPr>
            <p:ph sz="half" idx="1" hasCustomPrompt="1"/>
          </p:nvPr>
        </p:nvSpPr>
        <p:spPr>
          <a:xfrm>
            <a:off x="628650" y="1219201"/>
            <a:ext cx="2622551" cy="3413523"/>
          </a:xfrm>
        </p:spPr>
        <p:txBody>
          <a:bodyPr anchor="ctr">
            <a:normAutofit/>
          </a:bodyPr>
          <a:lstStyle>
            <a:lvl1pPr algn="r">
              <a:defRPr sz="2700" baseline="0">
                <a:latin typeface="+mj-lt"/>
              </a:defRPr>
            </a:lvl1pPr>
          </a:lstStyle>
          <a:p>
            <a:pPr lvl="0"/>
            <a:r>
              <a:rPr lang="en-US"/>
              <a:t>Click to add title or click icon to add graphic</a:t>
            </a:r>
          </a:p>
        </p:txBody>
      </p:sp>
      <p:cxnSp>
        <p:nvCxnSpPr>
          <p:cNvPr id="8" name="Straight Connector 7"/>
          <p:cNvCxnSpPr/>
          <p:nvPr/>
        </p:nvCxnSpPr>
        <p:spPr>
          <a:xfrm flipH="1">
            <a:off x="3538220" y="1219201"/>
            <a:ext cx="0" cy="3413523"/>
          </a:xfrm>
          <a:prstGeom prst="line">
            <a:avLst/>
          </a:prstGeom>
          <a:ln w="50800">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 y="-397858"/>
            <a:ext cx="3582453" cy="276999"/>
          </a:xfrm>
          <a:prstGeom prst="rect">
            <a:avLst/>
          </a:prstGeom>
        </p:spPr>
        <p:txBody>
          <a:bodyPr wrap="square">
            <a:spAutoFit/>
          </a:bodyPr>
          <a:lstStyle/>
          <a:p>
            <a:pPr algn="l" defTabSz="914424"/>
            <a:r>
              <a:rPr lang="en-US" sz="1200" b="1" i="0">
                <a:solidFill>
                  <a:srgbClr val="404040"/>
                </a:solidFill>
                <a:latin typeface="PS TT Commons DemiBold" charset="0"/>
                <a:ea typeface="PS TT Commons DemiBold" charset="0"/>
                <a:cs typeface="PS TT Commons DemiBold" charset="0"/>
              </a:rPr>
              <a:t>This slidelist is </a:t>
            </a:r>
            <a:r>
              <a:rPr lang="en-US" sz="1200" b="1" i="0">
                <a:solidFill>
                  <a:srgbClr val="F05A28"/>
                </a:solidFill>
                <a:latin typeface="PS TT Commons DemiBold" charset="0"/>
                <a:ea typeface="PS TT Commons DemiBold" charset="0"/>
                <a:cs typeface="PS TT Commons DemiBold" charset="0"/>
              </a:rPr>
              <a:t>preset </a:t>
            </a:r>
            <a:r>
              <a:rPr lang="en-US" sz="1200" b="1" i="0">
                <a:solidFill>
                  <a:srgbClr val="404040"/>
                </a:solidFill>
                <a:latin typeface="PS TT Commons DemiBold" charset="0"/>
                <a:ea typeface="PS TT Commons DemiBold" charset="0"/>
                <a:cs typeface="PS TT Commons DemiBold" charset="0"/>
              </a:rPr>
              <a:t>with</a:t>
            </a:r>
            <a:r>
              <a:rPr lang="en-US" sz="1200" b="1" i="0" baseline="0">
                <a:solidFill>
                  <a:srgbClr val="404040"/>
                </a:solidFill>
                <a:latin typeface="PS TT Commons DemiBold" charset="0"/>
                <a:ea typeface="PS TT Commons DemiBold" charset="0"/>
                <a:cs typeface="PS TT Commons DemiBold" charset="0"/>
              </a:rPr>
              <a:t> </a:t>
            </a:r>
            <a:r>
              <a:rPr lang="en-US" sz="1200" b="1" i="0">
                <a:solidFill>
                  <a:srgbClr val="F05A28"/>
                </a:solidFill>
                <a:latin typeface="PS TT Commons DemiBold" charset="0"/>
                <a:ea typeface="PS TT Commons DemiBold" charset="0"/>
                <a:cs typeface="PS TT Commons DemiBold" charset="0"/>
              </a:rPr>
              <a:t>animations</a:t>
            </a:r>
          </a:p>
        </p:txBody>
      </p:sp>
      <p:sp>
        <p:nvSpPr>
          <p:cNvPr id="7" name="Text Placeholder 7"/>
          <p:cNvSpPr>
            <a:spLocks noGrp="1"/>
          </p:cNvSpPr>
          <p:nvPr>
            <p:ph type="body" sz="quarter" idx="10" hasCustomPrompt="1"/>
          </p:nvPr>
        </p:nvSpPr>
        <p:spPr>
          <a:xfrm>
            <a:off x="3804921" y="1219201"/>
            <a:ext cx="4881880" cy="3413523"/>
          </a:xfrm>
        </p:spPr>
        <p:txBody>
          <a:bodyPr lIns="0" anchor="ctr">
            <a:normAutofit/>
          </a:bodyPr>
          <a:lstStyle>
            <a:lvl1pPr algn="l">
              <a:defRPr sz="1700" b="1" i="0" baseline="0">
                <a:solidFill>
                  <a:schemeClr val="accent1"/>
                </a:solidFill>
                <a:latin typeface="+mn-lt"/>
                <a:ea typeface="PS TT Commons DemiBold" charset="0"/>
                <a:cs typeface="PS TT Commons DemiBold" charset="0"/>
              </a:defRPr>
            </a:lvl1pPr>
            <a:lvl2pPr algn="l">
              <a:buSzTx/>
              <a:defRPr sz="1700" b="0" i="0">
                <a:solidFill>
                  <a:schemeClr val="accent1"/>
                </a:solidFill>
                <a:latin typeface="+mn-lt"/>
                <a:ea typeface="PS TT Commons" charset="0"/>
                <a:cs typeface="PS TT Commons" charset="0"/>
              </a:defRPr>
            </a:lvl2pPr>
            <a:lvl3pPr marL="603281" indent="-156377" algn="l">
              <a:defRPr sz="1700" b="0" i="0">
                <a:solidFill>
                  <a:schemeClr val="accent1"/>
                </a:solidFill>
                <a:latin typeface="+mn-lt"/>
                <a:ea typeface="PS TT Commons" charset="0"/>
                <a:cs typeface="PS TT Commons" charset="0"/>
              </a:defRPr>
            </a:lvl3pPr>
            <a:lvl4pPr marL="804110" indent="-142088" algn="l">
              <a:defRPr sz="1700" b="0" i="0">
                <a:solidFill>
                  <a:schemeClr val="accent1"/>
                </a:solidFill>
                <a:latin typeface="+mn-lt"/>
                <a:ea typeface="PS TT Commons" charset="0"/>
                <a:cs typeface="PS TT Commons" charset="0"/>
              </a:defRPr>
            </a:lvl4pPr>
            <a:lvl5pPr marL="952548" indent="-130181" algn="l">
              <a:defRPr sz="1700" b="0" i="0">
                <a:solidFill>
                  <a:schemeClr val="accent1"/>
                </a:solidFill>
                <a:latin typeface="+mn-lt"/>
                <a:ea typeface="PS TT Commons" charset="0"/>
                <a:cs typeface="PS TT Commons"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76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Description Text and Three Item Icons">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Description Text and Three Item Icons</a:t>
            </a:r>
          </a:p>
        </p:txBody>
      </p:sp>
      <p:sp>
        <p:nvSpPr>
          <p:cNvPr id="12" name="Text Placeholder 3"/>
          <p:cNvSpPr>
            <a:spLocks noGrp="1"/>
          </p:cNvSpPr>
          <p:nvPr>
            <p:ph type="body" sz="quarter" idx="24" hasCustomPrompt="1"/>
          </p:nvPr>
        </p:nvSpPr>
        <p:spPr>
          <a:xfrm>
            <a:off x="628650"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13" name="Content Placeholder 16"/>
          <p:cNvSpPr>
            <a:spLocks noGrp="1"/>
          </p:cNvSpPr>
          <p:nvPr>
            <p:ph sz="quarter" idx="25" hasCustomPrompt="1"/>
          </p:nvPr>
        </p:nvSpPr>
        <p:spPr>
          <a:xfrm>
            <a:off x="628650" y="2159728"/>
            <a:ext cx="2393224" cy="1278029"/>
          </a:xfrm>
        </p:spPr>
        <p:txBody>
          <a:bodyPr anchor="ctr">
            <a:normAutofit/>
          </a:bodyPr>
          <a:lstStyle>
            <a:lvl1pPr algn="ctr">
              <a:defRPr sz="1500">
                <a:latin typeface="+mj-lt"/>
              </a:defRPr>
            </a:lvl1pPr>
          </a:lstStyle>
          <a:p>
            <a:pPr lvl="0"/>
            <a:r>
              <a:rPr lang="en-US"/>
              <a:t>Click image icon</a:t>
            </a:r>
          </a:p>
        </p:txBody>
      </p:sp>
      <p:sp>
        <p:nvSpPr>
          <p:cNvPr id="14" name="Text Placeholder 3"/>
          <p:cNvSpPr>
            <a:spLocks noGrp="1"/>
          </p:cNvSpPr>
          <p:nvPr>
            <p:ph type="body" sz="quarter" idx="26" hasCustomPrompt="1"/>
          </p:nvPr>
        </p:nvSpPr>
        <p:spPr>
          <a:xfrm>
            <a:off x="628650"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18" name="Text Placeholder 3"/>
          <p:cNvSpPr>
            <a:spLocks noGrp="1"/>
          </p:cNvSpPr>
          <p:nvPr>
            <p:ph type="body" sz="quarter" idx="27" hasCustomPrompt="1"/>
          </p:nvPr>
        </p:nvSpPr>
        <p:spPr>
          <a:xfrm>
            <a:off x="6122127"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19" name="Content Placeholder 16"/>
          <p:cNvSpPr>
            <a:spLocks noGrp="1"/>
          </p:cNvSpPr>
          <p:nvPr>
            <p:ph sz="quarter" idx="28" hasCustomPrompt="1"/>
          </p:nvPr>
        </p:nvSpPr>
        <p:spPr>
          <a:xfrm>
            <a:off x="6122127" y="2159728"/>
            <a:ext cx="2393223" cy="1278029"/>
          </a:xfrm>
        </p:spPr>
        <p:txBody>
          <a:bodyPr anchor="ctr">
            <a:normAutofit/>
          </a:bodyPr>
          <a:lstStyle>
            <a:lvl1pPr algn="ctr">
              <a:defRPr sz="1500">
                <a:latin typeface="+mj-lt"/>
              </a:defRPr>
            </a:lvl1pPr>
          </a:lstStyle>
          <a:p>
            <a:pPr lvl="0"/>
            <a:r>
              <a:rPr lang="en-US"/>
              <a:t>Click image icon</a:t>
            </a:r>
          </a:p>
        </p:txBody>
      </p:sp>
      <p:sp>
        <p:nvSpPr>
          <p:cNvPr id="20" name="Text Placeholder 3"/>
          <p:cNvSpPr>
            <a:spLocks noGrp="1"/>
          </p:cNvSpPr>
          <p:nvPr>
            <p:ph type="body" sz="quarter" idx="29" hasCustomPrompt="1"/>
          </p:nvPr>
        </p:nvSpPr>
        <p:spPr>
          <a:xfrm>
            <a:off x="6122127"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21" name="Text Placeholder 3"/>
          <p:cNvSpPr>
            <a:spLocks noGrp="1"/>
          </p:cNvSpPr>
          <p:nvPr>
            <p:ph type="body" sz="quarter" idx="30" hasCustomPrompt="1"/>
          </p:nvPr>
        </p:nvSpPr>
        <p:spPr>
          <a:xfrm>
            <a:off x="3375390"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22" name="Content Placeholder 16"/>
          <p:cNvSpPr>
            <a:spLocks noGrp="1"/>
          </p:cNvSpPr>
          <p:nvPr>
            <p:ph sz="quarter" idx="31" hasCustomPrompt="1"/>
          </p:nvPr>
        </p:nvSpPr>
        <p:spPr>
          <a:xfrm>
            <a:off x="3375390" y="2159728"/>
            <a:ext cx="2393224" cy="1278029"/>
          </a:xfrm>
        </p:spPr>
        <p:txBody>
          <a:bodyPr anchor="ctr">
            <a:normAutofit/>
          </a:bodyPr>
          <a:lstStyle>
            <a:lvl1pPr algn="ctr">
              <a:defRPr sz="1500">
                <a:latin typeface="+mj-lt"/>
              </a:defRPr>
            </a:lvl1pPr>
          </a:lstStyle>
          <a:p>
            <a:pPr lvl="0"/>
            <a:r>
              <a:rPr lang="en-US"/>
              <a:t>Click image icon</a:t>
            </a:r>
          </a:p>
        </p:txBody>
      </p:sp>
      <p:sp>
        <p:nvSpPr>
          <p:cNvPr id="23" name="Text Placeholder 3"/>
          <p:cNvSpPr>
            <a:spLocks noGrp="1"/>
          </p:cNvSpPr>
          <p:nvPr>
            <p:ph type="body" sz="quarter" idx="32" hasCustomPrompt="1"/>
          </p:nvPr>
        </p:nvSpPr>
        <p:spPr>
          <a:xfrm>
            <a:off x="3375390"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25" name="Text Placeholder 24"/>
          <p:cNvSpPr>
            <a:spLocks noGrp="1"/>
          </p:cNvSpPr>
          <p:nvPr>
            <p:ph type="body" sz="quarter" idx="33" hasCustomPrompt="1"/>
          </p:nvPr>
        </p:nvSpPr>
        <p:spPr>
          <a:xfrm>
            <a:off x="628650" y="1035980"/>
            <a:ext cx="7886700" cy="923790"/>
          </a:xfrm>
        </p:spPr>
        <p:txBody>
          <a:bodyPr anchor="t">
            <a:normAutofit/>
          </a:bodyPr>
          <a:lstStyle>
            <a:lvl1pPr algn="ctr">
              <a:defRPr sz="1700" b="0" i="0">
                <a:latin typeface="+mn-lt"/>
                <a:ea typeface="PS TT Commons" charset="0"/>
                <a:cs typeface="PS TT Commons" charset="0"/>
              </a:defRPr>
            </a:lvl1pPr>
          </a:lstStyle>
          <a:p>
            <a:pPr lvl="0"/>
            <a:r>
              <a:rPr lang="en-US"/>
              <a:t>Add a short bit of description text in this area. Try keeping the text on a slide to a minimum. But sometimes we know descriptions are necessary. </a:t>
            </a:r>
          </a:p>
        </p:txBody>
      </p:sp>
    </p:spTree>
    <p:extLst>
      <p:ext uri="{BB962C8B-B14F-4D97-AF65-F5344CB8AC3E}">
        <p14:creationId xmlns:p14="http://schemas.microsoft.com/office/powerpoint/2010/main" val="22757453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C2BBC152-5D1F-47B5-8951-616F8DA0C126}"/>
              </a:ext>
            </a:extLst>
          </p:cNvPr>
          <p:cNvSpPr>
            <a:spLocks noGrp="1"/>
          </p:cNvSpPr>
          <p:nvPr>
            <p:ph type="title" hasCustomPrompt="1"/>
          </p:nvPr>
        </p:nvSpPr>
        <p:spPr/>
        <p:txBody>
          <a:bodyPr/>
          <a:lstStyle>
            <a:lvl1pPr>
              <a:defRPr baseline="0">
                <a:latin typeface="+mj-lt"/>
              </a:defRPr>
            </a:lvl1pPr>
          </a:lstStyle>
          <a:p>
            <a:r>
              <a:rPr lang="en-US"/>
              <a:t>Add Slide Title in Title Case</a:t>
            </a:r>
          </a:p>
        </p:txBody>
      </p:sp>
    </p:spTree>
    <p:extLst>
      <p:ext uri="{BB962C8B-B14F-4D97-AF65-F5344CB8AC3E}">
        <p14:creationId xmlns:p14="http://schemas.microsoft.com/office/powerpoint/2010/main" val="165711482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image" Target="../media/image1.jpeg"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rgbClr val="FFFFFF"/>
            </a:gs>
            <a:gs pos="100000">
              <a:srgbClr val="EEF4FF"/>
            </a:gs>
          </a:gsLst>
          <a:path path="circle">
            <a:fillToRect l="50000" t="50000" r="50000" b="50000"/>
          </a:path>
        </a:gradFill>
        <a:effectLst/>
      </p:bgPr>
    </p:bg>
    <p:spTree>
      <p:nvGrpSpPr>
        <p:cNvPr id="1" name="Shape 5"/>
        <p:cNvGrpSpPr/>
        <p:nvPr/>
      </p:nvGrpSpPr>
      <p:grpSpPr>
        <a:xfrm>
          <a:off x="0" y="0"/>
          <a: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ct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ct val="0"/>
              </a:spcBef>
              <a:spcAft>
                <a:spcPct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ct val="0"/>
              </a:spcBef>
              <a:spcAft>
                <a:spcPct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ct val="0"/>
              </a:spcBef>
              <a:spcAft>
                <a:spcPct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ct val="0"/>
              </a:spcBef>
              <a:spcAft>
                <a:spcPct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ct val="0"/>
              </a:spcBef>
              <a:spcAft>
                <a:spcPct val="0"/>
              </a:spcAft>
              <a:buClr>
                <a:schemeClr val="dk1"/>
              </a:buClr>
              <a:buSzPts val="2000"/>
              <a:buFont typeface="Lora"/>
              <a:buNone/>
              <a:defRPr sz="2000" b="1">
                <a:solidFill>
                  <a:schemeClr val="dk1"/>
                </a:solidFill>
                <a:latin typeface="Lora"/>
                <a:ea typeface="Lora"/>
                <a:cs typeface="Lora"/>
                <a:sym typeface="Lora"/>
              </a:defRPr>
            </a:lvl2pPr>
            <a:lvl3pPr lvl="2">
              <a:spcBef>
                <a:spcPct val="0"/>
              </a:spcBef>
              <a:spcAft>
                <a:spcPct val="0"/>
              </a:spcAft>
              <a:buClr>
                <a:schemeClr val="dk1"/>
              </a:buClr>
              <a:buSzPts val="2000"/>
              <a:buFont typeface="Lora"/>
              <a:buNone/>
              <a:defRPr sz="2000" b="1">
                <a:solidFill>
                  <a:schemeClr val="dk1"/>
                </a:solidFill>
                <a:latin typeface="Lora"/>
                <a:ea typeface="Lora"/>
                <a:cs typeface="Lora"/>
                <a:sym typeface="Lora"/>
              </a:defRPr>
            </a:lvl3pPr>
            <a:lvl4pPr lvl="3">
              <a:spcBef>
                <a:spcPct val="0"/>
              </a:spcBef>
              <a:spcAft>
                <a:spcPct val="0"/>
              </a:spcAft>
              <a:buClr>
                <a:schemeClr val="dk1"/>
              </a:buClr>
              <a:buSzPts val="2000"/>
              <a:buFont typeface="Lora"/>
              <a:buNone/>
              <a:defRPr sz="2000" b="1">
                <a:solidFill>
                  <a:schemeClr val="dk1"/>
                </a:solidFill>
                <a:latin typeface="Lora"/>
                <a:ea typeface="Lora"/>
                <a:cs typeface="Lora"/>
                <a:sym typeface="Lora"/>
              </a:defRPr>
            </a:lvl4pPr>
            <a:lvl5pPr lvl="4">
              <a:spcBef>
                <a:spcPct val="0"/>
              </a:spcBef>
              <a:spcAft>
                <a:spcPct val="0"/>
              </a:spcAft>
              <a:buClr>
                <a:schemeClr val="dk1"/>
              </a:buClr>
              <a:buSzPts val="2000"/>
              <a:buFont typeface="Lora"/>
              <a:buNone/>
              <a:defRPr sz="2000" b="1">
                <a:solidFill>
                  <a:schemeClr val="dk1"/>
                </a:solidFill>
                <a:latin typeface="Lora"/>
                <a:ea typeface="Lora"/>
                <a:cs typeface="Lora"/>
                <a:sym typeface="Lora"/>
              </a:defRPr>
            </a:lvl5pPr>
            <a:lvl6pPr lvl="5">
              <a:spcBef>
                <a:spcPct val="0"/>
              </a:spcBef>
              <a:spcAft>
                <a:spcPct val="0"/>
              </a:spcAft>
              <a:buClr>
                <a:schemeClr val="dk1"/>
              </a:buClr>
              <a:buSzPts val="2000"/>
              <a:buFont typeface="Lora"/>
              <a:buNone/>
              <a:defRPr sz="2000" b="1">
                <a:solidFill>
                  <a:schemeClr val="dk1"/>
                </a:solidFill>
                <a:latin typeface="Lora"/>
                <a:ea typeface="Lora"/>
                <a:cs typeface="Lora"/>
                <a:sym typeface="Lora"/>
              </a:defRPr>
            </a:lvl6pPr>
            <a:lvl7pPr lvl="6">
              <a:spcBef>
                <a:spcPct val="0"/>
              </a:spcBef>
              <a:spcAft>
                <a:spcPct val="0"/>
              </a:spcAft>
              <a:buClr>
                <a:schemeClr val="dk1"/>
              </a:buClr>
              <a:buSzPts val="2000"/>
              <a:buFont typeface="Lora"/>
              <a:buNone/>
              <a:defRPr sz="2000" b="1">
                <a:solidFill>
                  <a:schemeClr val="dk1"/>
                </a:solidFill>
                <a:latin typeface="Lora"/>
                <a:ea typeface="Lora"/>
                <a:cs typeface="Lora"/>
                <a:sym typeface="Lora"/>
              </a:defRPr>
            </a:lvl7pPr>
            <a:lvl8pPr lvl="7">
              <a:spcBef>
                <a:spcPct val="0"/>
              </a:spcBef>
              <a:spcAft>
                <a:spcPct val="0"/>
              </a:spcAft>
              <a:buClr>
                <a:schemeClr val="dk1"/>
              </a:buClr>
              <a:buSzPts val="2000"/>
              <a:buFont typeface="Lora"/>
              <a:buNone/>
              <a:defRPr sz="2000" b="1">
                <a:solidFill>
                  <a:schemeClr val="dk1"/>
                </a:solidFill>
                <a:latin typeface="Lora"/>
                <a:ea typeface="Lora"/>
                <a:cs typeface="Lora"/>
                <a:sym typeface="Lora"/>
              </a:defRPr>
            </a:lvl8pPr>
            <a:lvl9pPr lvl="8">
              <a:spcBef>
                <a:spcPct val="0"/>
              </a:spcBef>
              <a:spcAft>
                <a:spcPct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8123992" y="1075056"/>
            <a:ext cx="1020000" cy="353913"/>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100" b="1">
                <a:latin typeface="Trebuchet MS"/>
                <a:ea typeface="Trebuchet MS"/>
                <a:cs typeface="Trebuchet MS"/>
                <a:sym typeface="Trebuchet MS"/>
              </a:rPr>
              <a:t>#sf21vus</a:t>
            </a:r>
          </a:p>
        </p:txBody>
      </p:sp>
      <p:pic>
        <p:nvPicPr>
          <p:cNvPr id="9" name="Google Shape;9;p1"/>
          <p:cNvPicPr preferRelativeResize="0"/>
          <p:nvPr/>
        </p:nvPicPr>
        <p:blipFill>
          <a:blip r:embed="rId7">
            <a:alphaModFix/>
          </a:blip>
          <a:stretch>
            <a:fillRect/>
          </a:stretch>
        </p:blipFill>
        <p:spPr>
          <a:xfrm>
            <a:off x="8089475" y="140275"/>
            <a:ext cx="876125" cy="876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Lst>
  <p:transition>
    <p:fade thruBlk="1"/>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7.jpeg" /><Relationship Id="rId4" Type="http://schemas.openxmlformats.org/officeDocument/2006/relationships/image" Target="../media/image1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6.jpeg" /><Relationship Id="rId4" Type="http://schemas.openxmlformats.org/officeDocument/2006/relationships/image" Target="../media/image18.jpeg" /><Relationship Id="rId5" Type="http://schemas.openxmlformats.org/officeDocument/2006/relationships/image" Target="../media/image17.jpeg" /><Relationship Id="rId6"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image" Target="../media/image6.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6.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2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 Id="rId7" Type="http://schemas.openxmlformats.org/officeDocument/2006/relationships/image" Target="../media/image10.jpeg" /><Relationship Id="rId8"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5"/>
        <p:cNvGrpSpPr/>
        <p:nvPr/>
      </p:nvGrpSpPr>
      <p:grpSpPr>
        <a:xfrm>
          <a:off x="0" y="0"/>
          <a:ext cx="0" cy="0"/>
        </a:xfrm>
      </p:grpSpPr>
      <p:sp>
        <p:nvSpPr>
          <p:cNvPr id="36" name="Google Shape;36;p7"/>
          <p:cNvSpPr txBox="1">
            <a:spLocks noGrp="1"/>
          </p:cNvSpPr>
          <p:nvPr>
            <p:ph type="ctrTitle"/>
          </p:nvPr>
        </p:nvSpPr>
        <p:spPr>
          <a:xfrm>
            <a:off x="920430" y="1546688"/>
            <a:ext cx="4523700" cy="1159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a:t>Intro to QUIC</a:t>
            </a:r>
            <a:br>
              <a:rPr lang="en"/>
            </a:br>
            <a:r>
              <a:rPr lang="en"/>
              <a:t>The TCP Killer?</a:t>
            </a:r>
            <a:endParaRPr/>
          </a:p>
        </p:txBody>
      </p:sp>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700" b="1">
                <a:latin typeface="Trebuchet MS"/>
                <a:ea typeface="Trebuchet MS"/>
                <a:cs typeface="Trebuchet MS"/>
                <a:sym typeface="Trebuchet MS"/>
              </a:rPr>
              <a:t>Chris Greer</a:t>
            </a:r>
            <a:endParaRPr sz="1700" b="1">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Trebuchet MS"/>
                <a:ea typeface="Trebuchet MS"/>
                <a:cs typeface="Trebuchet MS"/>
                <a:sym typeface="Trebuchet MS"/>
              </a:rPr>
              <a:t>Packet Pioneer LLC</a:t>
            </a:r>
            <a:endParaRPr>
              <a:latin typeface="Trebuchet MS"/>
              <a:ea typeface="Trebuchet MS"/>
              <a:cs typeface="Trebuchet MS"/>
              <a:sym typeface="Trebuchet MS"/>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5F7C4B7-6608-214F-98AF-46226C1755F4}"/>
              </a:ext>
            </a:extLst>
          </p:cNvPr>
          <p:cNvSpPr>
            <a:spLocks noGrp="1"/>
          </p:cNvSpPr>
          <p:nvPr>
            <p:ph type="title"/>
          </p:nvPr>
        </p:nvSpPr>
        <p:spPr>
          <a:xfrm>
            <a:off x="628650" y="934714"/>
            <a:ext cx="6809700" cy="435600"/>
          </a:xfrm>
        </p:spPr>
        <p:txBody>
          <a:bodyPr/>
          <a:lstStyle/>
          <a:p>
            <a:r>
              <a:rPr lang="en-US"/>
              <a:t>Why Else?</a:t>
            </a:r>
          </a:p>
        </p:txBody>
      </p:sp>
      <p:sp>
        <p:nvSpPr>
          <p:cNvPr id="3" name="Text Placeholder 2">
            <a:extLst>
              <a:ext uri="{FF2B5EF4-FFF2-40B4-BE49-F238E27FC236}">
                <a16:creationId xmlns:a16="http://schemas.microsoft.com/office/drawing/2014/main" id="{CB28D572-7011-8B4D-BE60-E1AD43DAA2CE}"/>
              </a:ext>
            </a:extLst>
          </p:cNvPr>
          <p:cNvSpPr>
            <a:spLocks noGrp="1"/>
          </p:cNvSpPr>
          <p:nvPr>
            <p:ph type="body" sz="quarter" idx="24"/>
          </p:nvPr>
        </p:nvSpPr>
        <p:spPr>
          <a:xfrm>
            <a:off x="628650" y="3166220"/>
            <a:ext cx="2393224" cy="255021"/>
          </a:xfrm>
        </p:spPr>
        <p:txBody>
          <a:bodyPr/>
          <a:lstStyle/>
          <a:p>
            <a:pPr marL="76200" indent="0">
              <a:buNone/>
            </a:pPr>
            <a:r>
              <a:rPr lang="en-US"/>
              <a:t>Limited Room to Change</a:t>
            </a:r>
          </a:p>
        </p:txBody>
      </p:sp>
      <p:pic>
        <p:nvPicPr>
          <p:cNvPr id="14" name="Content Placeholder 13">
            <a:extLst>
              <a:ext uri="{FF2B5EF4-FFF2-40B4-BE49-F238E27FC236}">
                <a16:creationId xmlns:a16="http://schemas.microsoft.com/office/drawing/2014/main" id="{00B2E40B-FC8D-6547-86A1-F749B3F42819}"/>
              </a:ext>
            </a:extLst>
          </p:cNvPr>
          <p:cNvPicPr>
            <a:picLocks noGrp="1" noChangeAspect="1"/>
          </p:cNvPicPr>
          <p:nvPr>
            <p:ph sz="quarter" idx="25"/>
          </p:nvPr>
        </p:nvPicPr>
        <p:blipFill>
          <a:blip r:embed="rId3">
            <a:duotone>
              <a:schemeClr val="accent3">
                <a:shade val="45000"/>
                <a:satMod val="135000"/>
              </a:schemeClr>
              <a:prstClr val="white"/>
            </a:duotone>
          </a:blip>
          <a:stretch>
            <a:fillRect/>
          </a:stretch>
        </p:blipFill>
        <p:spPr>
          <a:xfrm>
            <a:off x="686657" y="1688302"/>
            <a:ext cx="2277143" cy="1277541"/>
          </a:xfrm>
        </p:spPr>
      </p:pic>
      <p:sp>
        <p:nvSpPr>
          <p:cNvPr id="6" name="Text Placeholder 5">
            <a:extLst>
              <a:ext uri="{FF2B5EF4-FFF2-40B4-BE49-F238E27FC236}">
                <a16:creationId xmlns:a16="http://schemas.microsoft.com/office/drawing/2014/main" id="{7AD6CC69-B12B-5F43-ACC0-4FCFCDABD81A}"/>
              </a:ext>
            </a:extLst>
          </p:cNvPr>
          <p:cNvSpPr>
            <a:spLocks noGrp="1"/>
          </p:cNvSpPr>
          <p:nvPr>
            <p:ph type="body" sz="quarter" idx="27"/>
          </p:nvPr>
        </p:nvSpPr>
        <p:spPr>
          <a:xfrm>
            <a:off x="6122127" y="3166220"/>
            <a:ext cx="2393224" cy="255021"/>
          </a:xfrm>
        </p:spPr>
        <p:txBody>
          <a:bodyPr/>
          <a:lstStyle/>
          <a:p>
            <a:pPr marL="76200" indent="0">
              <a:buNone/>
            </a:pPr>
            <a:r>
              <a:rPr lang="en-US"/>
              <a:t>Network Round-Trips</a:t>
            </a:r>
          </a:p>
        </p:txBody>
      </p:sp>
      <p:pic>
        <p:nvPicPr>
          <p:cNvPr id="18" name="Content Placeholder 17">
            <a:extLst>
              <a:ext uri="{FF2B5EF4-FFF2-40B4-BE49-F238E27FC236}">
                <a16:creationId xmlns:a16="http://schemas.microsoft.com/office/drawing/2014/main" id="{F0268DFA-00B6-F743-92F8-DB8F44AB472A}"/>
              </a:ext>
            </a:extLst>
          </p:cNvPr>
          <p:cNvPicPr>
            <a:picLocks noGrp="1" noChangeAspect="1"/>
          </p:cNvPicPr>
          <p:nvPr>
            <p:ph sz="quarter" idx="28"/>
          </p:nvPr>
        </p:nvPicPr>
        <p:blipFill>
          <a:blip r:embed="rId4">
            <a:duotone>
              <a:schemeClr val="accent3">
                <a:shade val="45000"/>
                <a:satMod val="135000"/>
              </a:schemeClr>
              <a:prstClr val="white"/>
            </a:duotone>
          </a:blip>
          <a:stretch>
            <a:fillRect/>
          </a:stretch>
        </p:blipFill>
        <p:spPr>
          <a:xfrm>
            <a:off x="6489257" y="1688306"/>
            <a:ext cx="1659029" cy="1277541"/>
          </a:xfrm>
        </p:spPr>
      </p:pic>
      <p:sp>
        <p:nvSpPr>
          <p:cNvPr id="8" name="Text Placeholder 7">
            <a:extLst>
              <a:ext uri="{FF2B5EF4-FFF2-40B4-BE49-F238E27FC236}">
                <a16:creationId xmlns:a16="http://schemas.microsoft.com/office/drawing/2014/main" id="{D714216F-B79B-7D4D-A9BB-C6A38A59C3A6}"/>
              </a:ext>
            </a:extLst>
          </p:cNvPr>
          <p:cNvSpPr>
            <a:spLocks noGrp="1"/>
          </p:cNvSpPr>
          <p:nvPr>
            <p:ph type="body" sz="quarter" idx="29"/>
          </p:nvPr>
        </p:nvSpPr>
        <p:spPr>
          <a:xfrm>
            <a:off x="6122127" y="3488562"/>
            <a:ext cx="2393224" cy="792821"/>
          </a:xfrm>
        </p:spPr>
        <p:txBody>
          <a:bodyPr>
            <a:normAutofit fontScale="92500" lnSpcReduction="20000"/>
          </a:bodyPr>
          <a:lstStyle/>
          <a:p>
            <a:pPr marL="76200" indent="0">
              <a:buNone/>
            </a:pPr>
            <a:r>
              <a:rPr lang="en-US"/>
              <a:t>The TCP and TLS Handshakes take several roundtrips</a:t>
            </a:r>
          </a:p>
        </p:txBody>
      </p:sp>
      <p:sp>
        <p:nvSpPr>
          <p:cNvPr id="9" name="Text Placeholder 8">
            <a:extLst>
              <a:ext uri="{FF2B5EF4-FFF2-40B4-BE49-F238E27FC236}">
                <a16:creationId xmlns:a16="http://schemas.microsoft.com/office/drawing/2014/main" id="{2C7096B5-B7B1-7B46-8C57-8597605C89BD}"/>
              </a:ext>
            </a:extLst>
          </p:cNvPr>
          <p:cNvSpPr>
            <a:spLocks noGrp="1"/>
          </p:cNvSpPr>
          <p:nvPr>
            <p:ph type="body" sz="quarter" idx="30"/>
          </p:nvPr>
        </p:nvSpPr>
        <p:spPr>
          <a:xfrm>
            <a:off x="3375390" y="3166220"/>
            <a:ext cx="2393224" cy="255021"/>
          </a:xfrm>
        </p:spPr>
        <p:txBody>
          <a:bodyPr/>
          <a:lstStyle/>
          <a:p>
            <a:pPr marL="76200" indent="0">
              <a:buNone/>
            </a:pPr>
            <a:r>
              <a:rPr lang="en-US"/>
              <a:t>Head of line blocking</a:t>
            </a:r>
          </a:p>
        </p:txBody>
      </p:sp>
      <p:sp>
        <p:nvSpPr>
          <p:cNvPr id="11" name="Text Placeholder 10">
            <a:extLst>
              <a:ext uri="{FF2B5EF4-FFF2-40B4-BE49-F238E27FC236}">
                <a16:creationId xmlns:a16="http://schemas.microsoft.com/office/drawing/2014/main" id="{BAAD856E-0912-704C-83C7-9E4008D9F259}"/>
              </a:ext>
            </a:extLst>
          </p:cNvPr>
          <p:cNvSpPr>
            <a:spLocks noGrp="1"/>
          </p:cNvSpPr>
          <p:nvPr>
            <p:ph type="body" sz="quarter" idx="32"/>
          </p:nvPr>
        </p:nvSpPr>
        <p:spPr>
          <a:xfrm>
            <a:off x="3375390" y="3499278"/>
            <a:ext cx="2393224" cy="792821"/>
          </a:xfrm>
        </p:spPr>
        <p:txBody>
          <a:bodyPr>
            <a:normAutofit fontScale="92500" lnSpcReduction="20000"/>
          </a:bodyPr>
          <a:lstStyle/>
          <a:p>
            <a:pPr marL="76200" indent="0">
              <a:buNone/>
            </a:pPr>
            <a:r>
              <a:rPr lang="en-US"/>
              <a:t>Each connection is single stream, loss causes bottleneck</a:t>
            </a:r>
          </a:p>
        </p:txBody>
      </p:sp>
      <p:pic>
        <p:nvPicPr>
          <p:cNvPr id="22" name="Content Placeholder 21">
            <a:extLst>
              <a:ext uri="{FF2B5EF4-FFF2-40B4-BE49-F238E27FC236}">
                <a16:creationId xmlns:a16="http://schemas.microsoft.com/office/drawing/2014/main" id="{A3EBE161-6822-BA4E-8A7F-141F6557C422}"/>
              </a:ext>
            </a:extLst>
          </p:cNvPr>
          <p:cNvPicPr>
            <a:picLocks noGrp="1" noChangeAspect="1"/>
          </p:cNvPicPr>
          <p:nvPr>
            <p:ph sz="quarter" idx="31"/>
          </p:nvPr>
        </p:nvPicPr>
        <p:blipFill>
          <a:blip r:embed="rId5">
            <a:duotone>
              <a:schemeClr val="accent3">
                <a:shade val="45000"/>
                <a:satMod val="135000"/>
              </a:schemeClr>
              <a:prstClr val="white"/>
            </a:duotone>
          </a:blip>
          <a:stretch>
            <a:fillRect/>
          </a:stretch>
        </p:blipFill>
        <p:spPr>
          <a:xfrm>
            <a:off x="3933230" y="1688302"/>
            <a:ext cx="1277541" cy="1277541"/>
          </a:xfrm>
        </p:spPr>
      </p:pic>
      <p:sp>
        <p:nvSpPr>
          <p:cNvPr id="5" name="Text Placeholder 4">
            <a:extLst>
              <a:ext uri="{FF2B5EF4-FFF2-40B4-BE49-F238E27FC236}">
                <a16:creationId xmlns:a16="http://schemas.microsoft.com/office/drawing/2014/main" id="{8ED89476-24A1-414B-9A94-8B8005E30F67}"/>
              </a:ext>
            </a:extLst>
          </p:cNvPr>
          <p:cNvSpPr>
            <a:spLocks noGrp="1"/>
          </p:cNvSpPr>
          <p:nvPr>
            <p:ph type="body" sz="quarter" idx="26"/>
          </p:nvPr>
        </p:nvSpPr>
        <p:spPr>
          <a:xfrm>
            <a:off x="676356" y="3482996"/>
            <a:ext cx="2393224" cy="792821"/>
          </a:xfrm>
        </p:spPr>
        <p:txBody>
          <a:bodyPr>
            <a:normAutofit/>
          </a:bodyPr>
          <a:lstStyle/>
          <a:p>
            <a:pPr marL="76200" indent="0">
              <a:buNone/>
            </a:pPr>
            <a:r>
              <a:rPr lang="en-US"/>
              <a:t>Network adjusts all it can</a:t>
            </a:r>
          </a:p>
          <a:p>
            <a:pPr marL="76200" indent="0">
              <a:buNone/>
            </a:pPr>
            <a:r>
              <a:rPr lang="en-US"/>
              <a:t>Ossification</a:t>
            </a:r>
          </a:p>
        </p:txBody>
      </p:sp>
    </p:spTree>
    <p:extLst>
      <p:ext uri="{BB962C8B-B14F-4D97-AF65-F5344CB8AC3E}">
        <p14:creationId xmlns:p14="http://schemas.microsoft.com/office/powerpoint/2010/main" val="1450314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2" nodeType="clickEffec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3" nodeType="withEffec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grpId="0" nodeType="clickEffec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1" nodeType="withEffec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1" build="p"/>
      <p:bldP spid="9" grpId="2" build="p"/>
      <p:bldP spid="11" grpId="3" build="p"/>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BFDD305-85B3-B148-9F6A-02765ED86CCC}"/>
              </a:ext>
            </a:extLst>
          </p:cNvPr>
          <p:cNvSpPr>
            <a:spLocks noGrp="1"/>
          </p:cNvSpPr>
          <p:nvPr>
            <p:ph type="title"/>
          </p:nvPr>
        </p:nvSpPr>
        <p:spPr>
          <a:xfrm>
            <a:off x="2927942" y="738973"/>
            <a:ext cx="6809700" cy="435600"/>
          </a:xfrm>
        </p:spPr>
        <p:txBody>
          <a:bodyPr/>
          <a:lstStyle/>
          <a:p>
            <a:r>
              <a:rPr lang="en-US"/>
              <a:t>Head of Line Blocking</a:t>
            </a:r>
          </a:p>
        </p:txBody>
      </p:sp>
      <p:pic>
        <p:nvPicPr>
          <p:cNvPr id="3" name="Picture 2" descr="A picture containing object, clock, drawing&#10;&#10;Description automatically generated">
            <a:extLst>
              <a:ext uri="{FF2B5EF4-FFF2-40B4-BE49-F238E27FC236}">
                <a16:creationId xmlns:a16="http://schemas.microsoft.com/office/drawing/2014/main" id="{A17B4F8D-DABF-2A44-AE6D-CB0097087DD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9059" y="746434"/>
            <a:ext cx="886498" cy="554303"/>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15CBFF17-04DB-C04A-B9E0-F7804FD7FA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40977" y="287797"/>
            <a:ext cx="528171" cy="1005481"/>
          </a:xfrm>
          <a:prstGeom prst="rect">
            <a:avLst/>
          </a:prstGeom>
        </p:spPr>
      </p:pic>
      <p:sp>
        <p:nvSpPr>
          <p:cNvPr id="5" name="TextBox 4">
            <a:extLst>
              <a:ext uri="{FF2B5EF4-FFF2-40B4-BE49-F238E27FC236}">
                <a16:creationId xmlns:a16="http://schemas.microsoft.com/office/drawing/2014/main" id="{8FEABD11-7947-8848-83EE-1D6EE2616862}"/>
              </a:ext>
            </a:extLst>
          </p:cNvPr>
          <p:cNvSpPr txBox="1"/>
          <p:nvPr/>
        </p:nvSpPr>
        <p:spPr>
          <a:xfrm>
            <a:off x="62731" y="1313676"/>
            <a:ext cx="2359152" cy="323165"/>
          </a:xfrm>
          <a:prstGeom prst="rect">
            <a:avLst/>
          </a:prstGeom>
          <a:noFill/>
        </p:spPr>
        <p:txBody>
          <a:bodyPr wrap="square" rtlCol="0">
            <a:spAutoFit/>
          </a:bodyPr>
          <a:lstStyle/>
          <a:p>
            <a:r>
              <a:rPr lang="en-US" sz="1500"/>
              <a:t>192.168.1.100 : 1000</a:t>
            </a:r>
          </a:p>
        </p:txBody>
      </p:sp>
      <p:sp>
        <p:nvSpPr>
          <p:cNvPr id="6" name="TextBox 5">
            <a:extLst>
              <a:ext uri="{FF2B5EF4-FFF2-40B4-BE49-F238E27FC236}">
                <a16:creationId xmlns:a16="http://schemas.microsoft.com/office/drawing/2014/main" id="{0218480C-8794-E74D-A6E4-6079E8F45DA4}"/>
              </a:ext>
            </a:extLst>
          </p:cNvPr>
          <p:cNvSpPr txBox="1"/>
          <p:nvPr/>
        </p:nvSpPr>
        <p:spPr>
          <a:xfrm>
            <a:off x="6987732" y="1362194"/>
            <a:ext cx="1562831" cy="323165"/>
          </a:xfrm>
          <a:prstGeom prst="rect">
            <a:avLst/>
          </a:prstGeom>
          <a:noFill/>
        </p:spPr>
        <p:txBody>
          <a:bodyPr wrap="square" rtlCol="0">
            <a:spAutoFit/>
          </a:bodyPr>
          <a:lstStyle/>
          <a:p>
            <a:r>
              <a:rPr lang="en-US" sz="1500"/>
              <a:t>10.1.1.100 : 443</a:t>
            </a:r>
          </a:p>
        </p:txBody>
      </p:sp>
      <p:cxnSp>
        <p:nvCxnSpPr>
          <p:cNvPr id="9" name="Straight Connector 8">
            <a:extLst>
              <a:ext uri="{FF2B5EF4-FFF2-40B4-BE49-F238E27FC236}">
                <a16:creationId xmlns:a16="http://schemas.microsoft.com/office/drawing/2014/main" id="{2FF6D1FF-C775-D94B-8092-35035CC88814}"/>
              </a:ext>
            </a:extLst>
          </p:cNvPr>
          <p:cNvCxnSpPr/>
          <p:nvPr/>
        </p:nvCxnSpPr>
        <p:spPr>
          <a:xfrm>
            <a:off x="1242307" y="1711106"/>
            <a:ext cx="24291" cy="3289989"/>
          </a:xfrm>
          <a:prstGeom prst="line">
            <a:avLst/>
          </a:prstGeom>
          <a:ln w="76200">
            <a:solidFill>
              <a:schemeClr val="accent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5D54DF9-39CA-DA4D-8888-10F9C9A65443}"/>
              </a:ext>
            </a:extLst>
          </p:cNvPr>
          <p:cNvCxnSpPr/>
          <p:nvPr/>
        </p:nvCxnSpPr>
        <p:spPr>
          <a:xfrm>
            <a:off x="7956849" y="1765452"/>
            <a:ext cx="8749" cy="3206599"/>
          </a:xfrm>
          <a:prstGeom prst="line">
            <a:avLst/>
          </a:prstGeom>
          <a:ln w="76200">
            <a:solidFill>
              <a:schemeClr val="accent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1837DF4-8FC2-A947-83FB-B7B062463451}"/>
              </a:ext>
            </a:extLst>
          </p:cNvPr>
          <p:cNvCxnSpPr/>
          <p:nvPr/>
        </p:nvCxnSpPr>
        <p:spPr>
          <a:xfrm>
            <a:off x="1266598" y="1765452"/>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0D6C01-CCE2-4F42-8FF6-D1EF4F3E0769}"/>
              </a:ext>
            </a:extLst>
          </p:cNvPr>
          <p:cNvCxnSpPr/>
          <p:nvPr/>
        </p:nvCxnSpPr>
        <p:spPr>
          <a:xfrm>
            <a:off x="1284455" y="2051204"/>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2EB74A-CB95-6840-B11E-6EAAA15A1B82}"/>
              </a:ext>
            </a:extLst>
          </p:cNvPr>
          <p:cNvCxnSpPr/>
          <p:nvPr/>
        </p:nvCxnSpPr>
        <p:spPr>
          <a:xfrm>
            <a:off x="1284457" y="2361957"/>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A55773-B0E1-9448-B0D6-8CEC0AAC3EAF}"/>
              </a:ext>
            </a:extLst>
          </p:cNvPr>
          <p:cNvCxnSpPr/>
          <p:nvPr/>
        </p:nvCxnSpPr>
        <p:spPr>
          <a:xfrm>
            <a:off x="1284457" y="2672713"/>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45BEEE-B38E-4944-96E4-EF6F2F290B1F}"/>
              </a:ext>
            </a:extLst>
          </p:cNvPr>
          <p:cNvCxnSpPr/>
          <p:nvPr/>
        </p:nvCxnSpPr>
        <p:spPr>
          <a:xfrm>
            <a:off x="1284455" y="2962039"/>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58DBB7-0716-0942-AE83-5A8B5464667C}"/>
              </a:ext>
            </a:extLst>
          </p:cNvPr>
          <p:cNvSpPr txBox="1"/>
          <p:nvPr/>
        </p:nvSpPr>
        <p:spPr>
          <a:xfrm>
            <a:off x="4101587" y="1726339"/>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1</a:t>
            </a:r>
            <a:endParaRPr lang="en-US" sz="1050" b="1" kern="1200">
              <a:solidFill>
                <a:srgbClr val="E5E5E5">
                  <a:lumMod val="10000"/>
                </a:srgbClr>
              </a:solidFill>
              <a:latin typeface="PS TT Commons" charset="0"/>
              <a:ea typeface="PS TT Commons" charset="0"/>
              <a:cs typeface="PS TT Commons" charset="0"/>
            </a:endParaRPr>
          </a:p>
        </p:txBody>
      </p:sp>
      <p:sp>
        <p:nvSpPr>
          <p:cNvPr id="18" name="TextBox 17">
            <a:extLst>
              <a:ext uri="{FF2B5EF4-FFF2-40B4-BE49-F238E27FC236}">
                <a16:creationId xmlns:a16="http://schemas.microsoft.com/office/drawing/2014/main" id="{9C24FC53-B1D0-0445-B7EF-302B854D4573}"/>
              </a:ext>
            </a:extLst>
          </p:cNvPr>
          <p:cNvSpPr txBox="1"/>
          <p:nvPr/>
        </p:nvSpPr>
        <p:spPr>
          <a:xfrm>
            <a:off x="3886200" y="2003959"/>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1 , GET 2</a:t>
            </a:r>
            <a:endParaRPr lang="en-US" sz="1050" b="1" kern="1200">
              <a:solidFill>
                <a:srgbClr val="E5E5E5">
                  <a:lumMod val="10000"/>
                </a:srgbClr>
              </a:solidFill>
              <a:latin typeface="PS TT Commons" charset="0"/>
              <a:ea typeface="PS TT Commons" charset="0"/>
              <a:cs typeface="PS TT Commons" charset="0"/>
            </a:endParaRPr>
          </a:p>
        </p:txBody>
      </p:sp>
      <p:sp>
        <p:nvSpPr>
          <p:cNvPr id="19" name="TextBox 18">
            <a:extLst>
              <a:ext uri="{FF2B5EF4-FFF2-40B4-BE49-F238E27FC236}">
                <a16:creationId xmlns:a16="http://schemas.microsoft.com/office/drawing/2014/main" id="{BEEF7692-23E8-FA4F-AE3E-5BFF63835164}"/>
              </a:ext>
            </a:extLst>
          </p:cNvPr>
          <p:cNvSpPr txBox="1"/>
          <p:nvPr/>
        </p:nvSpPr>
        <p:spPr>
          <a:xfrm>
            <a:off x="4101587" y="2321216"/>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2</a:t>
            </a:r>
            <a:endParaRPr lang="en-US" sz="1050" b="1" kern="1200">
              <a:solidFill>
                <a:srgbClr val="E5E5E5">
                  <a:lumMod val="10000"/>
                </a:srgbClr>
              </a:solidFill>
              <a:latin typeface="PS TT Commons" charset="0"/>
              <a:ea typeface="PS TT Commons" charset="0"/>
              <a:cs typeface="PS TT Commons" charset="0"/>
            </a:endParaRPr>
          </a:p>
        </p:txBody>
      </p:sp>
      <p:sp>
        <p:nvSpPr>
          <p:cNvPr id="20" name="TextBox 19">
            <a:extLst>
              <a:ext uri="{FF2B5EF4-FFF2-40B4-BE49-F238E27FC236}">
                <a16:creationId xmlns:a16="http://schemas.microsoft.com/office/drawing/2014/main" id="{15C49551-9B4D-1449-B549-1F42DAAD9D26}"/>
              </a:ext>
            </a:extLst>
          </p:cNvPr>
          <p:cNvSpPr txBox="1"/>
          <p:nvPr/>
        </p:nvSpPr>
        <p:spPr>
          <a:xfrm>
            <a:off x="4101587" y="2629854"/>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2</a:t>
            </a:r>
            <a:endParaRPr lang="en-US" sz="1050" b="1" kern="1200">
              <a:solidFill>
                <a:srgbClr val="E5E5E5">
                  <a:lumMod val="10000"/>
                </a:srgbClr>
              </a:solidFill>
              <a:latin typeface="PS TT Commons" charset="0"/>
              <a:ea typeface="PS TT Commons" charset="0"/>
              <a:cs typeface="PS TT Commons" charset="0"/>
            </a:endParaRPr>
          </a:p>
        </p:txBody>
      </p:sp>
      <p:sp>
        <p:nvSpPr>
          <p:cNvPr id="21" name="TextBox 20">
            <a:extLst>
              <a:ext uri="{FF2B5EF4-FFF2-40B4-BE49-F238E27FC236}">
                <a16:creationId xmlns:a16="http://schemas.microsoft.com/office/drawing/2014/main" id="{E072F484-15A7-1E44-922C-7D183C5DD6C4}"/>
              </a:ext>
            </a:extLst>
          </p:cNvPr>
          <p:cNvSpPr txBox="1"/>
          <p:nvPr/>
        </p:nvSpPr>
        <p:spPr>
          <a:xfrm>
            <a:off x="4101587" y="2931430"/>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3</a:t>
            </a:r>
            <a:endParaRPr lang="en-US" sz="1050" b="1" kern="1200">
              <a:solidFill>
                <a:srgbClr val="E5E5E5">
                  <a:lumMod val="10000"/>
                </a:srgbClr>
              </a:solidFill>
              <a:latin typeface="PS TT Commons" charset="0"/>
              <a:ea typeface="PS TT Commons" charset="0"/>
              <a:cs typeface="PS TT Commons" charset="0"/>
            </a:endParaRPr>
          </a:p>
        </p:txBody>
      </p:sp>
      <p:sp>
        <p:nvSpPr>
          <p:cNvPr id="22" name="Explosion 1 21">
            <a:extLst>
              <a:ext uri="{FF2B5EF4-FFF2-40B4-BE49-F238E27FC236}">
                <a16:creationId xmlns:a16="http://schemas.microsoft.com/office/drawing/2014/main" id="{ECB1A6F8-D167-9D45-A203-B8B5AD00754F}"/>
              </a:ext>
            </a:extLst>
          </p:cNvPr>
          <p:cNvSpPr/>
          <p:nvPr/>
        </p:nvSpPr>
        <p:spPr>
          <a:xfrm>
            <a:off x="5272088" y="2825356"/>
            <a:ext cx="267891" cy="3107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4" name="Straight Arrow Connector 23">
            <a:extLst>
              <a:ext uri="{FF2B5EF4-FFF2-40B4-BE49-F238E27FC236}">
                <a16:creationId xmlns:a16="http://schemas.microsoft.com/office/drawing/2014/main" id="{5B84E3B8-FF09-DE4D-89AE-718D7D4A08C0}"/>
              </a:ext>
            </a:extLst>
          </p:cNvPr>
          <p:cNvCxnSpPr/>
          <p:nvPr/>
        </p:nvCxnSpPr>
        <p:spPr>
          <a:xfrm flipH="1">
            <a:off x="1284455" y="3246833"/>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8DF7FD-A19D-EF4B-BE46-A2411B2ADC3E}"/>
              </a:ext>
            </a:extLst>
          </p:cNvPr>
          <p:cNvSpPr txBox="1"/>
          <p:nvPr/>
        </p:nvSpPr>
        <p:spPr>
          <a:xfrm>
            <a:off x="4000150" y="3246834"/>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200 OK - 1</a:t>
            </a:r>
            <a:endParaRPr lang="en-US" sz="1050" b="1" kern="1200">
              <a:solidFill>
                <a:srgbClr val="E5E5E5">
                  <a:lumMod val="10000"/>
                </a:srgbClr>
              </a:solidFill>
              <a:latin typeface="PS TT Commons" charset="0"/>
              <a:ea typeface="PS TT Commons" charset="0"/>
              <a:cs typeface="PS TT Commons" charset="0"/>
            </a:endParaRPr>
          </a:p>
        </p:txBody>
      </p:sp>
      <p:cxnSp>
        <p:nvCxnSpPr>
          <p:cNvPr id="27" name="Straight Arrow Connector 26">
            <a:extLst>
              <a:ext uri="{FF2B5EF4-FFF2-40B4-BE49-F238E27FC236}">
                <a16:creationId xmlns:a16="http://schemas.microsoft.com/office/drawing/2014/main" id="{742C29BD-90DA-3B42-8893-E3D544F763A8}"/>
              </a:ext>
            </a:extLst>
          </p:cNvPr>
          <p:cNvCxnSpPr/>
          <p:nvPr/>
        </p:nvCxnSpPr>
        <p:spPr>
          <a:xfrm>
            <a:off x="1284455" y="3683064"/>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B7D0877-2EFD-384E-BECE-254073FE8EEE}"/>
              </a:ext>
            </a:extLst>
          </p:cNvPr>
          <p:cNvSpPr txBox="1"/>
          <p:nvPr/>
        </p:nvSpPr>
        <p:spPr>
          <a:xfrm>
            <a:off x="3888416" y="3625438"/>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GET 2 - Retrans</a:t>
            </a:r>
            <a:endParaRPr lang="en-US" sz="1050" b="1" kern="1200">
              <a:solidFill>
                <a:srgbClr val="E5E5E5">
                  <a:lumMod val="10000"/>
                </a:srgbClr>
              </a:solidFill>
              <a:latin typeface="PS TT Commons" charset="0"/>
              <a:ea typeface="PS TT Commons" charset="0"/>
              <a:cs typeface="PS TT Commons" charset="0"/>
            </a:endParaRPr>
          </a:p>
        </p:txBody>
      </p:sp>
      <p:cxnSp>
        <p:nvCxnSpPr>
          <p:cNvPr id="29" name="Straight Arrow Connector 28">
            <a:extLst>
              <a:ext uri="{FF2B5EF4-FFF2-40B4-BE49-F238E27FC236}">
                <a16:creationId xmlns:a16="http://schemas.microsoft.com/office/drawing/2014/main" id="{DDE52775-37A2-9F49-B248-43786EAE5FD5}"/>
              </a:ext>
            </a:extLst>
          </p:cNvPr>
          <p:cNvCxnSpPr/>
          <p:nvPr/>
        </p:nvCxnSpPr>
        <p:spPr>
          <a:xfrm flipH="1">
            <a:off x="1279743" y="4197416"/>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D90A7BD-C216-6942-A80C-A753B570366A}"/>
              </a:ext>
            </a:extLst>
          </p:cNvPr>
          <p:cNvSpPr txBox="1"/>
          <p:nvPr/>
        </p:nvSpPr>
        <p:spPr>
          <a:xfrm>
            <a:off x="4000149" y="4218712"/>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200 OK - 2</a:t>
            </a:r>
            <a:endParaRPr lang="en-US" sz="1050" b="1" kern="1200">
              <a:solidFill>
                <a:srgbClr val="E5E5E5">
                  <a:lumMod val="10000"/>
                </a:srgbClr>
              </a:solidFill>
              <a:latin typeface="PS TT Commons" charset="0"/>
              <a:ea typeface="PS TT Commons" charset="0"/>
              <a:cs typeface="PS TT Commons" charset="0"/>
            </a:endParaRPr>
          </a:p>
        </p:txBody>
      </p:sp>
      <p:cxnSp>
        <p:nvCxnSpPr>
          <p:cNvPr id="32" name="Straight Arrow Connector 31">
            <a:extLst>
              <a:ext uri="{FF2B5EF4-FFF2-40B4-BE49-F238E27FC236}">
                <a16:creationId xmlns:a16="http://schemas.microsoft.com/office/drawing/2014/main" id="{2670B3AB-BB94-244A-81D8-287644DD73C5}"/>
              </a:ext>
            </a:extLst>
          </p:cNvPr>
          <p:cNvCxnSpPr/>
          <p:nvPr/>
        </p:nvCxnSpPr>
        <p:spPr>
          <a:xfrm flipH="1">
            <a:off x="1286603" y="4566225"/>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83A73F6-1A07-5A4A-AE71-F549D6175D0A}"/>
              </a:ext>
            </a:extLst>
          </p:cNvPr>
          <p:cNvSpPr txBox="1"/>
          <p:nvPr/>
        </p:nvSpPr>
        <p:spPr>
          <a:xfrm>
            <a:off x="4000149" y="4559022"/>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a:solidFill>
                  <a:srgbClr val="E5E5E5">
                    <a:lumMod val="10000"/>
                  </a:srgbClr>
                </a:solidFill>
                <a:latin typeface="PS TT Commons" charset="0"/>
                <a:ea typeface="PS TT Commons" charset="0"/>
                <a:cs typeface="PS TT Commons" charset="0"/>
              </a:rPr>
              <a:t>200 OK - 3</a:t>
            </a:r>
            <a:endParaRPr lang="en-US" sz="1050" b="1" kern="1200">
              <a:solidFill>
                <a:srgbClr val="E5E5E5">
                  <a:lumMod val="10000"/>
                </a:srgbClr>
              </a:solidFill>
              <a:latin typeface="PS TT Commons" charset="0"/>
              <a:ea typeface="PS TT Commons" charset="0"/>
              <a:cs typeface="PS TT Commons" charset="0"/>
            </a:endParaRPr>
          </a:p>
        </p:txBody>
      </p:sp>
    </p:spTree>
    <p:extLst>
      <p:ext uri="{BB962C8B-B14F-4D97-AF65-F5344CB8AC3E}">
        <p14:creationId xmlns:p14="http://schemas.microsoft.com/office/powerpoint/2010/main" val="3984164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1" fill="hold" grpId="0" nodeType="afterEffect">
                                  <p:childTnLst>
                                    <p:set>
                                      <p:cBhvr>
                                        <p:cTn id="7" dur="1" fill="hold">
                                          <p:stCondLst>
                                            <p:cond delay="0"/>
                                          </p:stCondLst>
                                        </p:cTn>
                                        <p:tgtEl>
                                          <p:spTgt spid="17"/>
                                        </p:tgtEl>
                                        <p:attrNameLst>
                                          <p:attrName>style.visibility</p:attrName>
                                        </p:attrNameLst>
                                      </p:cBhvr>
                                      <p:to>
                                        <p:strVal val="visible"/>
                                      </p:to>
                                    </p:set>
                                    <p:animEffect transition="in" filter="wipe(up)">
                                      <p:cBhvr>
                                        <p:cTn id="8" dur="500"/>
                                        <p:tgtEl>
                                          <p:spTgt spid="17"/>
                                        </p:tgtEl>
                                      </p:cBhvr>
                                    </p:animEffect>
                                  </p:childTnLst>
                                </p:cTn>
                              </p:par>
                            </p:childTnLst>
                          </p:cTn>
                        </p:par>
                        <p:par>
                          <p:cTn id="9" fill="hold" nodeType="withGroup">
                            <p:stCondLst>
                              <p:cond delay="500"/>
                            </p:stCondLst>
                            <p:childTnLst>
                              <p:par>
                                <p:cTn id="10" presetID="22" presetClass="entr" presetSubtype="1" fill="hold" nodeType="afterEffec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nodeType="withGroup">
                            <p:stCondLst>
                              <p:cond delay="1000"/>
                            </p:stCondLst>
                            <p:childTnLst>
                              <p:par>
                                <p:cTn id="14" presetID="22" presetClass="entr" presetSubtype="1" fill="hold" grpId="1" nodeType="afterEffec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nodeType="withGroup">
                            <p:stCondLst>
                              <p:cond delay="1500"/>
                            </p:stCondLst>
                            <p:childTnLst>
                              <p:par>
                                <p:cTn id="18" presetID="22" presetClass="entr" presetSubtype="1" fill="hold" nodeType="afterEffec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nodeType="withGroup">
                            <p:stCondLst>
                              <p:cond delay="2000"/>
                            </p:stCondLst>
                            <p:childTnLst>
                              <p:par>
                                <p:cTn id="22" presetID="22" presetClass="entr" presetSubtype="1" fill="hold" grpId="2" nodeType="afterEffec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nodeType="withGroup">
                            <p:stCondLst>
                              <p:cond delay="2500"/>
                            </p:stCondLst>
                            <p:childTnLst>
                              <p:par>
                                <p:cTn id="26" presetID="22" presetClass="entr" presetSubtype="1" fill="hold" nodeType="afterEffec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nodeType="withGroup">
                            <p:stCondLst>
                              <p:cond delay="3000"/>
                            </p:stCondLst>
                            <p:childTnLst>
                              <p:par>
                                <p:cTn id="30" presetID="22" presetClass="entr" presetSubtype="1" fill="hold" grpId="3" nodeType="afterEffec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par>
                          <p:cTn id="33" fill="hold" nodeType="withGroup">
                            <p:stCondLst>
                              <p:cond delay="3500"/>
                            </p:stCondLst>
                            <p:childTnLst>
                              <p:par>
                                <p:cTn id="34" presetID="22" presetClass="entr" presetSubtype="1" fill="hold" nodeType="afterEffec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nodeType="withGroup">
                            <p:stCondLst>
                              <p:cond delay="4000"/>
                            </p:stCondLst>
                            <p:childTnLst>
                              <p:par>
                                <p:cTn id="38" presetID="22" presetClass="entr" presetSubtype="1" fill="hold" grpId="4" nodeType="afterEffec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nodeType="withGroup">
                            <p:stCondLst>
                              <p:cond delay="4500"/>
                            </p:stCondLst>
                            <p:childTnLst>
                              <p:par>
                                <p:cTn id="42" presetID="22" presetClass="entr" presetSubtype="1" fill="hold" nodeType="afterEffec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childTnLst>
                    </p:cTn>
                  </p:par>
                  <p:par>
                    <p:cTn id="45" fill="hold" nodeType="clickPar">
                      <p:stCondLst>
                        <p:cond delay="indefinite"/>
                        <p:cond evt="onBegin" delay="0">
                          <p:tn val="44"/>
                        </p:cond>
                      </p:stCondLst>
                      <p:childTnLst>
                        <p:par>
                          <p:cTn id="46" fill="hold" nodeType="withGroup">
                            <p:stCondLst>
                              <p:cond delay="indefinite"/>
                            </p:stCondLst>
                          </p:cTn>
                        </p:par>
                        <p:par>
                          <p:cTn id="47" fill="hold" nodeType="afterGroup">
                            <p:stCondLst>
                              <p:cond delay="0"/>
                            </p:stCondLst>
                            <p:childTnLst>
                              <p:par>
                                <p:cTn id="48" presetID="1" presetClass="entr" presetSubtype="0" fill="hold" grpId="5" nodeType="clickEffec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nodeType="clickPar">
                      <p:stCondLst>
                        <p:cond delay="indefinite"/>
                        <p:cond evt="onBegin" delay="0">
                          <p:tn val="49"/>
                        </p:cond>
                      </p:stCondLst>
                      <p:childTnLst>
                        <p:par>
                          <p:cTn id="51" fill="hold" nodeType="withGroup">
                            <p:stCondLst>
                              <p:cond delay="indefinite"/>
                            </p:stCondLst>
                          </p:cTn>
                        </p:par>
                        <p:par>
                          <p:cTn id="52" fill="hold" nodeType="afterGroup">
                            <p:stCondLst>
                              <p:cond delay="0"/>
                            </p:stCondLst>
                            <p:childTnLst>
                              <p:par>
                                <p:cTn id="53" presetID="22" presetClass="entr" presetSubtype="1" fill="hold" grpId="6" nodeType="clickEffec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par>
                                <p:cTn id="56" presetID="22" presetClass="entr" presetSubtype="1" fill="hold" nodeType="withEffec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nodeType="clickPar">
                      <p:stCondLst>
                        <p:cond delay="indefinite"/>
                        <p:cond evt="onBegin" delay="0">
                          <p:tn val="58"/>
                        </p:cond>
                      </p:stCondLst>
                      <p:childTnLst>
                        <p:par>
                          <p:cTn id="60" fill="hold" nodeType="withGroup">
                            <p:stCondLst>
                              <p:cond delay="indefinite"/>
                            </p:stCondLst>
                          </p:cTn>
                        </p:par>
                        <p:par>
                          <p:cTn id="61" fill="hold" nodeType="afterGroup">
                            <p:stCondLst>
                              <p:cond delay="0"/>
                            </p:stCondLst>
                            <p:childTnLst>
                              <p:par>
                                <p:cTn id="62" presetID="22" presetClass="entr" presetSubtype="1" fill="hold" grpId="7" nodeType="clickEffec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nodeType="withGroup">
                            <p:stCondLst>
                              <p:cond delay="500"/>
                            </p:stCondLst>
                            <p:childTnLst>
                              <p:par>
                                <p:cTn id="66" presetID="22" presetClass="entr" presetSubtype="1" fill="hold" nodeType="afterEffect">
                                  <p:childTnLst>
                                    <p:set>
                                      <p:cBhvr>
                                        <p:cTn id="67" dur="1" fill="hold">
                                          <p:stCondLst>
                                            <p:cond delay="0"/>
                                          </p:stCondLst>
                                        </p:cTn>
                                        <p:tgtEl>
                                          <p:spTgt spid="27"/>
                                        </p:tgtEl>
                                        <p:attrNameLst>
                                          <p:attrName>style.visibility</p:attrName>
                                        </p:attrNameLst>
                                      </p:cBhvr>
                                      <p:to>
                                        <p:strVal val="visible"/>
                                      </p:to>
                                    </p:set>
                                    <p:animEffect transition="in" filter="wipe(up)">
                                      <p:cBhvr>
                                        <p:cTn id="68" dur="500"/>
                                        <p:tgtEl>
                                          <p:spTgt spid="27"/>
                                        </p:tgtEl>
                                      </p:cBhvr>
                                    </p:animEffect>
                                  </p:childTnLst>
                                </p:cTn>
                              </p:par>
                            </p:childTnLst>
                          </p:cTn>
                        </p:par>
                      </p:childTnLst>
                    </p:cTn>
                  </p:par>
                  <p:par>
                    <p:cTn id="69" fill="hold" nodeType="clickPar">
                      <p:stCondLst>
                        <p:cond delay="indefinite"/>
                        <p:cond evt="onBegin" delay="0">
                          <p:tn val="68"/>
                        </p:cond>
                      </p:stCondLst>
                      <p:childTnLst>
                        <p:par>
                          <p:cTn id="70" fill="hold" nodeType="withGroup">
                            <p:stCondLst>
                              <p:cond delay="indefinite"/>
                            </p:stCondLst>
                          </p:cTn>
                        </p:par>
                        <p:par>
                          <p:cTn id="71" fill="hold" nodeType="afterGroup">
                            <p:stCondLst>
                              <p:cond delay="0"/>
                            </p:stCondLst>
                            <p:childTnLst>
                              <p:par>
                                <p:cTn id="72" presetID="22" presetClass="entr" presetSubtype="1" fill="hold" nodeType="clickEffec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8" nodeType="withEffec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par>
                    <p:cTn id="78" fill="hold" nodeType="clickPar">
                      <p:stCondLst>
                        <p:cond delay="indefinite"/>
                        <p:cond evt="onBegin" delay="0">
                          <p:tn val="77"/>
                        </p:cond>
                      </p:stCondLst>
                      <p:childTnLst>
                        <p:par>
                          <p:cTn id="79" fill="hold" nodeType="withGroup">
                            <p:stCondLst>
                              <p:cond delay="indefinite"/>
                            </p:stCondLst>
                          </p:cTn>
                        </p:par>
                        <p:par>
                          <p:cTn id="80" fill="hold" nodeType="afterGroup">
                            <p:stCondLst>
                              <p:cond delay="0"/>
                            </p:stCondLst>
                            <p:childTnLst>
                              <p:par>
                                <p:cTn id="81" presetID="22" presetClass="entr" presetSubtype="1" fill="hold" grpId="9" nodeType="clickEffec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par>
                                <p:cTn id="84" presetID="22" presetClass="entr" presetSubtype="1" fill="hold" nodeType="withEffec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p:bldP spid="19" grpId="2"/>
      <p:bldP spid="20" grpId="3"/>
      <p:bldP spid="21" grpId="4"/>
      <p:bldP spid="22" grpId="5"/>
      <p:bldP spid="26" grpId="6"/>
      <p:bldP spid="28" grpId="7"/>
      <p:bldP spid="30" grpId="8"/>
      <p:bldP spid="33" grpId="9"/>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3"/>
        <p:cNvGrpSpPr/>
        <p:nvPr/>
      </p:nvGrpSpPr>
      <p:grpSpPr>
        <a:xfrm>
          <a:off x="0" y="0"/>
          <a:ext cx="0" cy="0"/>
        </a:xfrm>
      </p:grpSpPr>
      <p:sp>
        <p:nvSpPr>
          <p:cNvPr id="44" name="Google Shape;44;p8"/>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ct val="0"/>
              </a:spcAft>
              <a:buNone/>
            </a:pPr>
            <a:r>
              <a:rPr lang="en-US" sz="3600" b="1" i="1"/>
              <a:t>Let’s see how this guy came into the world</a:t>
            </a:r>
            <a:endParaRPr sz="1800">
              <a:solidFill>
                <a:schemeClr val="dk1"/>
              </a:solidFill>
            </a:endParaRPr>
          </a:p>
          <a:p>
            <a:pPr marL="0" lvl="0" indent="0" algn="l" rtl="0">
              <a:spcBef>
                <a:spcPts val="600"/>
              </a:spcBef>
              <a:spcAft>
                <a:spcPct val="0"/>
              </a:spcAft>
              <a:buNone/>
            </a:pPr>
            <a:endParaRPr b="1"/>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ct val="0"/>
              </a:spcBef>
              <a:spcAft>
                <a:spcPct val="0"/>
              </a:spcAft>
              <a:buNone/>
            </a:pPr>
            <a:r>
              <a:rPr lang="en" sz="6000"/>
              <a:t>QUIC!</a:t>
            </a:r>
            <a:endParaRPr sz="600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pic>
        <p:nvPicPr>
          <p:cNvPr id="6" name="Picture 5">
            <a:extLst>
              <a:ext uri="{FF2B5EF4-FFF2-40B4-BE49-F238E27FC236}">
                <a16:creationId xmlns:a16="http://schemas.microsoft.com/office/drawing/2014/main" id="{EED18480-6F35-CB4F-B4F0-559CD6E50D69}"/>
              </a:ext>
            </a:extLst>
          </p:cNvPr>
          <p:cNvPicPr>
            <a:picLocks noChangeAspect="1"/>
          </p:cNvPicPr>
          <p:nvPr/>
        </p:nvPicPr>
        <p:blipFill>
          <a:blip r:embed="rId3"/>
          <a:stretch>
            <a:fillRect/>
          </a:stretch>
        </p:blipFill>
        <p:spPr>
          <a:xfrm>
            <a:off x="2871787" y="3478649"/>
            <a:ext cx="3400425" cy="1143000"/>
          </a:xfrm>
          <a:prstGeom prst="rect">
            <a:avLst/>
          </a:prstGeom>
        </p:spPr>
      </p:pic>
    </p:spTree>
    <p:extLst>
      <p:ext uri="{BB962C8B-B14F-4D97-AF65-F5344CB8AC3E}">
        <p14:creationId xmlns:p14="http://schemas.microsoft.com/office/powerpoint/2010/main" val="1650336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6"/>
                                        </p:tgtEl>
                                        <p:attrNameLst>
                                          <p:attrName>style.visibility</p:attrName>
                                        </p:attrNameLst>
                                      </p:cBhvr>
                                      <p:to>
                                        <p:strVal val="visible"/>
                                      </p:to>
                                    </p:set>
                                    <p:animEffect transition="in" filter="fade">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a:xfrm>
            <a:off x="622298" y="655775"/>
            <a:ext cx="6809700" cy="435600"/>
          </a:xfrm>
        </p:spPr>
        <p:txBody>
          <a:bodyPr/>
          <a:lstStyle/>
          <a:p>
            <a:r>
              <a:rPr lang="en-US"/>
              <a:t>The History of QUIC - 2012</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pic>
        <p:nvPicPr>
          <p:cNvPr id="5" name="Picture 4" descr="A picture containing object, clock, drawing&#10;&#10;Description automatically generated">
            <a:extLst>
              <a:ext uri="{FF2B5EF4-FFF2-40B4-BE49-F238E27FC236}">
                <a16:creationId xmlns:a16="http://schemas.microsoft.com/office/drawing/2014/main" id="{6E043247-BB2F-6E4A-8C25-E0276D96B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991" y="2713724"/>
            <a:ext cx="1011367" cy="632380"/>
          </a:xfrm>
          <a:prstGeom prst="rect">
            <a:avLst/>
          </a:prstGeom>
        </p:spPr>
      </p:pic>
      <p:pic>
        <p:nvPicPr>
          <p:cNvPr id="6" name="Picture 5">
            <a:extLst>
              <a:ext uri="{FF2B5EF4-FFF2-40B4-BE49-F238E27FC236}">
                <a16:creationId xmlns:a16="http://schemas.microsoft.com/office/drawing/2014/main" id="{E07100B3-18C5-CB45-B415-78AB9E2E6E31}"/>
              </a:ext>
            </a:extLst>
          </p:cNvPr>
          <p:cNvPicPr>
            <a:picLocks noChangeAspect="1"/>
          </p:cNvPicPr>
          <p:nvPr/>
        </p:nvPicPr>
        <p:blipFill>
          <a:blip r:embed="rId6"/>
          <a:stretch>
            <a:fillRect/>
          </a:stretch>
        </p:blipFill>
        <p:spPr>
          <a:xfrm>
            <a:off x="1047483" y="1939371"/>
            <a:ext cx="632380" cy="632380"/>
          </a:xfrm>
          <a:prstGeom prst="rect">
            <a:avLst/>
          </a:prstGeom>
        </p:spPr>
      </p:pic>
      <p:cxnSp>
        <p:nvCxnSpPr>
          <p:cNvPr id="9" name="Straight Arrow Connector 8">
            <a:extLst>
              <a:ext uri="{FF2B5EF4-FFF2-40B4-BE49-F238E27FC236}">
                <a16:creationId xmlns:a16="http://schemas.microsoft.com/office/drawing/2014/main" id="{F1B13195-5B3E-0849-91F2-42F2C6F39665}"/>
              </a:ext>
            </a:extLst>
          </p:cNvPr>
          <p:cNvCxnSpPr/>
          <p:nvPr/>
        </p:nvCxnSpPr>
        <p:spPr>
          <a:xfrm>
            <a:off x="2068116" y="3021806"/>
            <a:ext cx="485417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id="{05DA6230-F3F8-6E40-AA65-A21319930926}"/>
              </a:ext>
            </a:extLst>
          </p:cNvPr>
          <p:cNvSpPr txBox="1"/>
          <p:nvPr/>
        </p:nvSpPr>
        <p:spPr>
          <a:xfrm>
            <a:off x="2068116" y="1151868"/>
            <a:ext cx="7886700" cy="923790"/>
          </a:xfrm>
          <a:prstGeom prst="rect">
            <a:avLst/>
          </a:prstGeom>
        </p:spPr>
        <p:txBody>
          <a:bodyPr/>
          <a:lstStyle>
            <a:lvl1pPr marL="57152" marR="0" indent="-57152" algn="l" defTabSz="586017" rtl="0" eaLnBrk="1" fontAlgn="auto" latinLnBrk="0" hangingPunct="1">
              <a:lnSpc>
                <a:spcPct val="100000"/>
              </a:lnSpc>
              <a:spcBef>
                <a:spcPts val="1800"/>
              </a:spcBef>
              <a:spcAft>
                <a:spcPct val="0"/>
              </a:spcAft>
              <a:buClrTx/>
              <a:buSzPct val="75000"/>
              <a:buFont typeface="Myriad Pro" panose="020b0503030403020204" pitchFamily="34" charset="0"/>
              <a:buChar char=" "/>
              <a:defRPr sz="2800" kern="1200">
                <a:solidFill>
                  <a:schemeClr val="tx1"/>
                </a:solidFill>
                <a:latin typeface="+mn-lt"/>
                <a:ea typeface="+mn-ea"/>
                <a:cs typeface="+mn-cs"/>
              </a:defRPr>
            </a:lvl1pPr>
            <a:lvl2pPr marL="586017" marR="0" indent="-288937" algn="l" defTabSz="586017" rtl="0" eaLnBrk="1" fontAlgn="auto" latinLnBrk="0" hangingPunct="1">
              <a:lnSpc>
                <a:spcPct val="100000"/>
              </a:lnSpc>
              <a:spcBef>
                <a:spcPts val="600"/>
              </a:spcBef>
              <a:spcAft>
                <a:spcPct val="0"/>
              </a:spcAft>
              <a:buClrTx/>
              <a:buSzPct val="75000"/>
              <a:buFont typeface="Lucida Grande"/>
              <a:buChar char="-"/>
              <a:defRPr sz="2400" kern="1200" baseline="0">
                <a:solidFill>
                  <a:schemeClr val="tx1"/>
                </a:solidFill>
                <a:latin typeface="+mn-lt"/>
                <a:ea typeface="+mn-ea"/>
                <a:cs typeface="+mn-cs"/>
              </a:defRPr>
            </a:lvl2pPr>
            <a:lvl3pPr marL="883097" marR="0" indent="-286905" algn="l" defTabSz="586017" rtl="0" eaLnBrk="1" fontAlgn="auto" latinLnBrk="0" hangingPunct="1">
              <a:lnSpc>
                <a:spcPct val="100000"/>
              </a:lnSpc>
              <a:spcBef>
                <a:spcPts val="600"/>
              </a:spcBef>
              <a:spcAft>
                <a:spcPct val="0"/>
              </a:spcAft>
              <a:buClrTx/>
              <a:buSzPct val="75000"/>
              <a:buFont typeface="Lucida Grande"/>
              <a:buChar char="•"/>
              <a:defRPr sz="2000" kern="1200">
                <a:solidFill>
                  <a:schemeClr val="tx1"/>
                </a:solidFill>
                <a:latin typeface="+mn-lt"/>
                <a:ea typeface="+mn-ea"/>
                <a:cs typeface="+mn-cs"/>
              </a:defRPr>
            </a:lvl3pPr>
            <a:lvl4pPr marL="1200181" marR="0" indent="-317508" algn="l" defTabSz="586017" rtl="0" eaLnBrk="1" fontAlgn="auto" latinLnBrk="0" hangingPunct="1">
              <a:lnSpc>
                <a:spcPct val="100000"/>
              </a:lnSpc>
              <a:spcBef>
                <a:spcPts val="600"/>
              </a:spcBef>
              <a:spcAft>
                <a:spcPct val="0"/>
              </a:spcAft>
              <a:buClrTx/>
              <a:buSzPct val="75000"/>
              <a:buFont typeface="Wingdings" panose="05000000000000000000" pitchFamily="2" charset="2"/>
              <a:buChar char="§"/>
              <a:defRPr sz="1800" kern="1200">
                <a:solidFill>
                  <a:schemeClr val="tx1"/>
                </a:solidFill>
                <a:latin typeface="+mn-lt"/>
                <a:ea typeface="+mn-ea"/>
                <a:cs typeface="+mn-cs"/>
              </a:defRPr>
            </a:lvl4pPr>
            <a:lvl5pPr marL="1371635" marR="0" indent="-274646" algn="l" defTabSz="586017" rtl="0" eaLnBrk="1" fontAlgn="auto" latinLnBrk="0" hangingPunct="1">
              <a:lnSpc>
                <a:spcPct val="100000"/>
              </a:lnSpc>
              <a:spcBef>
                <a:spcPts val="600"/>
              </a:spcBef>
              <a:spcAft>
                <a:spcPct val="0"/>
              </a:spcAft>
              <a:buClrTx/>
              <a:buSzPct val="75000"/>
              <a:buFont typeface="Myriad Pro Light" panose="020b0403030403020204" pitchFamily="34" charset="0"/>
              <a:buChar char="-"/>
              <a:defRPr sz="1800" kern="1200">
                <a:solidFill>
                  <a:schemeClr val="tx1"/>
                </a:solidFill>
                <a:latin typeface="+mn-lt"/>
                <a:ea typeface="+mn-ea"/>
                <a:cs typeface="+mn-cs"/>
              </a:defRPr>
            </a:lvl5pPr>
            <a:lvl6pPr marL="1719306" marR="0" indent="-292108" algn="l" defTabSz="586017" rtl="0" eaLnBrk="1" fontAlgn="auto" latinLnBrk="0" hangingPunct="1">
              <a:lnSpc>
                <a:spcPct val="100000"/>
              </a:lnSpc>
              <a:spcBef>
                <a:spcPts val="448"/>
              </a:spcBef>
              <a:spcAft>
                <a:spcPct val="0"/>
              </a:spcAft>
              <a:buClr>
                <a:srgbClr val="404040"/>
              </a:buClr>
              <a:buSzPct val="70000"/>
              <a:buFont typeface="Montserrat"/>
              <a:buChar char=" "/>
              <a:defRPr sz="1800" kern="1200">
                <a:solidFill>
                  <a:schemeClr val="tx1"/>
                </a:solidFill>
                <a:latin typeface="+mn-lt"/>
                <a:ea typeface="+mn-ea"/>
                <a:cs typeface="+mn-cs"/>
              </a:defRPr>
            </a:lvl6pPr>
            <a:lvl7pPr marL="2003475" marR="0" indent="-288933" algn="l" defTabSz="586017" rtl="0" eaLnBrk="1" fontAlgn="auto" latinLnBrk="0" hangingPunct="1">
              <a:lnSpc>
                <a:spcPct val="100000"/>
              </a:lnSpc>
              <a:spcBef>
                <a:spcPct val="20000"/>
              </a:spcBef>
              <a:spcAft>
                <a:spcPct val="0"/>
              </a:spcAft>
              <a:buClrTx/>
              <a:buSzPct val="70000"/>
              <a:buFont typeface="Montserrat"/>
              <a:buChar char=" "/>
              <a:defRPr sz="1800" kern="1200">
                <a:solidFill>
                  <a:schemeClr val="tx1"/>
                </a:solidFill>
                <a:latin typeface="+mn-lt"/>
                <a:ea typeface="+mn-ea"/>
                <a:cs typeface="+mn-cs"/>
              </a:defRPr>
            </a:lvl7pPr>
            <a:lvl8pPr marL="2286057" marR="0" indent="-282582" algn="l" defTabSz="586017" rtl="0" eaLnBrk="1" fontAlgn="auto" latinLnBrk="0" hangingPunct="1">
              <a:lnSpc>
                <a:spcPct val="100000"/>
              </a:lnSpc>
              <a:spcBef>
                <a:spcPct val="20000"/>
              </a:spcBef>
              <a:spcAft>
                <a:spcPct val="0"/>
              </a:spcAft>
              <a:buClrTx/>
              <a:buSzPct val="70000"/>
              <a:buFont typeface="Montserrat"/>
              <a:buChar char=" "/>
              <a:defRPr sz="1800" kern="1200">
                <a:solidFill>
                  <a:schemeClr val="tx1"/>
                </a:solidFill>
                <a:latin typeface="+mn-lt"/>
                <a:ea typeface="+mn-ea"/>
                <a:cs typeface="+mn-cs"/>
              </a:defRPr>
            </a:lvl8pPr>
            <a:lvl9pPr marL="2571815" marR="0" indent="-285758" algn="l" defTabSz="586017" rtl="0" eaLnBrk="1" fontAlgn="auto" latinLnBrk="0" hangingPunct="1">
              <a:lnSpc>
                <a:spcPct val="100000"/>
              </a:lnSpc>
              <a:spcBef>
                <a:spcPct val="20000"/>
              </a:spcBef>
              <a:spcAft>
                <a:spcPct val="0"/>
              </a:spcAft>
              <a:buClrTx/>
              <a:buSzPct val="70000"/>
              <a:buFont typeface="Montserrat"/>
              <a:buChar char=" "/>
              <a:defRPr sz="1800" kern="1200">
                <a:solidFill>
                  <a:schemeClr val="tx1"/>
                </a:solidFill>
                <a:latin typeface="+mn-lt"/>
                <a:ea typeface="+mn-ea"/>
                <a:cs typeface="+mn-cs"/>
              </a:defRPr>
            </a:lvl9pPr>
          </a:lstStyle>
          <a:p>
            <a:r>
              <a:rPr lang="en-US" sz="2100"/>
              <a:t>Quick UDP Internet Connections (QUIC)</a:t>
            </a:r>
          </a:p>
        </p:txBody>
      </p:sp>
    </p:spTree>
    <p:extLst>
      <p:ext uri="{BB962C8B-B14F-4D97-AF65-F5344CB8AC3E}">
        <p14:creationId xmlns:p14="http://schemas.microsoft.com/office/powerpoint/2010/main" val="2969665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p:txBody>
          <a:bodyPr/>
          <a:lstStyle/>
          <a:p>
            <a:r>
              <a:rPr lang="en-US"/>
              <a:t>The History of QUIC - 2016</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cxnSp>
        <p:nvCxnSpPr>
          <p:cNvPr id="8" name="Straight Arrow Connector 7">
            <a:extLst>
              <a:ext uri="{FF2B5EF4-FFF2-40B4-BE49-F238E27FC236}">
                <a16:creationId xmlns:a16="http://schemas.microsoft.com/office/drawing/2014/main" id="{B6CCA19D-01B6-8444-A2B2-2C18C36F725F}"/>
              </a:ext>
            </a:extLst>
          </p:cNvPr>
          <p:cNvCxnSpPr/>
          <p:nvPr/>
        </p:nvCxnSpPr>
        <p:spPr>
          <a:xfrm flipH="1">
            <a:off x="2175273" y="2068116"/>
            <a:ext cx="3836194" cy="0"/>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3BF581-3715-3347-9B45-6247DB2A9B3A}"/>
              </a:ext>
            </a:extLst>
          </p:cNvPr>
          <p:cNvPicPr>
            <a:picLocks noChangeAspect="1"/>
          </p:cNvPicPr>
          <p:nvPr/>
        </p:nvPicPr>
        <p:blipFill>
          <a:blip r:embed="rId5"/>
          <a:stretch>
            <a:fillRect/>
          </a:stretch>
        </p:blipFill>
        <p:spPr>
          <a:xfrm>
            <a:off x="500063" y="1686282"/>
            <a:ext cx="1675210" cy="885468"/>
          </a:xfrm>
          <a:prstGeom prst="rect">
            <a:avLst/>
          </a:prstGeom>
        </p:spPr>
      </p:pic>
      <p:cxnSp>
        <p:nvCxnSpPr>
          <p:cNvPr id="12" name="Straight Arrow Connector 11">
            <a:extLst>
              <a:ext uri="{FF2B5EF4-FFF2-40B4-BE49-F238E27FC236}">
                <a16:creationId xmlns:a16="http://schemas.microsoft.com/office/drawing/2014/main" id="{38AAC258-E140-1849-BFFA-F38A69AE27DC}"/>
              </a:ext>
            </a:extLst>
          </p:cNvPr>
          <p:cNvCxnSpPr/>
          <p:nvPr/>
        </p:nvCxnSpPr>
        <p:spPr>
          <a:xfrm>
            <a:off x="1363674" y="2689623"/>
            <a:ext cx="1443820" cy="843032"/>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DCDA7C-DBA6-534B-8B80-30DCBA25928C}"/>
              </a:ext>
            </a:extLst>
          </p:cNvPr>
          <p:cNvPicPr>
            <a:picLocks noChangeAspect="1"/>
          </p:cNvPicPr>
          <p:nvPr/>
        </p:nvPicPr>
        <p:blipFill>
          <a:blip r:embed="rId6"/>
          <a:stretch>
            <a:fillRect/>
          </a:stretch>
        </p:blipFill>
        <p:spPr>
          <a:xfrm>
            <a:off x="2889956" y="3112889"/>
            <a:ext cx="3400425" cy="1143000"/>
          </a:xfrm>
          <a:prstGeom prst="rect">
            <a:avLst/>
          </a:prstGeom>
        </p:spPr>
      </p:pic>
    </p:spTree>
    <p:extLst>
      <p:ext uri="{BB962C8B-B14F-4D97-AF65-F5344CB8AC3E}">
        <p14:creationId xmlns:p14="http://schemas.microsoft.com/office/powerpoint/2010/main" val="2613849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2" fill="hold" nodeType="clickEffec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withGroup">
                            <p:stCondLst>
                              <p:cond delay="500"/>
                            </p:stCondLst>
                            <p:childTnLst>
                              <p:par>
                                <p:cTn id="9" presetID="1" presetClass="entr" presetSubtype="0" fill="hold" nodeType="afterEffec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1" presetClass="entr" presetSubtype="0" fill="hold" nodeType="clickEffec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withGroup">
                            <p:stCondLst>
                              <p:cond delay="0"/>
                            </p:stCondLst>
                            <p:childTnLst>
                              <p:par>
                                <p:cTn id="17" presetID="10" presetClass="entr" presetSubtype="0" fill="hold" nodeType="afterEffec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a:xfrm>
            <a:off x="970626" y="928400"/>
            <a:ext cx="6809700" cy="435600"/>
          </a:xfrm>
        </p:spPr>
        <p:txBody>
          <a:bodyPr/>
          <a:lstStyle/>
          <a:p>
            <a:r>
              <a:rPr lang="en-US"/>
              <a:t>The Story of QUIC – 2021 Version 1</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cxnSp>
        <p:nvCxnSpPr>
          <p:cNvPr id="8" name="Straight Arrow Connector 7">
            <a:extLst>
              <a:ext uri="{FF2B5EF4-FFF2-40B4-BE49-F238E27FC236}">
                <a16:creationId xmlns:a16="http://schemas.microsoft.com/office/drawing/2014/main" id="{B6CCA19D-01B6-8444-A2B2-2C18C36F725F}"/>
              </a:ext>
            </a:extLst>
          </p:cNvPr>
          <p:cNvCxnSpPr/>
          <p:nvPr/>
        </p:nvCxnSpPr>
        <p:spPr>
          <a:xfrm flipH="1">
            <a:off x="2175273" y="2068116"/>
            <a:ext cx="3836194" cy="0"/>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3BF581-3715-3347-9B45-6247DB2A9B3A}"/>
              </a:ext>
            </a:extLst>
          </p:cNvPr>
          <p:cNvPicPr>
            <a:picLocks noChangeAspect="1"/>
          </p:cNvPicPr>
          <p:nvPr/>
        </p:nvPicPr>
        <p:blipFill>
          <a:blip r:embed="rId5"/>
          <a:stretch>
            <a:fillRect/>
          </a:stretch>
        </p:blipFill>
        <p:spPr>
          <a:xfrm>
            <a:off x="500063" y="1686282"/>
            <a:ext cx="1675210" cy="885468"/>
          </a:xfrm>
          <a:prstGeom prst="rect">
            <a:avLst/>
          </a:prstGeom>
        </p:spPr>
      </p:pic>
      <p:cxnSp>
        <p:nvCxnSpPr>
          <p:cNvPr id="12" name="Straight Arrow Connector 11">
            <a:extLst>
              <a:ext uri="{FF2B5EF4-FFF2-40B4-BE49-F238E27FC236}">
                <a16:creationId xmlns:a16="http://schemas.microsoft.com/office/drawing/2014/main" id="{38AAC258-E140-1849-BFFA-F38A69AE27DC}"/>
              </a:ext>
            </a:extLst>
          </p:cNvPr>
          <p:cNvCxnSpPr/>
          <p:nvPr/>
        </p:nvCxnSpPr>
        <p:spPr>
          <a:xfrm>
            <a:off x="1363674" y="2689623"/>
            <a:ext cx="1443820" cy="843032"/>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DCDA7C-DBA6-534B-8B80-30DCBA25928C}"/>
              </a:ext>
            </a:extLst>
          </p:cNvPr>
          <p:cNvPicPr>
            <a:picLocks noChangeAspect="1"/>
          </p:cNvPicPr>
          <p:nvPr/>
        </p:nvPicPr>
        <p:blipFill>
          <a:blip r:embed="rId6"/>
          <a:stretch>
            <a:fillRect/>
          </a:stretch>
        </p:blipFill>
        <p:spPr>
          <a:xfrm>
            <a:off x="2871788" y="3069956"/>
            <a:ext cx="3400425" cy="1143000"/>
          </a:xfrm>
          <a:prstGeom prst="rect">
            <a:avLst/>
          </a:prstGeom>
        </p:spPr>
      </p:pic>
    </p:spTree>
    <p:extLst>
      <p:ext uri="{BB962C8B-B14F-4D97-AF65-F5344CB8AC3E}">
        <p14:creationId xmlns:p14="http://schemas.microsoft.com/office/powerpoint/2010/main" val="3601248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xit" presetSubtype="0" fill="hold" nodeType="clickEffec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0" presetClass="path" presetSubtype="0" accel="50000" decel="50000" fill="hold" nodeType="clickEffect">
                                  <p:childTnLst>
                                    <p:animMotion origin="layout" path="M 0 -3.7037E-07 L 0 -0.21643" pathEditMode="relative" rAng="0" ptsTypes="AA">
                                      <p:cBhvr>
                                        <p:cTn id="24" dur="2000" fill="hold"/>
                                        <p:tgtEl>
                                          <p:spTgt spid="14"/>
                                        </p:tgtEl>
                                        <p:attrNameLst>
                                          <p:attrName>ppt_x</p:attrName>
                                          <p:attrName>ppt_y</p:attrName>
                                        </p:attrNameLst>
                                      </p:cBhvr>
                                      <p:rCtr x="0"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DFCEA88-887F-884F-9850-7D1E4D8708F4}"/>
              </a:ext>
            </a:extLst>
          </p:cNvPr>
          <p:cNvSpPr>
            <a:spLocks noGrp="1"/>
          </p:cNvSpPr>
          <p:nvPr>
            <p:ph type="title"/>
          </p:nvPr>
        </p:nvSpPr>
        <p:spPr>
          <a:xfrm>
            <a:off x="503634" y="716834"/>
            <a:ext cx="6809700" cy="435600"/>
          </a:xfrm>
        </p:spPr>
        <p:txBody>
          <a:bodyPr/>
          <a:lstStyle/>
          <a:p>
            <a:r>
              <a:rPr lang="en-US"/>
              <a:t>The QUIC Protocol Stack</a:t>
            </a:r>
          </a:p>
        </p:txBody>
      </p:sp>
      <p:sp>
        <p:nvSpPr>
          <p:cNvPr id="3" name="Rounded Rectangle 2">
            <a:extLst>
              <a:ext uri="{FF2B5EF4-FFF2-40B4-BE49-F238E27FC236}">
                <a16:creationId xmlns:a16="http://schemas.microsoft.com/office/drawing/2014/main" id="{7047A808-9603-2B4A-AAF6-5150C2AD7E21}"/>
              </a:ext>
            </a:extLst>
          </p:cNvPr>
          <p:cNvSpPr/>
          <p:nvPr/>
        </p:nvSpPr>
        <p:spPr>
          <a:xfrm>
            <a:off x="503635" y="1382312"/>
            <a:ext cx="3050378"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HTTP/2</a:t>
            </a:r>
          </a:p>
        </p:txBody>
      </p:sp>
      <p:sp>
        <p:nvSpPr>
          <p:cNvPr id="4" name="Rounded Rectangle 3">
            <a:extLst>
              <a:ext uri="{FF2B5EF4-FFF2-40B4-BE49-F238E27FC236}">
                <a16:creationId xmlns:a16="http://schemas.microsoft.com/office/drawing/2014/main" id="{4723D6FF-49D4-5C4C-A6FC-B4BA1B7AFF55}"/>
              </a:ext>
            </a:extLst>
          </p:cNvPr>
          <p:cNvSpPr/>
          <p:nvPr/>
        </p:nvSpPr>
        <p:spPr>
          <a:xfrm>
            <a:off x="503635" y="2132406"/>
            <a:ext cx="3050379"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TLS 1.3</a:t>
            </a:r>
          </a:p>
        </p:txBody>
      </p:sp>
      <p:sp>
        <p:nvSpPr>
          <p:cNvPr id="5" name="Rounded Rectangle 4">
            <a:extLst>
              <a:ext uri="{FF2B5EF4-FFF2-40B4-BE49-F238E27FC236}">
                <a16:creationId xmlns:a16="http://schemas.microsoft.com/office/drawing/2014/main" id="{B9E3E7CB-5224-7946-AA77-9BA4131FA8FA}"/>
              </a:ext>
            </a:extLst>
          </p:cNvPr>
          <p:cNvSpPr/>
          <p:nvPr/>
        </p:nvSpPr>
        <p:spPr>
          <a:xfrm>
            <a:off x="503634" y="2903728"/>
            <a:ext cx="3050380"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TCP</a:t>
            </a:r>
          </a:p>
        </p:txBody>
      </p:sp>
      <p:sp>
        <p:nvSpPr>
          <p:cNvPr id="8" name="Rounded Rectangle 7">
            <a:extLst>
              <a:ext uri="{FF2B5EF4-FFF2-40B4-BE49-F238E27FC236}">
                <a16:creationId xmlns:a16="http://schemas.microsoft.com/office/drawing/2014/main" id="{2FEC9B63-3BFE-BE43-AA19-83F73AA7CB02}"/>
              </a:ext>
            </a:extLst>
          </p:cNvPr>
          <p:cNvSpPr/>
          <p:nvPr/>
        </p:nvSpPr>
        <p:spPr>
          <a:xfrm>
            <a:off x="5475685" y="3290693"/>
            <a:ext cx="3164681" cy="331982"/>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UDP</a:t>
            </a:r>
          </a:p>
        </p:txBody>
      </p:sp>
      <p:sp>
        <p:nvSpPr>
          <p:cNvPr id="9" name="Rounded Rectangle 8">
            <a:extLst>
              <a:ext uri="{FF2B5EF4-FFF2-40B4-BE49-F238E27FC236}">
                <a16:creationId xmlns:a16="http://schemas.microsoft.com/office/drawing/2014/main" id="{8AC96799-F330-6549-803A-B491CD4BD7B9}"/>
              </a:ext>
            </a:extLst>
          </p:cNvPr>
          <p:cNvSpPr/>
          <p:nvPr/>
        </p:nvSpPr>
        <p:spPr>
          <a:xfrm>
            <a:off x="5475685" y="1810937"/>
            <a:ext cx="3164681" cy="1403870"/>
          </a:xfrm>
          <a:prstGeom prst="roundRect">
            <a:avLst>
              <a:gd name="adj" fmla="val 6584"/>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QUIC</a:t>
            </a:r>
          </a:p>
        </p:txBody>
      </p:sp>
      <p:sp>
        <p:nvSpPr>
          <p:cNvPr id="10" name="Rounded Rectangle 9">
            <a:extLst>
              <a:ext uri="{FF2B5EF4-FFF2-40B4-BE49-F238E27FC236}">
                <a16:creationId xmlns:a16="http://schemas.microsoft.com/office/drawing/2014/main" id="{99E79BC1-1B58-014F-A71D-8DFB19548A2B}"/>
              </a:ext>
            </a:extLst>
          </p:cNvPr>
          <p:cNvSpPr/>
          <p:nvPr/>
        </p:nvSpPr>
        <p:spPr>
          <a:xfrm>
            <a:off x="5475684" y="1377462"/>
            <a:ext cx="3164680" cy="348056"/>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HTTP/3</a:t>
            </a:r>
          </a:p>
        </p:txBody>
      </p:sp>
      <p:sp>
        <p:nvSpPr>
          <p:cNvPr id="11" name="Rounded Rectangle 10">
            <a:extLst>
              <a:ext uri="{FF2B5EF4-FFF2-40B4-BE49-F238E27FC236}">
                <a16:creationId xmlns:a16="http://schemas.microsoft.com/office/drawing/2014/main" id="{5C73DA7C-3183-9444-BC10-41F5544B4425}"/>
              </a:ext>
            </a:extLst>
          </p:cNvPr>
          <p:cNvSpPr/>
          <p:nvPr/>
        </p:nvSpPr>
        <p:spPr>
          <a:xfrm>
            <a:off x="5900738" y="2668086"/>
            <a:ext cx="2318147" cy="300038"/>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TLS 1.3</a:t>
            </a:r>
          </a:p>
        </p:txBody>
      </p:sp>
      <p:cxnSp>
        <p:nvCxnSpPr>
          <p:cNvPr id="13" name="Straight Arrow Connector 12">
            <a:extLst>
              <a:ext uri="{FF2B5EF4-FFF2-40B4-BE49-F238E27FC236}">
                <a16:creationId xmlns:a16="http://schemas.microsoft.com/office/drawing/2014/main" id="{331E344C-5F3A-4B49-8D04-C287C05ECDF7}"/>
              </a:ext>
            </a:extLst>
          </p:cNvPr>
          <p:cNvCxnSpPr>
            <a:stCxn id="4" idx="3"/>
          </p:cNvCxnSpPr>
          <p:nvPr/>
        </p:nvCxnSpPr>
        <p:spPr>
          <a:xfrm>
            <a:off x="3554014" y="2432444"/>
            <a:ext cx="2264571" cy="375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1F6D4149-0D4B-DA43-ADF9-11C955D14728}"/>
              </a:ext>
            </a:extLst>
          </p:cNvPr>
          <p:cNvSpPr/>
          <p:nvPr/>
        </p:nvSpPr>
        <p:spPr>
          <a:xfrm>
            <a:off x="503634" y="3695428"/>
            <a:ext cx="3050380"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IP/IPv6</a:t>
            </a:r>
          </a:p>
        </p:txBody>
      </p:sp>
      <p:sp>
        <p:nvSpPr>
          <p:cNvPr id="15" name="Rounded Rectangle 14">
            <a:extLst>
              <a:ext uri="{FF2B5EF4-FFF2-40B4-BE49-F238E27FC236}">
                <a16:creationId xmlns:a16="http://schemas.microsoft.com/office/drawing/2014/main" id="{B1D0A946-1889-4844-8310-5481E1F5DE22}"/>
              </a:ext>
            </a:extLst>
          </p:cNvPr>
          <p:cNvSpPr/>
          <p:nvPr/>
        </p:nvSpPr>
        <p:spPr>
          <a:xfrm>
            <a:off x="5475683" y="3698561"/>
            <a:ext cx="3164681" cy="545790"/>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a:solidFill>
                  <a:schemeClr val="accent3"/>
                </a:solidFill>
              </a:rPr>
              <a:t>IP/IPv6</a:t>
            </a:r>
          </a:p>
        </p:txBody>
      </p:sp>
    </p:spTree>
    <p:extLst>
      <p:ext uri="{BB962C8B-B14F-4D97-AF65-F5344CB8AC3E}">
        <p14:creationId xmlns:p14="http://schemas.microsoft.com/office/powerpoint/2010/main" val="1941037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2" nodeType="withEffec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4" nodeType="withEffec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5" nodeType="withEffec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22" presetClass="entr" presetSubtype="1" fill="hold" nodeType="clickEffec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nodeType="withGroup">
                            <p:stCondLst>
                              <p:cond delay="500"/>
                            </p:stCondLst>
                            <p:childTnLst>
                              <p:par>
                                <p:cTn id="22" presetID="1" presetClass="entr" presetSubtype="0" fill="hold" grpId="3" nodeType="afterEffec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P spid="10" grpId="2"/>
      <p:bldP spid="11" grpId="3"/>
      <p:bldP spid="11" grpId="4"/>
      <p:bldP spid="15" grpId="5"/>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6BFA6FD-F7C9-DA4E-90B4-D3FD12D185E3}"/>
              </a:ext>
            </a:extLst>
          </p:cNvPr>
          <p:cNvSpPr>
            <a:spLocks noGrp="1"/>
          </p:cNvSpPr>
          <p:nvPr>
            <p:ph type="title"/>
          </p:nvPr>
        </p:nvSpPr>
        <p:spPr/>
        <p:txBody>
          <a:bodyPr/>
          <a:lstStyle/>
          <a:p>
            <a:r>
              <a:rPr lang="en-US" sz="2400"/>
              <a:t>QUIC – The TCP Killer?</a:t>
            </a:r>
          </a:p>
        </p:txBody>
      </p:sp>
      <p:sp>
        <p:nvSpPr>
          <p:cNvPr id="3" name="Text Placeholder 2">
            <a:extLst>
              <a:ext uri="{FF2B5EF4-FFF2-40B4-BE49-F238E27FC236}">
                <a16:creationId xmlns:a16="http://schemas.microsoft.com/office/drawing/2014/main" id="{6D378329-3A39-4649-989E-21B73E08FA3A}"/>
              </a:ext>
            </a:extLst>
          </p:cNvPr>
          <p:cNvSpPr>
            <a:spLocks noGrp="1"/>
          </p:cNvSpPr>
          <p:nvPr>
            <p:ph type="body" idx="1"/>
          </p:nvPr>
        </p:nvSpPr>
        <p:spPr>
          <a:xfrm>
            <a:off x="256538" y="1616470"/>
            <a:ext cx="4379470" cy="3112200"/>
          </a:xfrm>
        </p:spPr>
        <p:txBody>
          <a:bodyPr/>
          <a:lstStyle/>
          <a:p>
            <a:r>
              <a:rPr lang="en-US" sz="1800"/>
              <a:t>Will eventually replace many (if not most) services over the web. </a:t>
            </a:r>
          </a:p>
          <a:p>
            <a:r>
              <a:rPr lang="en-US" sz="1800"/>
              <a:t>Microsoft considering SMB over QUIC – Others will follow </a:t>
            </a:r>
          </a:p>
          <a:p>
            <a:r>
              <a:rPr lang="en-US" sz="1800"/>
              <a:t>Uber over QUIC – Others will follow</a:t>
            </a:r>
          </a:p>
        </p:txBody>
      </p:sp>
      <p:pic>
        <p:nvPicPr>
          <p:cNvPr id="4" name="Picture 3">
            <a:extLst>
              <a:ext uri="{FF2B5EF4-FFF2-40B4-BE49-F238E27FC236}">
                <a16:creationId xmlns:a16="http://schemas.microsoft.com/office/drawing/2014/main" id="{68A10F65-35B0-6747-9228-12542DBF9179}"/>
              </a:ext>
            </a:extLst>
          </p:cNvPr>
          <p:cNvPicPr>
            <a:picLocks noChangeAspect="1"/>
          </p:cNvPicPr>
          <p:nvPr/>
        </p:nvPicPr>
        <p:blipFill>
          <a:blip r:embed="rId2">
            <a:duotone>
              <a:schemeClr val="accent2">
                <a:shade val="45000"/>
                <a:satMod val="135000"/>
              </a:schemeClr>
              <a:prstClr val="white"/>
            </a:duotone>
          </a:blip>
          <a:stretch>
            <a:fillRect/>
          </a:stretch>
        </p:blipFill>
        <p:spPr>
          <a:xfrm>
            <a:off x="5522976" y="2019257"/>
            <a:ext cx="2660424" cy="2306626"/>
          </a:xfrm>
          <a:prstGeom prst="rect">
            <a:avLst/>
          </a:prstGeom>
        </p:spPr>
      </p:pic>
      <p:pic>
        <p:nvPicPr>
          <p:cNvPr id="5" name="Picture 4">
            <a:extLst>
              <a:ext uri="{FF2B5EF4-FFF2-40B4-BE49-F238E27FC236}">
                <a16:creationId xmlns:a16="http://schemas.microsoft.com/office/drawing/2014/main" id="{D4E062FF-DA44-954F-98A6-ADD22FC91B16}"/>
              </a:ext>
            </a:extLst>
          </p:cNvPr>
          <p:cNvPicPr>
            <a:picLocks noChangeAspect="1"/>
          </p:cNvPicPr>
          <p:nvPr/>
        </p:nvPicPr>
        <p:blipFill>
          <a:blip r:embed="rId3">
            <a:duotone>
              <a:schemeClr val="accent1">
                <a:shade val="45000"/>
                <a:satMod val="135000"/>
              </a:schemeClr>
              <a:prstClr val="white"/>
            </a:duotone>
          </a:blip>
          <a:stretch>
            <a:fillRect/>
          </a:stretch>
        </p:blipFill>
        <p:spPr>
          <a:xfrm>
            <a:off x="4878341" y="1197723"/>
            <a:ext cx="3949694" cy="3949694"/>
          </a:xfrm>
          <a:prstGeom prst="rect">
            <a:avLst/>
          </a:prstGeom>
          <a:noFill/>
          <a:ln>
            <a:solidFill>
              <a:schemeClr val="accent1"/>
            </a:solidFill>
          </a:ln>
        </p:spPr>
      </p:pic>
    </p:spTree>
    <p:extLst>
      <p:ext uri="{BB962C8B-B14F-4D97-AF65-F5344CB8AC3E}">
        <p14:creationId xmlns:p14="http://schemas.microsoft.com/office/powerpoint/2010/main" val="2965628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39F5228-C6A2-2B40-A7EF-63D7BC70A26B}"/>
              </a:ext>
            </a:extLst>
          </p:cNvPr>
          <p:cNvSpPr>
            <a:spLocks noGrp="1"/>
          </p:cNvSpPr>
          <p:nvPr>
            <p:ph type="title"/>
          </p:nvPr>
        </p:nvSpPr>
        <p:spPr/>
        <p:txBody>
          <a:bodyPr/>
          <a:lstStyle/>
          <a:p>
            <a:r>
              <a:rPr lang="en-US"/>
              <a:t>QUIC – The TCP Killer?</a:t>
            </a:r>
          </a:p>
        </p:txBody>
      </p:sp>
      <p:sp>
        <p:nvSpPr>
          <p:cNvPr id="3" name="Text Placeholder 2">
            <a:extLst>
              <a:ext uri="{FF2B5EF4-FFF2-40B4-BE49-F238E27FC236}">
                <a16:creationId xmlns:a16="http://schemas.microsoft.com/office/drawing/2014/main" id="{E7F2AA1E-2A95-6548-93BE-66A7F5700C86}"/>
              </a:ext>
            </a:extLst>
          </p:cNvPr>
          <p:cNvSpPr>
            <a:spLocks noGrp="1"/>
          </p:cNvSpPr>
          <p:nvPr>
            <p:ph type="body" idx="1"/>
          </p:nvPr>
        </p:nvSpPr>
        <p:spPr>
          <a:xfrm>
            <a:off x="379385" y="1624421"/>
            <a:ext cx="5011599" cy="3112200"/>
          </a:xfrm>
        </p:spPr>
        <p:txBody>
          <a:bodyPr/>
          <a:lstStyle/>
          <a:p>
            <a:r>
              <a:rPr lang="en-US" sz="1800"/>
              <a:t>Not for large data transfers – performance improvement is minimal</a:t>
            </a:r>
          </a:p>
          <a:p>
            <a:r>
              <a:rPr lang="en-US" sz="1800"/>
              <a:t>Less than a few MB data transfer per transaction? QUIC might be better            –Lars Eggert–NetApp/QUIC Founding Father</a:t>
            </a:r>
          </a:p>
        </p:txBody>
      </p:sp>
    </p:spTree>
    <p:extLst>
      <p:ext uri="{BB962C8B-B14F-4D97-AF65-F5344CB8AC3E}">
        <p14:creationId xmlns:p14="http://schemas.microsoft.com/office/powerpoint/2010/main" val="173656470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6BFA6FD-F7C9-DA4E-90B4-D3FD12D185E3}"/>
              </a:ext>
            </a:extLst>
          </p:cNvPr>
          <p:cNvSpPr>
            <a:spLocks noGrp="1"/>
          </p:cNvSpPr>
          <p:nvPr>
            <p:ph type="title"/>
          </p:nvPr>
        </p:nvSpPr>
        <p:spPr/>
        <p:txBody>
          <a:bodyPr/>
          <a:lstStyle/>
          <a:p>
            <a:r>
              <a:rPr lang="en-US" sz="2400"/>
              <a:t>Obstacles for QUIC</a:t>
            </a:r>
          </a:p>
        </p:txBody>
      </p:sp>
      <p:sp>
        <p:nvSpPr>
          <p:cNvPr id="3" name="Text Placeholder 2">
            <a:extLst>
              <a:ext uri="{FF2B5EF4-FFF2-40B4-BE49-F238E27FC236}">
                <a16:creationId xmlns:a16="http://schemas.microsoft.com/office/drawing/2014/main" id="{6D378329-3A39-4649-989E-21B73E08FA3A}"/>
              </a:ext>
            </a:extLst>
          </p:cNvPr>
          <p:cNvSpPr>
            <a:spLocks noGrp="1"/>
          </p:cNvSpPr>
          <p:nvPr>
            <p:ph type="body" idx="1"/>
          </p:nvPr>
        </p:nvSpPr>
        <p:spPr>
          <a:xfrm>
            <a:off x="256538" y="1616470"/>
            <a:ext cx="5705350" cy="3112200"/>
          </a:xfrm>
        </p:spPr>
        <p:txBody>
          <a:bodyPr/>
          <a:lstStyle/>
          <a:p>
            <a:r>
              <a:rPr lang="en-US" sz="2000"/>
              <a:t>Firewalls don’t fully support it yet</a:t>
            </a:r>
          </a:p>
          <a:p>
            <a:r>
              <a:rPr lang="en-US" sz="2000"/>
              <a:t>Kernels are not optimized to support it, still heavy on some</a:t>
            </a:r>
          </a:p>
          <a:p>
            <a:r>
              <a:rPr lang="en-US" sz="2000"/>
              <a:t>IDS and DPI boxes can’t monitor it</a:t>
            </a:r>
          </a:p>
          <a:p>
            <a:r>
              <a:rPr lang="en-US" sz="2000"/>
              <a:t>Load balancers not fully QUIC-able yet</a:t>
            </a:r>
          </a:p>
          <a:p>
            <a:r>
              <a:rPr lang="en-US" sz="2000"/>
              <a:t>Improvement in performance may not be worth reworking apps – yet</a:t>
            </a:r>
          </a:p>
          <a:p>
            <a:endParaRPr lang="en-US" sz="2000"/>
          </a:p>
          <a:p>
            <a:endParaRPr lang="en-US"/>
          </a:p>
        </p:txBody>
      </p:sp>
      <p:pic>
        <p:nvPicPr>
          <p:cNvPr id="5" name="Picture 4">
            <a:extLst>
              <a:ext uri="{FF2B5EF4-FFF2-40B4-BE49-F238E27FC236}">
                <a16:creationId xmlns:a16="http://schemas.microsoft.com/office/drawing/2014/main" id="{D782D39A-E2EC-1D46-AB2B-FDDC47CAB856}"/>
              </a:ext>
            </a:extLst>
          </p:cNvPr>
          <p:cNvPicPr>
            <a:picLocks noChangeAspect="1"/>
          </p:cNvPicPr>
          <p:nvPr/>
        </p:nvPicPr>
        <p:blipFill>
          <a:blip r:embed="rId2">
            <a:duotone>
              <a:schemeClr val="accent2">
                <a:shade val="45000"/>
                <a:satMod val="135000"/>
              </a:schemeClr>
              <a:prstClr val="white"/>
            </a:duotone>
          </a:blip>
          <a:stretch>
            <a:fillRect/>
          </a:stretch>
        </p:blipFill>
        <p:spPr>
          <a:xfrm>
            <a:off x="5563870" y="1707642"/>
            <a:ext cx="3136900" cy="2514600"/>
          </a:xfrm>
          <a:prstGeom prst="rect">
            <a:avLst/>
          </a:prstGeom>
        </p:spPr>
      </p:pic>
    </p:spTree>
    <p:extLst>
      <p:ext uri="{BB962C8B-B14F-4D97-AF65-F5344CB8AC3E}">
        <p14:creationId xmlns:p14="http://schemas.microsoft.com/office/powerpoint/2010/main" val="354383104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3"/>
        <p:cNvGrpSpPr/>
        <p:nvPr/>
      </p:nvGrpSpPr>
      <p:grpSpPr>
        <a:xfrm>
          <a:off x="0" y="0"/>
          <a:ext cx="0" cy="0"/>
        </a:xfrm>
      </p:grpSpPr>
      <p:sp>
        <p:nvSpPr>
          <p:cNvPr id="44" name="Google Shape;44;p8"/>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ct val="0"/>
              </a:spcAft>
              <a:buNone/>
            </a:pPr>
            <a:r>
              <a:rPr lang="en" sz="3600" b="1" i="1"/>
              <a:t>I am Chris Greer</a:t>
            </a:r>
            <a:endParaRPr sz="3600" b="1" i="1">
              <a:solidFill>
                <a:schemeClr val="lt1"/>
              </a:solidFill>
              <a:highlight>
                <a:srgbClr val="1155CC"/>
              </a:highlight>
            </a:endParaRPr>
          </a:p>
          <a:p>
            <a:pPr marL="0" lvl="0" indent="0" algn="l" rtl="0">
              <a:spcBef>
                <a:spcPts val="600"/>
              </a:spcBef>
              <a:spcAft>
                <a:spcPct val="0"/>
              </a:spcAft>
              <a:buClr>
                <a:schemeClr val="dk1"/>
              </a:buClr>
              <a:buSzPts val="1100"/>
              <a:buFont typeface="Arial"/>
              <a:buNone/>
            </a:pPr>
            <a:r>
              <a:rPr lang="en-US" sz="1800">
                <a:solidFill>
                  <a:schemeClr val="dk1"/>
                </a:solidFill>
              </a:rPr>
              <a:t>Wireshark Instructor/YouTube</a:t>
            </a:r>
            <a:endParaRPr sz="1800">
              <a:solidFill>
                <a:schemeClr val="dk1"/>
              </a:solidFill>
            </a:endParaRPr>
          </a:p>
          <a:p>
            <a:pPr marL="0" lvl="0" indent="0" algn="l" rtl="0">
              <a:spcBef>
                <a:spcPts val="600"/>
              </a:spcBef>
              <a:spcAft>
                <a:spcPct val="0"/>
              </a:spcAft>
              <a:buClr>
                <a:schemeClr val="dk1"/>
              </a:buClr>
              <a:buSzPts val="1100"/>
              <a:buFont typeface="Arial"/>
              <a:buNone/>
            </a:pPr>
            <a:r>
              <a:rPr lang="en" sz="1800">
                <a:solidFill>
                  <a:schemeClr val="dk1"/>
                </a:solidFill>
              </a:rPr>
              <a:t>You can find me at @packetpioneer</a:t>
            </a:r>
          </a:p>
          <a:p>
            <a:pPr marL="0" lvl="0" indent="0" algn="l" rtl="0">
              <a:spcBef>
                <a:spcPts val="600"/>
              </a:spcBef>
              <a:spcAft>
                <a:spcPct val="0"/>
              </a:spcAft>
              <a:buClr>
                <a:schemeClr val="dk1"/>
              </a:buClr>
              <a:buSzPts val="1100"/>
              <a:buFont typeface="Arial"/>
              <a:buNone/>
            </a:pPr>
            <a:r>
              <a:rPr lang="en-US" sz="1800">
                <a:solidFill>
                  <a:schemeClr val="lt1"/>
                </a:solidFill>
                <a:highlight>
                  <a:srgbClr val="1155CC"/>
                </a:highlight>
              </a:rPr>
              <a:t>YouTube: Chris Greer</a:t>
            </a:r>
            <a:endParaRPr sz="1800">
              <a:solidFill>
                <a:schemeClr val="lt1"/>
              </a:solidFill>
              <a:highlight>
                <a:srgbClr val="1155CC"/>
              </a:highlight>
            </a:endParaRPr>
          </a:p>
          <a:p>
            <a:pPr marL="0" lvl="0" indent="0" algn="l" rtl="0">
              <a:spcBef>
                <a:spcPts val="600"/>
              </a:spcBef>
              <a:spcAft>
                <a:spcPct val="0"/>
              </a:spcAft>
              <a:buNone/>
            </a:pPr>
            <a:endParaRPr b="1"/>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ct val="0"/>
              </a:spcBef>
              <a:spcAft>
                <a:spcPct val="0"/>
              </a:spcAft>
              <a:buNone/>
            </a:pPr>
            <a:r>
              <a:rPr lang="en" sz="6000"/>
              <a:t>Hello!</a:t>
            </a:r>
            <a:endParaRPr sz="600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B431B20-DF75-7A44-8114-918FE56ABC51}"/>
              </a:ext>
            </a:extLst>
          </p:cNvPr>
          <p:cNvSpPr>
            <a:spLocks noGrp="1"/>
          </p:cNvSpPr>
          <p:nvPr>
            <p:ph type="title"/>
          </p:nvPr>
        </p:nvSpPr>
        <p:spPr/>
        <p:txBody>
          <a:bodyPr/>
          <a:lstStyle/>
          <a:p>
            <a:r>
              <a:rPr lang="en-US"/>
              <a:t>Browser Tools</a:t>
            </a:r>
          </a:p>
        </p:txBody>
      </p:sp>
      <p:sp>
        <p:nvSpPr>
          <p:cNvPr id="3" name="Text Placeholder 2">
            <a:extLst>
              <a:ext uri="{FF2B5EF4-FFF2-40B4-BE49-F238E27FC236}">
                <a16:creationId xmlns:a16="http://schemas.microsoft.com/office/drawing/2014/main" id="{CBB682DA-A14A-9E48-950D-4C35176F18D4}"/>
              </a:ext>
            </a:extLst>
          </p:cNvPr>
          <p:cNvSpPr>
            <a:spLocks noGrp="1"/>
          </p:cNvSpPr>
          <p:nvPr>
            <p:ph type="body" idx="1"/>
          </p:nvPr>
        </p:nvSpPr>
        <p:spPr/>
        <p:txBody>
          <a:bodyPr/>
          <a:lstStyle/>
          <a:p>
            <a:r>
              <a:rPr lang="en-US"/>
              <a:t>Chrome Developer Tools</a:t>
            </a:r>
          </a:p>
          <a:p>
            <a:r>
              <a:rPr lang="en-US"/>
              <a:t>http3check.net</a:t>
            </a:r>
          </a:p>
        </p:txBody>
      </p:sp>
    </p:spTree>
    <p:extLst>
      <p:ext uri="{BB962C8B-B14F-4D97-AF65-F5344CB8AC3E}">
        <p14:creationId xmlns:p14="http://schemas.microsoft.com/office/powerpoint/2010/main" val="693817474"/>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id="{DF2E3CED-775C-8841-964E-1756A4F8CDE5}"/>
              </a:ext>
            </a:extLst>
          </p:cNvPr>
          <p:cNvPicPr>
            <a:picLocks noChangeAspect="1"/>
          </p:cNvPicPr>
          <p:nvPr/>
        </p:nvPicPr>
        <p:blipFill>
          <a:blip r:embed="rId2"/>
          <a:stretch>
            <a:fillRect/>
          </a:stretch>
        </p:blipFill>
        <p:spPr>
          <a:xfrm>
            <a:off x="8855" y="1598212"/>
            <a:ext cx="9132704" cy="3573669"/>
          </a:xfrm>
          <a:prstGeom prst="rect">
            <a:avLst/>
          </a:prstGeom>
        </p:spPr>
      </p:pic>
      <p:sp>
        <p:nvSpPr>
          <p:cNvPr id="3" name="Title 1">
            <a:extLst>
              <a:ext uri="{FF2B5EF4-FFF2-40B4-BE49-F238E27FC236}">
                <a16:creationId xmlns:a16="http://schemas.microsoft.com/office/drawing/2014/main" id="{49CC5828-7013-5D4D-9CE0-50B2689007B2}"/>
              </a:ext>
            </a:extLst>
          </p:cNvPr>
          <p:cNvSpPr txBox="1"/>
          <p:nvPr/>
        </p:nvSpPr>
        <p:spPr>
          <a:xfrm>
            <a:off x="2931755" y="763642"/>
            <a:ext cx="3878400" cy="4356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t>Want more? </a:t>
            </a:r>
          </a:p>
          <a:p>
            <a:r>
              <a:rPr lang="en-US" sz="2400"/>
              <a:t>Protocol Deep Dive: QUIC</a:t>
            </a:r>
          </a:p>
        </p:txBody>
      </p:sp>
    </p:spTree>
    <p:extLst>
      <p:ext uri="{BB962C8B-B14F-4D97-AF65-F5344CB8AC3E}">
        <p14:creationId xmlns:p14="http://schemas.microsoft.com/office/powerpoint/2010/main" val="9504655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3"/>
        <p:cNvGrpSpPr/>
        <p:nvPr/>
      </p:nvGrpSpPr>
      <p:grpSpPr>
        <a:xfrm>
          <a:off x="0" y="0"/>
          <a:ext cx="0" cy="0"/>
        </a:xfrm>
      </p:grpSpPr>
      <p:sp>
        <p:nvSpPr>
          <p:cNvPr id="44" name="Google Shape;44;p8"/>
          <p:cNvSpPr txBox="1">
            <a:spLocks noGrp="1"/>
          </p:cNvSpPr>
          <p:nvPr>
            <p:ph type="subTitle" idx="4294967295"/>
          </p:nvPr>
        </p:nvSpPr>
        <p:spPr>
          <a:xfrm>
            <a:off x="1462931" y="2003582"/>
            <a:ext cx="6725388" cy="784800"/>
          </a:xfrm>
          <a:prstGeom prst="rect">
            <a:avLst/>
          </a:prstGeom>
        </p:spPr>
        <p:txBody>
          <a:bodyPr spcFirstLastPara="1" wrap="square" lIns="91425" tIns="91425" rIns="91425" bIns="91425" anchor="t" anchorCtr="0">
            <a:noAutofit/>
          </a:bodyPr>
          <a:lstStyle/>
          <a:p>
            <a:pPr marL="0" lvl="0" indent="0" algn="l" rtl="0">
              <a:spcBef>
                <a:spcPts val="600"/>
              </a:spcBef>
              <a:spcAft>
                <a:spcPct val="0"/>
              </a:spcAft>
              <a:buNone/>
            </a:pPr>
            <a:r>
              <a:rPr lang="en-US" sz="3600" b="1" i="1"/>
              <a:t>Enough talking – demo!</a:t>
            </a:r>
          </a:p>
          <a:p>
            <a:pPr marL="0" lvl="0" indent="0" algn="l" rtl="0">
              <a:spcBef>
                <a:spcPts val="600"/>
              </a:spcBef>
              <a:spcAft>
                <a:spcPct val="0"/>
              </a:spcAft>
              <a:buNone/>
            </a:pPr>
            <a:r>
              <a:rPr lang="en-US" sz="3600" b="1" i="1">
                <a:solidFill>
                  <a:schemeClr val="dk1"/>
                </a:solidFill>
              </a:rPr>
              <a:t>First YouTube then CTF</a:t>
            </a:r>
            <a:endParaRPr sz="1800">
              <a:solidFill>
                <a:schemeClr val="dk1"/>
              </a:solidFill>
            </a:endParaRPr>
          </a:p>
          <a:p>
            <a:pPr marL="0" lvl="0" indent="0" algn="l" rtl="0">
              <a:spcBef>
                <a:spcPts val="600"/>
              </a:spcBef>
              <a:spcAft>
                <a:spcPct val="0"/>
              </a:spcAft>
              <a:buNone/>
            </a:pPr>
            <a:endParaRPr b="1"/>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ct val="0"/>
              </a:spcBef>
              <a:spcAft>
                <a:spcPct val="0"/>
              </a:spcAft>
              <a:buNone/>
            </a:pPr>
            <a:r>
              <a:rPr lang="en" sz="6000"/>
              <a:t>QUIC!</a:t>
            </a:r>
            <a:endParaRPr sz="600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pic>
        <p:nvPicPr>
          <p:cNvPr id="6" name="Picture 5">
            <a:extLst>
              <a:ext uri="{FF2B5EF4-FFF2-40B4-BE49-F238E27FC236}">
                <a16:creationId xmlns:a16="http://schemas.microsoft.com/office/drawing/2014/main" id="{EED18480-6F35-CB4F-B4F0-559CD6E50D69}"/>
              </a:ext>
            </a:extLst>
          </p:cNvPr>
          <p:cNvPicPr>
            <a:picLocks noChangeAspect="1"/>
          </p:cNvPicPr>
          <p:nvPr/>
        </p:nvPicPr>
        <p:blipFill>
          <a:blip r:embed="rId3"/>
          <a:stretch>
            <a:fillRect/>
          </a:stretch>
        </p:blipFill>
        <p:spPr>
          <a:xfrm>
            <a:off x="2871787" y="3755450"/>
            <a:ext cx="3400425" cy="1143000"/>
          </a:xfrm>
          <a:prstGeom prst="rect">
            <a:avLst/>
          </a:prstGeom>
        </p:spPr>
      </p:pic>
    </p:spTree>
    <p:extLst>
      <p:ext uri="{BB962C8B-B14F-4D97-AF65-F5344CB8AC3E}">
        <p14:creationId xmlns:p14="http://schemas.microsoft.com/office/powerpoint/2010/main" val="168459538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89736D6-5EC1-BB4C-8AD2-1F2E30164DA9}"/>
              </a:ext>
            </a:extLst>
          </p:cNvPr>
          <p:cNvSpPr>
            <a:spLocks noGrp="1"/>
          </p:cNvSpPr>
          <p:nvPr>
            <p:ph type="title"/>
          </p:nvPr>
        </p:nvSpPr>
        <p:spPr/>
        <p:txBody>
          <a:bodyPr/>
          <a:lstStyle/>
          <a:p>
            <a:r>
              <a:rPr lang="en-US" sz="2800"/>
              <a:t>What is QUIC?</a:t>
            </a:r>
          </a:p>
        </p:txBody>
      </p:sp>
      <p:sp>
        <p:nvSpPr>
          <p:cNvPr id="4" name="Text Placeholder 3">
            <a:extLst>
              <a:ext uri="{FF2B5EF4-FFF2-40B4-BE49-F238E27FC236}">
                <a16:creationId xmlns:a16="http://schemas.microsoft.com/office/drawing/2014/main" id="{E72A44CB-1339-C345-A513-35318206C1DB}"/>
              </a:ext>
            </a:extLst>
          </p:cNvPr>
          <p:cNvSpPr>
            <a:spLocks noGrp="1"/>
          </p:cNvSpPr>
          <p:nvPr>
            <p:ph type="body" idx="1"/>
          </p:nvPr>
        </p:nvSpPr>
        <p:spPr>
          <a:xfrm>
            <a:off x="403514" y="1488454"/>
            <a:ext cx="5833872" cy="3112200"/>
          </a:xfrm>
        </p:spPr>
        <p:txBody>
          <a:bodyPr/>
          <a:lstStyle/>
          <a:p>
            <a:pPr marL="76200" indent="0">
              <a:buNone/>
            </a:pPr>
            <a:r>
              <a:rPr lang="en-US"/>
              <a:t>QUIC (not an acronym) is a general-purpose, reliable transport protocol for web and other applications – over UDP. </a:t>
            </a:r>
          </a:p>
          <a:p>
            <a:pPr marL="76200" indent="0">
              <a:buNone/>
            </a:pPr>
            <a:endParaRPr lang="en-US"/>
          </a:p>
          <a:p>
            <a:pPr marL="76200" indent="0">
              <a:buNone/>
            </a:pPr>
            <a:r>
              <a:rPr lang="en-US"/>
              <a:t>In short – designed to accelerate </a:t>
            </a:r>
          </a:p>
          <a:p>
            <a:pPr marL="76200" indent="0">
              <a:buNone/>
            </a:pPr>
            <a:r>
              <a:rPr lang="en-US"/>
              <a:t>web app delivery and make it more secure</a:t>
            </a:r>
          </a:p>
        </p:txBody>
      </p:sp>
      <p:pic>
        <p:nvPicPr>
          <p:cNvPr id="5" name="Picture 4">
            <a:extLst>
              <a:ext uri="{FF2B5EF4-FFF2-40B4-BE49-F238E27FC236}">
                <a16:creationId xmlns:a16="http://schemas.microsoft.com/office/drawing/2014/main" id="{84EAD4EA-9AF4-044C-95AD-EA7DD0F667D0}"/>
              </a:ext>
            </a:extLst>
          </p:cNvPr>
          <p:cNvPicPr>
            <a:picLocks noChangeAspect="1"/>
          </p:cNvPicPr>
          <p:nvPr/>
        </p:nvPicPr>
        <p:blipFill>
          <a:blip r:embed="rId2"/>
          <a:stretch>
            <a:fillRect/>
          </a:stretch>
        </p:blipFill>
        <p:spPr>
          <a:xfrm>
            <a:off x="8855" y="4487377"/>
            <a:ext cx="1749287" cy="684504"/>
          </a:xfrm>
          <a:prstGeom prst="rect">
            <a:avLst/>
          </a:prstGeom>
        </p:spPr>
      </p:pic>
      <p:pic>
        <p:nvPicPr>
          <p:cNvPr id="6" name="Picture 5">
            <a:extLst>
              <a:ext uri="{FF2B5EF4-FFF2-40B4-BE49-F238E27FC236}">
                <a16:creationId xmlns:a16="http://schemas.microsoft.com/office/drawing/2014/main" id="{61EDA06A-C925-3748-AC0A-C62F9F770438}"/>
              </a:ext>
            </a:extLst>
          </p:cNvPr>
          <p:cNvPicPr>
            <a:picLocks noChangeAspect="1"/>
          </p:cNvPicPr>
          <p:nvPr/>
        </p:nvPicPr>
        <p:blipFill>
          <a:blip r:embed="rId3"/>
          <a:stretch>
            <a:fillRect/>
          </a:stretch>
        </p:blipFill>
        <p:spPr>
          <a:xfrm>
            <a:off x="6006430" y="3044554"/>
            <a:ext cx="2734056" cy="919010"/>
          </a:xfrm>
          <a:prstGeom prst="rect">
            <a:avLst/>
          </a:prstGeom>
        </p:spPr>
      </p:pic>
    </p:spTree>
    <p:extLst>
      <p:ext uri="{BB962C8B-B14F-4D97-AF65-F5344CB8AC3E}">
        <p14:creationId xmlns:p14="http://schemas.microsoft.com/office/powerpoint/2010/main" val="1242284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6"/>
                                        </p:tgtEl>
                                        <p:attrNameLst>
                                          <p:attrName>style.visibility</p:attrName>
                                        </p:attrNameLst>
                                      </p:cBhvr>
                                      <p:to>
                                        <p:strVal val="visible"/>
                                      </p:to>
                                    </p:set>
                                    <p:animEffect transition="in" filter="fade">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4B96C1A-10A3-B643-A41A-C1D319AC734E}"/>
              </a:ext>
            </a:extLst>
          </p:cNvPr>
          <p:cNvSpPr>
            <a:spLocks noGrp="1"/>
          </p:cNvSpPr>
          <p:nvPr>
            <p:ph type="title"/>
          </p:nvPr>
        </p:nvSpPr>
        <p:spPr>
          <a:xfrm>
            <a:off x="1381250" y="922668"/>
            <a:ext cx="5312158" cy="435600"/>
          </a:xfrm>
        </p:spPr>
        <p:txBody>
          <a:bodyPr/>
          <a:lstStyle/>
          <a:p>
            <a:r>
              <a:rPr lang="en-US" sz="2400"/>
              <a:t>Welcome to the World, QUIC!</a:t>
            </a:r>
          </a:p>
        </p:txBody>
      </p:sp>
      <p:sp>
        <p:nvSpPr>
          <p:cNvPr id="3" name="Text Placeholder 2">
            <a:extLst>
              <a:ext uri="{FF2B5EF4-FFF2-40B4-BE49-F238E27FC236}">
                <a16:creationId xmlns:a16="http://schemas.microsoft.com/office/drawing/2014/main" id="{EF42B169-254B-434F-BCFF-2C103AEBB9B3}"/>
              </a:ext>
            </a:extLst>
          </p:cNvPr>
          <p:cNvSpPr>
            <a:spLocks noGrp="1"/>
          </p:cNvSpPr>
          <p:nvPr>
            <p:ph type="body" idx="1"/>
          </p:nvPr>
        </p:nvSpPr>
        <p:spPr>
          <a:xfrm>
            <a:off x="0" y="1358268"/>
            <a:ext cx="6315613" cy="3112200"/>
          </a:xfrm>
        </p:spPr>
        <p:txBody>
          <a:bodyPr/>
          <a:lstStyle/>
          <a:p>
            <a:r>
              <a:rPr lang="en-US" sz="2000"/>
              <a:t>May 27</a:t>
            </a:r>
            <a:r>
              <a:rPr lang="en-US" sz="2000" baseline="30000"/>
              <a:t>th</a:t>
            </a:r>
            <a:r>
              <a:rPr lang="en-US" sz="2000"/>
              <a:t>, 2021</a:t>
            </a:r>
          </a:p>
          <a:p>
            <a:pPr lvl="1"/>
            <a:r>
              <a:rPr lang="en-US" sz="1600"/>
              <a:t>RFC 8999 – Version Independent Properties</a:t>
            </a:r>
          </a:p>
          <a:p>
            <a:pPr lvl="1"/>
            <a:r>
              <a:rPr lang="en-US" sz="1600"/>
              <a:t>RFC 9000 – QUIC Transport</a:t>
            </a:r>
          </a:p>
          <a:p>
            <a:pPr lvl="1"/>
            <a:r>
              <a:rPr lang="en-US" sz="1600"/>
              <a:t>RFC 9001 – Using TLS to Secure QUIC</a:t>
            </a:r>
          </a:p>
          <a:p>
            <a:pPr lvl="1"/>
            <a:r>
              <a:rPr lang="en-US" sz="1600"/>
              <a:t>RFC 9002 – Loss Detection and Congestion Control</a:t>
            </a:r>
          </a:p>
        </p:txBody>
      </p:sp>
      <p:pic>
        <p:nvPicPr>
          <p:cNvPr id="5" name="Picture 4" descr="Multi-colored floating balloons">
            <a:extLst>
              <a:ext uri="{FF2B5EF4-FFF2-40B4-BE49-F238E27FC236}">
                <a16:creationId xmlns:a16="http://schemas.microsoft.com/office/drawing/2014/main" id="{0CA3423E-6ED2-6D4D-A8AF-7594A472ADAB}"/>
              </a:ext>
            </a:extLst>
          </p:cNvPr>
          <p:cNvPicPr>
            <a:picLocks noChangeAspect="1"/>
          </p:cNvPicPr>
          <p:nvPr/>
        </p:nvPicPr>
        <p:blipFill>
          <a:blip r:embed="rId2"/>
          <a:stretch>
            <a:fillRect/>
          </a:stretch>
        </p:blipFill>
        <p:spPr>
          <a:xfrm>
            <a:off x="5843016" y="2852478"/>
            <a:ext cx="3080385" cy="2053590"/>
          </a:xfrm>
          <a:prstGeom prst="rect">
            <a:avLst/>
          </a:prstGeom>
        </p:spPr>
      </p:pic>
    </p:spTree>
    <p:extLst>
      <p:ext uri="{BB962C8B-B14F-4D97-AF65-F5344CB8AC3E}">
        <p14:creationId xmlns:p14="http://schemas.microsoft.com/office/powerpoint/2010/main" val="352223661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90C0880A-5B15-B24B-A823-4118194284B8}"/>
              </a:ext>
            </a:extLst>
          </p:cNvPr>
          <p:cNvSpPr>
            <a:spLocks noGrp="1"/>
          </p:cNvSpPr>
          <p:nvPr>
            <p:ph type="title"/>
          </p:nvPr>
        </p:nvSpPr>
        <p:spPr>
          <a:xfrm>
            <a:off x="1344674" y="503680"/>
            <a:ext cx="6809700" cy="435600"/>
          </a:xfrm>
        </p:spPr>
        <p:txBody>
          <a:bodyPr/>
          <a:lstStyle/>
          <a:p>
            <a:r>
              <a:rPr lang="en-US"/>
              <a:t>Who Uses QUIC?</a:t>
            </a:r>
          </a:p>
        </p:txBody>
      </p:sp>
      <p:pic>
        <p:nvPicPr>
          <p:cNvPr id="6" name="Picture 5">
            <a:extLst>
              <a:ext uri="{FF2B5EF4-FFF2-40B4-BE49-F238E27FC236}">
                <a16:creationId xmlns:a16="http://schemas.microsoft.com/office/drawing/2014/main" id="{FD00A4A8-1CDC-3D46-A908-2891164F17E7}"/>
              </a:ext>
            </a:extLst>
          </p:cNvPr>
          <p:cNvPicPr>
            <a:picLocks noChangeAspect="1"/>
          </p:cNvPicPr>
          <p:nvPr/>
        </p:nvPicPr>
        <p:blipFill>
          <a:blip r:embed="rId3"/>
          <a:stretch>
            <a:fillRect/>
          </a:stretch>
        </p:blipFill>
        <p:spPr>
          <a:xfrm>
            <a:off x="4833056" y="1425539"/>
            <a:ext cx="2451720" cy="969826"/>
          </a:xfrm>
          <a:prstGeom prst="rect">
            <a:avLst/>
          </a:prstGeom>
        </p:spPr>
      </p:pic>
      <p:pic>
        <p:nvPicPr>
          <p:cNvPr id="8" name="Picture 7">
            <a:extLst>
              <a:ext uri="{FF2B5EF4-FFF2-40B4-BE49-F238E27FC236}">
                <a16:creationId xmlns:a16="http://schemas.microsoft.com/office/drawing/2014/main" id="{F14DE473-FA65-7E4E-832A-4B9373AB16DE}"/>
              </a:ext>
            </a:extLst>
          </p:cNvPr>
          <p:cNvPicPr>
            <a:picLocks noChangeAspect="1"/>
          </p:cNvPicPr>
          <p:nvPr/>
        </p:nvPicPr>
        <p:blipFill>
          <a:blip r:embed="rId4"/>
          <a:stretch>
            <a:fillRect/>
          </a:stretch>
        </p:blipFill>
        <p:spPr>
          <a:xfrm>
            <a:off x="6934640" y="2571750"/>
            <a:ext cx="1123950" cy="1295400"/>
          </a:xfrm>
          <a:prstGeom prst="rect">
            <a:avLst/>
          </a:prstGeom>
        </p:spPr>
      </p:pic>
      <p:pic>
        <p:nvPicPr>
          <p:cNvPr id="10" name="Picture 9">
            <a:extLst>
              <a:ext uri="{FF2B5EF4-FFF2-40B4-BE49-F238E27FC236}">
                <a16:creationId xmlns:a16="http://schemas.microsoft.com/office/drawing/2014/main" id="{A283B10F-D65E-424D-A3B5-ED1BB7B98C02}"/>
              </a:ext>
            </a:extLst>
          </p:cNvPr>
          <p:cNvPicPr>
            <a:picLocks noChangeAspect="1"/>
          </p:cNvPicPr>
          <p:nvPr/>
        </p:nvPicPr>
        <p:blipFill>
          <a:blip r:embed="rId5"/>
          <a:stretch>
            <a:fillRect/>
          </a:stretch>
        </p:blipFill>
        <p:spPr>
          <a:xfrm>
            <a:off x="4309664" y="2805988"/>
            <a:ext cx="1967406" cy="826925"/>
          </a:xfrm>
          <a:prstGeom prst="rect">
            <a:avLst/>
          </a:prstGeom>
        </p:spPr>
      </p:pic>
      <p:sp>
        <p:nvSpPr>
          <p:cNvPr id="15" name="TextBox 14">
            <a:extLst>
              <a:ext uri="{FF2B5EF4-FFF2-40B4-BE49-F238E27FC236}">
                <a16:creationId xmlns:a16="http://schemas.microsoft.com/office/drawing/2014/main" id="{A028EF3F-9039-6A4E-9315-1085630FF61F}"/>
              </a:ext>
            </a:extLst>
          </p:cNvPr>
          <p:cNvSpPr txBox="1"/>
          <p:nvPr/>
        </p:nvSpPr>
        <p:spPr>
          <a:xfrm flipH="1">
            <a:off x="4590662" y="1511559"/>
            <a:ext cx="0" cy="0"/>
          </a:xfrm>
          <a:prstGeom prst="rect">
            <a:avLst/>
          </a:prstGeom>
        </p:spPr>
        <p:txBody>
          <a:bodyPr vert="horz" wrap="none" lIns="0" tIns="24728" rIns="49454" bIns="24728" rtlCol="0" anchor="b" anchorCtr="0">
            <a:noAutofit/>
          </a:bodyPr>
          <a:lstStyle/>
          <a:p>
            <a:pPr defTabSz="329627">
              <a:lnSpc>
                <a:spcPct val="85000"/>
              </a:lnSpc>
              <a:spcBef>
                <a:spcPct val="0"/>
              </a:spcBef>
              <a:buClrTx/>
            </a:pPr>
            <a:endParaRPr lang="en-US" sz="2644" kern="1200">
              <a:solidFill>
                <a:srgbClr val="E5E5E5">
                  <a:lumMod val="10000"/>
                </a:srgbClr>
              </a:solidFill>
              <a:latin typeface="PS TT Commons" charset="0"/>
              <a:ea typeface="PS TT Commons" charset="0"/>
              <a:cs typeface="PS TT Commons" charset="0"/>
            </a:endParaRPr>
          </a:p>
        </p:txBody>
      </p:sp>
      <p:pic>
        <p:nvPicPr>
          <p:cNvPr id="21" name="Picture 20">
            <a:extLst>
              <a:ext uri="{FF2B5EF4-FFF2-40B4-BE49-F238E27FC236}">
                <a16:creationId xmlns:a16="http://schemas.microsoft.com/office/drawing/2014/main" id="{51E1790C-C9F1-7A41-A126-AC8285F667F4}"/>
              </a:ext>
            </a:extLst>
          </p:cNvPr>
          <p:cNvPicPr>
            <a:picLocks noChangeAspect="1"/>
          </p:cNvPicPr>
          <p:nvPr/>
        </p:nvPicPr>
        <p:blipFill>
          <a:blip r:embed="rId6"/>
          <a:stretch>
            <a:fillRect/>
          </a:stretch>
        </p:blipFill>
        <p:spPr>
          <a:xfrm>
            <a:off x="376090" y="1333130"/>
            <a:ext cx="1154645" cy="1154645"/>
          </a:xfrm>
          <a:prstGeom prst="rect">
            <a:avLst/>
          </a:prstGeom>
        </p:spPr>
      </p:pic>
      <p:pic>
        <p:nvPicPr>
          <p:cNvPr id="23" name="Picture 22">
            <a:extLst>
              <a:ext uri="{FF2B5EF4-FFF2-40B4-BE49-F238E27FC236}">
                <a16:creationId xmlns:a16="http://schemas.microsoft.com/office/drawing/2014/main" id="{3285E74B-022F-984B-BDE1-53D444FDE82A}"/>
              </a:ext>
            </a:extLst>
          </p:cNvPr>
          <p:cNvPicPr>
            <a:picLocks noChangeAspect="1"/>
          </p:cNvPicPr>
          <p:nvPr/>
        </p:nvPicPr>
        <p:blipFill>
          <a:blip r:embed="rId7"/>
          <a:stretch>
            <a:fillRect/>
          </a:stretch>
        </p:blipFill>
        <p:spPr>
          <a:xfrm>
            <a:off x="2134396" y="1272536"/>
            <a:ext cx="1154645" cy="1286383"/>
          </a:xfrm>
          <a:prstGeom prst="rect">
            <a:avLst/>
          </a:prstGeom>
        </p:spPr>
      </p:pic>
      <p:pic>
        <p:nvPicPr>
          <p:cNvPr id="25" name="Picture 24">
            <a:extLst>
              <a:ext uri="{FF2B5EF4-FFF2-40B4-BE49-F238E27FC236}">
                <a16:creationId xmlns:a16="http://schemas.microsoft.com/office/drawing/2014/main" id="{DE537748-4ED3-0A46-B825-C98D77D41AB8}"/>
              </a:ext>
            </a:extLst>
          </p:cNvPr>
          <p:cNvPicPr>
            <a:picLocks noChangeAspect="1"/>
          </p:cNvPicPr>
          <p:nvPr/>
        </p:nvPicPr>
        <p:blipFill>
          <a:blip r:embed="rId8"/>
          <a:stretch>
            <a:fillRect/>
          </a:stretch>
        </p:blipFill>
        <p:spPr>
          <a:xfrm>
            <a:off x="1185714" y="2839876"/>
            <a:ext cx="1295400" cy="1295400"/>
          </a:xfrm>
          <a:prstGeom prst="rect">
            <a:avLst/>
          </a:prstGeom>
        </p:spPr>
      </p:pic>
    </p:spTree>
    <p:extLst>
      <p:ext uri="{BB962C8B-B14F-4D97-AF65-F5344CB8AC3E}">
        <p14:creationId xmlns:p14="http://schemas.microsoft.com/office/powerpoint/2010/main" val="3735882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nodeType="clickEffec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childTnLst>
                                    <p:set>
                                      <p:cBhvr>
                                        <p:cTn id="20" dur="1" fill="hold">
                                          <p:stCondLst>
                                            <p:cond delay="0"/>
                                          </p:stCondLst>
                                        </p:cTn>
                                        <p:tgtEl>
                                          <p:spTgt spid="10"/>
                                        </p:tgtEl>
                                        <p:attrNameLst>
                                          <p:attrName>style.visibility</p:attrName>
                                        </p:attrNameLst>
                                      </p:cBhvr>
                                      <p:to>
                                        <p:strVal val="visible"/>
                                      </p:to>
                                    </p:set>
                                  </p:childTnLst>
                                </p:cTn>
                              </p:par>
                              <p:par>
                                <p:cTn id="21" presetID="10" presetClass="entr" presetSubtype="0" fill="hold" nodeType="withEffect">
                                  <p:childTnLst>
                                    <p:set>
                                      <p:cBhvr>
                                        <p:cTn id="22" dur="1" fill="hold">
                                          <p:stCondLst>
                                            <p:cond delay="0"/>
                                          </p:stCondLst>
                                        </p:cTn>
                                        <p:tgtEl>
                                          <p:spTgt spid="6"/>
                                        </p:tgtEl>
                                        <p:attrNameLst>
                                          <p:attrName>style.visibility</p:attrName>
                                        </p:attrNameLst>
                                      </p:cBhvr>
                                      <p:to>
                                        <p:strVal val="visible"/>
                                      </p:to>
                                    </p:set>
                                    <p:animEffect transition="in" filter="fade">
                                      <p:cBhvr>
                                        <p:cTn id="23"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3308FA3-DD22-B842-B519-A481B63ADA6C}"/>
              </a:ext>
            </a:extLst>
          </p:cNvPr>
          <p:cNvSpPr>
            <a:spLocks noGrp="1"/>
          </p:cNvSpPr>
          <p:nvPr>
            <p:ph type="title"/>
          </p:nvPr>
        </p:nvSpPr>
        <p:spPr>
          <a:xfrm>
            <a:off x="1381250" y="922668"/>
            <a:ext cx="4057442" cy="435600"/>
          </a:xfrm>
        </p:spPr>
        <p:txBody>
          <a:bodyPr/>
          <a:lstStyle/>
          <a:p>
            <a:r>
              <a:rPr lang="en-US"/>
              <a:t>Internet Martini Glass</a:t>
            </a:r>
          </a:p>
        </p:txBody>
      </p:sp>
      <p:sp>
        <p:nvSpPr>
          <p:cNvPr id="4" name="Rectangle 3">
            <a:extLst>
              <a:ext uri="{FF2B5EF4-FFF2-40B4-BE49-F238E27FC236}">
                <a16:creationId xmlns:a16="http://schemas.microsoft.com/office/drawing/2014/main" id="{6ED4B3CB-05CF-6349-A084-77B97A0922C6}"/>
              </a:ext>
            </a:extLst>
          </p:cNvPr>
          <p:cNvSpPr/>
          <p:nvPr/>
        </p:nvSpPr>
        <p:spPr>
          <a:xfrm>
            <a:off x="1645920" y="1550505"/>
            <a:ext cx="5732890"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APPLICATIONS (email, video, voice, www)</a:t>
            </a:r>
          </a:p>
        </p:txBody>
      </p:sp>
      <p:sp>
        <p:nvSpPr>
          <p:cNvPr id="5" name="Rectangle 4">
            <a:extLst>
              <a:ext uri="{FF2B5EF4-FFF2-40B4-BE49-F238E27FC236}">
                <a16:creationId xmlns:a16="http://schemas.microsoft.com/office/drawing/2014/main" id="{ADBCD1F7-5DC7-2A4E-A837-9E89FE758E9A}"/>
              </a:ext>
            </a:extLst>
          </p:cNvPr>
          <p:cNvSpPr/>
          <p:nvPr/>
        </p:nvSpPr>
        <p:spPr>
          <a:xfrm>
            <a:off x="2293289" y="1963972"/>
            <a:ext cx="4438151"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HTTP 1.0, 1.1, 2.0, SMTP, RTP</a:t>
            </a:r>
          </a:p>
        </p:txBody>
      </p:sp>
      <p:sp>
        <p:nvSpPr>
          <p:cNvPr id="6" name="Rectangle 5">
            <a:extLst>
              <a:ext uri="{FF2B5EF4-FFF2-40B4-BE49-F238E27FC236}">
                <a16:creationId xmlns:a16="http://schemas.microsoft.com/office/drawing/2014/main" id="{B320E076-3080-EF44-AD05-BA934FB716CB}"/>
              </a:ext>
            </a:extLst>
          </p:cNvPr>
          <p:cNvSpPr/>
          <p:nvPr/>
        </p:nvSpPr>
        <p:spPr>
          <a:xfrm>
            <a:off x="3116248" y="2377439"/>
            <a:ext cx="2792232"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SSL 3.0, TLS 1.0, 1.1, 1.2, 1.3</a:t>
            </a:r>
          </a:p>
        </p:txBody>
      </p:sp>
      <p:sp>
        <p:nvSpPr>
          <p:cNvPr id="7" name="Rectangle 6">
            <a:extLst>
              <a:ext uri="{FF2B5EF4-FFF2-40B4-BE49-F238E27FC236}">
                <a16:creationId xmlns:a16="http://schemas.microsoft.com/office/drawing/2014/main" id="{C94BAE14-6123-5941-BAA2-96CD9BB0B8F0}"/>
              </a:ext>
            </a:extLst>
          </p:cNvPr>
          <p:cNvSpPr/>
          <p:nvPr/>
        </p:nvSpPr>
        <p:spPr>
          <a:xfrm>
            <a:off x="3753015" y="2790906"/>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TCP, UDP</a:t>
            </a:r>
          </a:p>
        </p:txBody>
      </p:sp>
      <p:sp>
        <p:nvSpPr>
          <p:cNvPr id="8" name="Rectangle 7">
            <a:extLst>
              <a:ext uri="{FF2B5EF4-FFF2-40B4-BE49-F238E27FC236}">
                <a16:creationId xmlns:a16="http://schemas.microsoft.com/office/drawing/2014/main" id="{0B93D546-51C5-694B-A53C-862CFF64E73E}"/>
              </a:ext>
            </a:extLst>
          </p:cNvPr>
          <p:cNvSpPr/>
          <p:nvPr/>
        </p:nvSpPr>
        <p:spPr>
          <a:xfrm>
            <a:off x="3753015" y="3204373"/>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IP, IPv6</a:t>
            </a:r>
          </a:p>
        </p:txBody>
      </p:sp>
      <p:sp>
        <p:nvSpPr>
          <p:cNvPr id="9" name="Rectangle 8">
            <a:extLst>
              <a:ext uri="{FF2B5EF4-FFF2-40B4-BE49-F238E27FC236}">
                <a16:creationId xmlns:a16="http://schemas.microsoft.com/office/drawing/2014/main" id="{32D3CFF2-841B-DC46-8E82-61D56ADB8CC0}"/>
              </a:ext>
            </a:extLst>
          </p:cNvPr>
          <p:cNvSpPr/>
          <p:nvPr/>
        </p:nvSpPr>
        <p:spPr>
          <a:xfrm>
            <a:off x="3116248" y="3617840"/>
            <a:ext cx="2792232"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Data Link (Ethernet, WAN, etc)</a:t>
            </a:r>
          </a:p>
        </p:txBody>
      </p:sp>
      <p:cxnSp>
        <p:nvCxnSpPr>
          <p:cNvPr id="11" name="Straight Arrow Connector 10">
            <a:extLst>
              <a:ext uri="{FF2B5EF4-FFF2-40B4-BE49-F238E27FC236}">
                <a16:creationId xmlns:a16="http://schemas.microsoft.com/office/drawing/2014/main" id="{5FFC3D99-9C1F-8040-BEB8-7559B6A226F1}"/>
              </a:ext>
            </a:extLst>
          </p:cNvPr>
          <p:cNvCxnSpPr/>
          <p:nvPr/>
        </p:nvCxnSpPr>
        <p:spPr>
          <a:xfrm>
            <a:off x="1765190" y="2989690"/>
            <a:ext cx="181289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2823BE-FD64-6F47-B904-9067604CDE1E}"/>
              </a:ext>
            </a:extLst>
          </p:cNvPr>
          <p:cNvSpPr txBox="1"/>
          <p:nvPr/>
        </p:nvSpPr>
        <p:spPr>
          <a:xfrm>
            <a:off x="691763" y="4452730"/>
            <a:ext cx="3260829" cy="307777"/>
          </a:xfrm>
          <a:prstGeom prst="rect">
            <a:avLst/>
          </a:prstGeom>
          <a:noFill/>
        </p:spPr>
        <p:txBody>
          <a:bodyPr wrap="none" rtlCol="0">
            <a:spAutoFit/>
          </a:bodyPr>
          <a:lstStyle/>
          <a:p>
            <a:r>
              <a:rPr lang="en-US"/>
              <a:t>Web is mostly HTTP1.1 or 2/TLS/TCP</a:t>
            </a:r>
          </a:p>
        </p:txBody>
      </p:sp>
    </p:spTree>
    <p:extLst>
      <p:ext uri="{BB962C8B-B14F-4D97-AF65-F5344CB8AC3E}">
        <p14:creationId xmlns:p14="http://schemas.microsoft.com/office/powerpoint/2010/main" val="103583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1" nodeType="clickEffec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2" nodeType="clickEffec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3" nodeType="clickEffec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4" nodeType="clickEffec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nodeType="clickEffec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 presetClass="entr" presetSubtype="0" fill="hold" grpId="5" nodeType="clickEffec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2"/>
      <p:bldP spid="8" grpId="3"/>
      <p:bldP spid="9" grpId="4"/>
      <p:bldP spid="12" grpId="5"/>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AE792C9-B424-DE46-B7B3-3D9232ED1CFB}"/>
              </a:ext>
            </a:extLst>
          </p:cNvPr>
          <p:cNvSpPr>
            <a:spLocks noGrp="1"/>
          </p:cNvSpPr>
          <p:nvPr>
            <p:ph type="title"/>
          </p:nvPr>
        </p:nvSpPr>
        <p:spPr/>
        <p:txBody>
          <a:bodyPr/>
          <a:lstStyle/>
          <a:p>
            <a:r>
              <a:rPr lang="en-US"/>
              <a:t>Why is TCP Hard to Replace? </a:t>
            </a:r>
          </a:p>
        </p:txBody>
      </p:sp>
      <p:sp>
        <p:nvSpPr>
          <p:cNvPr id="3" name="Text Placeholder 2">
            <a:extLst>
              <a:ext uri="{FF2B5EF4-FFF2-40B4-BE49-F238E27FC236}">
                <a16:creationId xmlns:a16="http://schemas.microsoft.com/office/drawing/2014/main" id="{DF4A6F18-DD8F-244A-A817-0A2C342DD974}"/>
              </a:ext>
            </a:extLst>
          </p:cNvPr>
          <p:cNvSpPr>
            <a:spLocks noGrp="1"/>
          </p:cNvSpPr>
          <p:nvPr>
            <p:ph type="body" idx="1"/>
          </p:nvPr>
        </p:nvSpPr>
        <p:spPr>
          <a:xfrm>
            <a:off x="379385" y="1568763"/>
            <a:ext cx="4192615" cy="3112200"/>
          </a:xfrm>
        </p:spPr>
        <p:txBody>
          <a:bodyPr/>
          <a:lstStyle/>
          <a:p>
            <a:r>
              <a:rPr lang="en-US" sz="1800"/>
              <a:t>Baked in – Firewalls, Load balancers, IDS, WAN accelerators, NAT expect TCP behavior</a:t>
            </a:r>
          </a:p>
          <a:p>
            <a:r>
              <a:rPr lang="en-US" sz="1800"/>
              <a:t>Network tries to help – MSS adjustments, connection termination</a:t>
            </a:r>
          </a:p>
          <a:p>
            <a:r>
              <a:rPr lang="en-US" sz="1800"/>
              <a:t>A new transport protocol on top of IP would be hard to roll out – kernel stacks, network infrastructure</a:t>
            </a:r>
          </a:p>
        </p:txBody>
      </p:sp>
      <p:pic>
        <p:nvPicPr>
          <p:cNvPr id="5" name="Picture 4">
            <a:extLst>
              <a:ext uri="{FF2B5EF4-FFF2-40B4-BE49-F238E27FC236}">
                <a16:creationId xmlns:a16="http://schemas.microsoft.com/office/drawing/2014/main" id="{36E84309-9D72-444A-9BC8-892A3511584A}"/>
              </a:ext>
            </a:extLst>
          </p:cNvPr>
          <p:cNvPicPr>
            <a:picLocks noChangeAspect="1"/>
          </p:cNvPicPr>
          <p:nvPr/>
        </p:nvPicPr>
        <p:blipFill>
          <a:blip r:embed="rId2">
            <a:duotone>
              <a:prstClr val="black"/>
              <a:schemeClr val="accent3">
                <a:tint val="45000"/>
                <a:satMod val="400000"/>
              </a:schemeClr>
            </a:duotone>
          </a:blip>
          <a:stretch>
            <a:fillRect/>
          </a:stretch>
        </p:blipFill>
        <p:spPr>
          <a:xfrm>
            <a:off x="5745316" y="1568763"/>
            <a:ext cx="3398684" cy="3398684"/>
          </a:xfrm>
          <a:prstGeom prst="rect">
            <a:avLst/>
          </a:prstGeom>
        </p:spPr>
      </p:pic>
      <p:sp>
        <p:nvSpPr>
          <p:cNvPr id="7" name="Rectangle 6">
            <a:extLst>
              <a:ext uri="{FF2B5EF4-FFF2-40B4-BE49-F238E27FC236}">
                <a16:creationId xmlns:a16="http://schemas.microsoft.com/office/drawing/2014/main" id="{8D0B651B-5889-3347-AE57-0DE9C5F15B86}"/>
              </a:ext>
            </a:extLst>
          </p:cNvPr>
          <p:cNvSpPr/>
          <p:nvPr/>
        </p:nvSpPr>
        <p:spPr>
          <a:xfrm>
            <a:off x="5259650" y="3268105"/>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CTP/IP?</a:t>
            </a:r>
          </a:p>
        </p:txBody>
      </p:sp>
      <p:sp>
        <p:nvSpPr>
          <p:cNvPr id="8" name="TextBox 7">
            <a:extLst>
              <a:ext uri="{FF2B5EF4-FFF2-40B4-BE49-F238E27FC236}">
                <a16:creationId xmlns:a16="http://schemas.microsoft.com/office/drawing/2014/main" id="{E9359316-7E42-1243-A645-3C79D386D402}"/>
              </a:ext>
            </a:extLst>
          </p:cNvPr>
          <p:cNvSpPr txBox="1"/>
          <p:nvPr/>
        </p:nvSpPr>
        <p:spPr>
          <a:xfrm>
            <a:off x="6953018" y="2006114"/>
            <a:ext cx="851515" cy="307777"/>
          </a:xfrm>
          <a:prstGeom prst="rect">
            <a:avLst/>
          </a:prstGeom>
          <a:noFill/>
        </p:spPr>
        <p:txBody>
          <a:bodyPr wrap="none" rtlCol="0">
            <a:spAutoFit/>
          </a:bodyPr>
          <a:lstStyle/>
          <a:p>
            <a:r>
              <a:rPr lang="en-US" b="1">
                <a:solidFill>
                  <a:schemeClr val="bg1"/>
                </a:solidFill>
              </a:rPr>
              <a:t>Firewall</a:t>
            </a:r>
          </a:p>
        </p:txBody>
      </p:sp>
    </p:spTree>
    <p:extLst>
      <p:ext uri="{BB962C8B-B14F-4D97-AF65-F5344CB8AC3E}">
        <p14:creationId xmlns:p14="http://schemas.microsoft.com/office/powerpoint/2010/main" val="2112102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1" presetClass="entr" presetSubtype="0" fill="hold" nodeType="clickEffec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1" presetClass="entr" presetSubtype="0" fill="hold" nodeType="clickEffec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D1BD7AF-21C9-9847-B5E6-1E8D72780E4F}"/>
              </a:ext>
            </a:extLst>
          </p:cNvPr>
          <p:cNvSpPr>
            <a:spLocks noGrp="1"/>
          </p:cNvSpPr>
          <p:nvPr>
            <p:ph type="title"/>
          </p:nvPr>
        </p:nvSpPr>
        <p:spPr>
          <a:xfrm>
            <a:off x="1376478" y="768136"/>
            <a:ext cx="6809700" cy="435600"/>
          </a:xfrm>
        </p:spPr>
        <p:txBody>
          <a:bodyPr/>
          <a:lstStyle/>
          <a:p>
            <a:r>
              <a:rPr lang="en-US"/>
              <a:t>What’s Wrong with TCP?</a:t>
            </a:r>
          </a:p>
        </p:txBody>
      </p:sp>
      <p:sp>
        <p:nvSpPr>
          <p:cNvPr id="11" name="Text Placeholder 10">
            <a:extLst>
              <a:ext uri="{FF2B5EF4-FFF2-40B4-BE49-F238E27FC236}">
                <a16:creationId xmlns:a16="http://schemas.microsoft.com/office/drawing/2014/main" id="{19E4D525-2448-284D-99AB-432D6478DDA8}"/>
              </a:ext>
            </a:extLst>
          </p:cNvPr>
          <p:cNvSpPr>
            <a:spLocks noGrp="1"/>
          </p:cNvSpPr>
          <p:nvPr>
            <p:ph type="body" sz="quarter" idx="10"/>
          </p:nvPr>
        </p:nvSpPr>
        <p:spPr/>
        <p:txBody>
          <a:bodyPr/>
          <a:lstStyle/>
          <a:p>
            <a:r>
              <a:rPr lang="en-US"/>
              <a:t>RFC 793 – September 1981</a:t>
            </a:r>
          </a:p>
          <a:p>
            <a:pPr lvl="1"/>
            <a:r>
              <a:rPr lang="en-US"/>
              <a:t>Improvements in options since</a:t>
            </a:r>
          </a:p>
          <a:p>
            <a:pPr lvl="1"/>
            <a:r>
              <a:rPr lang="en-US"/>
              <a:t>Congestion Control Algorithms</a:t>
            </a:r>
          </a:p>
          <a:p>
            <a:r>
              <a:rPr lang="en-US"/>
              <a:t>Reliable, connection-oriented</a:t>
            </a:r>
          </a:p>
          <a:p>
            <a:r>
              <a:rPr lang="en-US"/>
              <a:t>Used to carry most application traffic in the world.</a:t>
            </a:r>
          </a:p>
        </p:txBody>
      </p:sp>
      <p:cxnSp>
        <p:nvCxnSpPr>
          <p:cNvPr id="13" name="Straight Arrow Connector 12">
            <a:extLst>
              <a:ext uri="{FF2B5EF4-FFF2-40B4-BE49-F238E27FC236}">
                <a16:creationId xmlns:a16="http://schemas.microsoft.com/office/drawing/2014/main" id="{AFB870C1-7973-BC44-B3E8-D6F1010C61E1}"/>
              </a:ext>
            </a:extLst>
          </p:cNvPr>
          <p:cNvCxnSpPr/>
          <p:nvPr/>
        </p:nvCxnSpPr>
        <p:spPr>
          <a:xfrm>
            <a:off x="628650" y="1833464"/>
            <a:ext cx="2618403" cy="5318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26581939-9130-2F4E-A482-AAAE10247307}"/>
              </a:ext>
            </a:extLst>
          </p:cNvPr>
          <p:cNvCxnSpPr/>
          <p:nvPr/>
        </p:nvCxnSpPr>
        <p:spPr>
          <a:xfrm>
            <a:off x="630984" y="3487315"/>
            <a:ext cx="2618403" cy="5318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F4FF33CC-B967-5B48-82CE-314FFEF383C8}"/>
              </a:ext>
            </a:extLst>
          </p:cNvPr>
          <p:cNvCxnSpPr/>
          <p:nvPr/>
        </p:nvCxnSpPr>
        <p:spPr>
          <a:xfrm flipH="1">
            <a:off x="628650" y="2613736"/>
            <a:ext cx="2618403" cy="6201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46EEC6DA-A7E3-1041-90F2-4F3833C80B07}"/>
              </a:ext>
            </a:extLst>
          </p:cNvPr>
          <p:cNvSpPr txBox="1"/>
          <p:nvPr/>
        </p:nvSpPr>
        <p:spPr>
          <a:xfrm>
            <a:off x="1720915" y="1366934"/>
            <a:ext cx="685800"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kern="1200">
                <a:solidFill>
                  <a:srgbClr val="E5E5E5">
                    <a:lumMod val="10000"/>
                  </a:srgbClr>
                </a:solidFill>
                <a:latin typeface="PS TT Commons" charset="0"/>
                <a:ea typeface="PS TT Commons" charset="0"/>
                <a:cs typeface="PS TT Commons" charset="0"/>
              </a:rPr>
              <a:t>SYN</a:t>
            </a:r>
          </a:p>
        </p:txBody>
      </p:sp>
      <p:sp>
        <p:nvSpPr>
          <p:cNvPr id="19" name="TextBox 18">
            <a:extLst>
              <a:ext uri="{FF2B5EF4-FFF2-40B4-BE49-F238E27FC236}">
                <a16:creationId xmlns:a16="http://schemas.microsoft.com/office/drawing/2014/main" id="{E60461C4-D783-9B47-9FCA-E62DC11A7BC5}"/>
              </a:ext>
            </a:extLst>
          </p:cNvPr>
          <p:cNvSpPr txBox="1"/>
          <p:nvPr/>
        </p:nvSpPr>
        <p:spPr>
          <a:xfrm>
            <a:off x="1392886" y="2141779"/>
            <a:ext cx="1341857"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kern="1200">
                <a:solidFill>
                  <a:srgbClr val="E5E5E5">
                    <a:lumMod val="10000"/>
                  </a:srgbClr>
                </a:solidFill>
                <a:latin typeface="PS TT Commons" charset="0"/>
                <a:ea typeface="PS TT Commons" charset="0"/>
                <a:cs typeface="PS TT Commons" charset="0"/>
              </a:rPr>
              <a:t>SYN/ACK</a:t>
            </a:r>
          </a:p>
        </p:txBody>
      </p:sp>
      <p:sp>
        <p:nvSpPr>
          <p:cNvPr id="20" name="TextBox 19">
            <a:extLst>
              <a:ext uri="{FF2B5EF4-FFF2-40B4-BE49-F238E27FC236}">
                <a16:creationId xmlns:a16="http://schemas.microsoft.com/office/drawing/2014/main" id="{CC384587-5C71-714B-A5CE-227B066F8702}"/>
              </a:ext>
            </a:extLst>
          </p:cNvPr>
          <p:cNvSpPr txBox="1"/>
          <p:nvPr/>
        </p:nvSpPr>
        <p:spPr>
          <a:xfrm>
            <a:off x="1726346" y="3050174"/>
            <a:ext cx="685800"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a:solidFill>
                  <a:srgbClr val="E5E5E5">
                    <a:lumMod val="10000"/>
                  </a:srgbClr>
                </a:solidFill>
                <a:latin typeface="PS TT Commons" charset="0"/>
                <a:ea typeface="PS TT Commons" charset="0"/>
                <a:cs typeface="PS TT Commons" charset="0"/>
              </a:rPr>
              <a:t>ACK</a:t>
            </a:r>
            <a:endParaRPr lang="en-US" sz="2100" kern="1200">
              <a:solidFill>
                <a:srgbClr val="E5E5E5">
                  <a:lumMod val="10000"/>
                </a:srgbClr>
              </a:solidFill>
              <a:latin typeface="PS TT Commons" charset="0"/>
              <a:ea typeface="PS TT Commons" charset="0"/>
              <a:cs typeface="PS TT Commons" charset="0"/>
            </a:endParaRPr>
          </a:p>
        </p:txBody>
      </p:sp>
    </p:spTree>
    <p:extLst>
      <p:ext uri="{BB962C8B-B14F-4D97-AF65-F5344CB8AC3E}">
        <p14:creationId xmlns:p14="http://schemas.microsoft.com/office/powerpoint/2010/main" val="224667044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6EE3102-3397-9541-BABB-3C147710D734}"/>
              </a:ext>
            </a:extLst>
          </p:cNvPr>
          <p:cNvSpPr>
            <a:spLocks noGrp="1"/>
          </p:cNvSpPr>
          <p:nvPr>
            <p:ph type="title"/>
          </p:nvPr>
        </p:nvSpPr>
        <p:spPr/>
        <p:txBody>
          <a:bodyPr/>
          <a:lstStyle/>
          <a:p>
            <a:r>
              <a:rPr lang="en-US"/>
              <a:t>What’s Wrong with TCP?</a:t>
            </a:r>
          </a:p>
        </p:txBody>
      </p:sp>
      <p:sp>
        <p:nvSpPr>
          <p:cNvPr id="3" name="Text Placeholder 2">
            <a:extLst>
              <a:ext uri="{FF2B5EF4-FFF2-40B4-BE49-F238E27FC236}">
                <a16:creationId xmlns:a16="http://schemas.microsoft.com/office/drawing/2014/main" id="{234EE7F9-EBA6-CF4A-B7DA-6741E9158C0A}"/>
              </a:ext>
            </a:extLst>
          </p:cNvPr>
          <p:cNvSpPr>
            <a:spLocks noGrp="1"/>
          </p:cNvSpPr>
          <p:nvPr>
            <p:ph type="body" idx="1"/>
          </p:nvPr>
        </p:nvSpPr>
        <p:spPr>
          <a:xfrm>
            <a:off x="366266" y="1552462"/>
            <a:ext cx="4644646" cy="3112200"/>
          </a:xfrm>
        </p:spPr>
        <p:txBody>
          <a:bodyPr/>
          <a:lstStyle/>
          <a:p>
            <a:r>
              <a:rPr lang="en-US"/>
              <a:t>Headers not encrypted</a:t>
            </a:r>
          </a:p>
          <a:p>
            <a:r>
              <a:rPr lang="en-US"/>
              <a:t>Out of TCP Option space for new options (40 bytes of option space)</a:t>
            </a:r>
          </a:p>
          <a:p>
            <a:r>
              <a:rPr lang="en-US"/>
              <a:t>Connections don’t migrate to new networks well</a:t>
            </a:r>
          </a:p>
          <a:p>
            <a:pPr marL="76200" indent="0">
              <a:buNone/>
            </a:pPr>
            <a:endParaRPr lang="en-US"/>
          </a:p>
        </p:txBody>
      </p:sp>
      <p:pic>
        <p:nvPicPr>
          <p:cNvPr id="4" name="Picture 3">
            <a:extLst>
              <a:ext uri="{FF2B5EF4-FFF2-40B4-BE49-F238E27FC236}">
                <a16:creationId xmlns:a16="http://schemas.microsoft.com/office/drawing/2014/main" id="{CBB324A9-667E-FC45-8FF8-2AACB0DB8EA1}"/>
              </a:ext>
            </a:extLst>
          </p:cNvPr>
          <p:cNvPicPr>
            <a:picLocks noChangeAspect="1"/>
          </p:cNvPicPr>
          <p:nvPr/>
        </p:nvPicPr>
        <p:blipFill>
          <a:blip r:embed="rId2"/>
          <a:stretch>
            <a:fillRect/>
          </a:stretch>
        </p:blipFill>
        <p:spPr>
          <a:xfrm>
            <a:off x="5259650" y="1883664"/>
            <a:ext cx="3753207" cy="2128107"/>
          </a:xfrm>
          <a:prstGeom prst="rect">
            <a:avLst/>
          </a:prstGeom>
        </p:spPr>
      </p:pic>
    </p:spTree>
    <p:extLst>
      <p:ext uri="{BB962C8B-B14F-4D97-AF65-F5344CB8AC3E}">
        <p14:creationId xmlns:p14="http://schemas.microsoft.com/office/powerpoint/2010/main" val="202504028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Viola template">
  <a:themeElements>
    <a:clrScheme name="Custom 347">
      <a:dk1>
        <a:srgbClr val="000000"/>
      </a:dk1>
      <a:lt1>
        <a:srgbClr val="FFFFFF"/>
      </a:lt1>
      <a:dk2>
        <a:srgbClr val="8A8682"/>
      </a:dk2>
      <a:lt2>
        <a:srgbClr val="F0EEE9"/>
      </a:lt2>
      <a:accent1>
        <a:srgbClr val="4A86E8"/>
      </a:accent1>
      <a:accent2>
        <a:srgbClr val="C9DAF8"/>
      </a:accent2>
      <a:accent3>
        <a:srgbClr val="1155CC"/>
      </a:accent3>
      <a:accent4>
        <a:srgbClr val="D8D6D2"/>
      </a:accent4>
      <a:accent5>
        <a:srgbClr val="979593"/>
      </a:accent5>
      <a:accent6>
        <a:srgbClr val="6F6868"/>
      </a:accent6>
      <a:hlink>
        <a:srgbClr val="000000"/>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Viola templat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103</Paragraphs>
  <Slides>22</Slides>
  <Notes>12</Notes>
  <TotalTime>446</TotalTime>
  <HiddenSlides>0</HiddenSlides>
  <MMClips>0</MMClips>
  <ScaleCrop>0</ScaleCrop>
  <HeadingPairs>
    <vt:vector baseType="variant" size="4">
      <vt:variant>
        <vt:lpstr>Theme</vt:lpstr>
      </vt:variant>
      <vt:variant>
        <vt:i4>1</vt:i4>
      </vt:variant>
      <vt:variant>
        <vt:lpstr>Slide Titles</vt:lpstr>
      </vt:variant>
      <vt:variant>
        <vt:i4>22</vt:i4>
      </vt:variant>
    </vt:vector>
  </HeadingPairs>
  <TitlesOfParts>
    <vt:vector baseType="lpstr" size="23">
      <vt:lpstr>Viola template</vt:lpstr>
      <vt:lpstr>Intro to QUICThe TCP Killer?</vt:lpstr>
      <vt:lpstr>Hello!</vt:lpstr>
      <vt:lpstr>What is QUIC?</vt:lpstr>
      <vt:lpstr>Welcome to the World, QUIC!</vt:lpstr>
      <vt:lpstr>Who Uses QUIC?</vt:lpstr>
      <vt:lpstr>Internet Martini Glass</vt:lpstr>
      <vt:lpstr>Why is TCP Hard to Replace? </vt:lpstr>
      <vt:lpstr>What’s Wrong with TCP?</vt:lpstr>
      <vt:lpstr>What’s Wrong with TCP?</vt:lpstr>
      <vt:lpstr>Why Else?</vt:lpstr>
      <vt:lpstr>Head of Line Blocking</vt:lpstr>
      <vt:lpstr>QUIC!</vt:lpstr>
      <vt:lpstr>The History of QUIC - 2012</vt:lpstr>
      <vt:lpstr>The History of QUIC - 2016</vt:lpstr>
      <vt:lpstr>The Story of QUIC – 2021 Version 1</vt:lpstr>
      <vt:lpstr>The QUIC Protocol Stack</vt:lpstr>
      <vt:lpstr>QUIC – The TCP Killer?</vt:lpstr>
      <vt:lpstr>QUIC – The TCP Killer?</vt:lpstr>
      <vt:lpstr>Obstacles for QUIC</vt:lpstr>
      <vt:lpstr>Browser Tools</vt:lpstr>
      <vt:lpstr>Slide 21</vt:lpstr>
      <vt:lpstr>QUIC!</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This is your presentation title</dc:title>
  <cp:lastModifiedBy>Chris Greer</cp:lastModifiedBy>
  <cp:revision>30</cp:revision>
  <dcterms:modified xsi:type="dcterms:W3CDTF">2023-02-24T17:29:26Z</dcterms:modified>
</cp:coreProperties>
</file>