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/>
  <p:notesSz cx="6858000" cy="9144000"/>
  <p:embeddedFontLst>
    <p:embeddedFont>
      <p:font typeface="Lora"/>
      <p:regular r:id="rId29"/>
      <p:bold r:id="rId30"/>
      <p:italic r:id="rId31"/>
      <p:boldItalic r:id="rId32"/>
    </p:embeddedFont>
    <p:embeddedFont>
      <p:font typeface="Tahoma"/>
      <p:regular r:id="rId33"/>
      <p:bold r:id="rId34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gP7QbxQdJIlf0lbMcvXBj0x8YX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0" d="100"/>
          <a:sy n="0" d="100"/>
        </p:scale>
        <p:origin x="0" y="0"/>
      </p:cViewPr>
    </p:cSldViewPr>
  </p:slideViewPr>
  <p:notesViewPr>
    <p:cSldViewPr>
      <p:cViewPr>
        <p:scale>
          <a:sx n="0" d="100"/>
          <a:sy n="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tags" Target="tags/tag1.xml" /><Relationship Id="rId29" Type="http://schemas.openxmlformats.org/officeDocument/2006/relationships/font" Target="fonts/Lora-regular.fntdata" /><Relationship Id="rId3" Type="http://schemas.openxmlformats.org/officeDocument/2006/relationships/slide" Target="slides/slide1.xml" /><Relationship Id="rId30" Type="http://schemas.openxmlformats.org/officeDocument/2006/relationships/font" Target="fonts/Lora-bold.fntdata" /><Relationship Id="rId31" Type="http://schemas.openxmlformats.org/officeDocument/2006/relationships/font" Target="fonts/Lora-italic.fntdata" /><Relationship Id="rId32" Type="http://schemas.openxmlformats.org/officeDocument/2006/relationships/font" Target="fonts/Lora-boldItalic.fntdata" /><Relationship Id="rId33" Type="http://schemas.openxmlformats.org/officeDocument/2006/relationships/font" Target="fonts/Tahoma-regular.fntdata" /><Relationship Id="rId34" Type="http://schemas.openxmlformats.org/officeDocument/2006/relationships/font" Target="fonts/Tahoma-bold.fntdata" /><Relationship Id="rId35" Type="http://schemas.openxmlformats.org/officeDocument/2006/relationships/presProps" Target="presProps.xml" /><Relationship Id="rId36" Type="http://customschemas.google.com/relationships/presentationmetadata" Target="metadata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32" name="Shape 32"/>
        <p:cNvGrpSpPr/>
        <p:nvPr/>
      </p:nvGrpSpPr>
      <p:grpSpPr>
        <a:xfrm>
          <a:off x="0" y="0"/>
          <a:ext cx="0" cy="0"/>
        </a:xfrm>
      </p:grpSpPr>
      <p:sp>
        <p:nvSpPr>
          <p:cNvPr id="33" name="Google Shape;33;p1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96" name="Shape 96"/>
        <p:cNvGrpSpPr/>
        <p:nvPr/>
      </p:nvGrpSpPr>
      <p:grpSpPr>
        <a:xfrm>
          <a:off x="0" y="0"/>
          <a:ext cx="0" cy="0"/>
        </a:xfrm>
      </p:grpSpPr>
      <p:sp>
        <p:nvSpPr>
          <p:cNvPr id="97" name="Google Shape;97;ged94cd0573_0_62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ed94cd0573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02" name="Shape 102"/>
        <p:cNvGrpSpPr/>
        <p:nvPr/>
      </p:nvGrpSpPr>
      <p:grpSpPr>
        <a:xfrm>
          <a:off x="0" y="0"/>
          <a:ext cx="0" cy="0"/>
        </a:xfrm>
      </p:grpSpPr>
      <p:sp>
        <p:nvSpPr>
          <p:cNvPr id="103" name="Google Shape;103;ged94cd0573_0_71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ed94cd0573_0_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08" name="Shape 108"/>
        <p:cNvGrpSpPr/>
        <p:nvPr/>
      </p:nvGrpSpPr>
      <p:grpSpPr>
        <a:xfrm>
          <a:off x="0" y="0"/>
          <a:ext cx="0" cy="0"/>
        </a:xfrm>
      </p:grpSpPr>
      <p:sp>
        <p:nvSpPr>
          <p:cNvPr id="109" name="Google Shape;109;ged94cd0573_0_163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ed94cd0573_0_16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14" name="Shape 114"/>
        <p:cNvGrpSpPr/>
        <p:nvPr/>
      </p:nvGrpSpPr>
      <p:grpSpPr>
        <a:xfrm>
          <a:off x="0" y="0"/>
          <a:ext cx="0" cy="0"/>
        </a:xfrm>
      </p:grpSpPr>
      <p:sp>
        <p:nvSpPr>
          <p:cNvPr id="115" name="Google Shape;115;ged94cd0573_0_79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ed94cd0573_0_7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22" name="Shape 122"/>
        <p:cNvGrpSpPr/>
        <p:nvPr/>
      </p:nvGrpSpPr>
      <p:grpSpPr>
        <a:xfrm>
          <a:off x="0" y="0"/>
          <a:ext cx="0" cy="0"/>
        </a:xfrm>
      </p:grpSpPr>
      <p:sp>
        <p:nvSpPr>
          <p:cNvPr id="123" name="Google Shape;123;ged94cd0573_0_98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ed94cd0573_0_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28" name="Shape 128"/>
        <p:cNvGrpSpPr/>
        <p:nvPr/>
      </p:nvGrpSpPr>
      <p:grpSpPr>
        <a:xfrm>
          <a:off x="0" y="0"/>
          <a:ext cx="0" cy="0"/>
        </a:xfrm>
      </p:grpSpPr>
      <p:sp>
        <p:nvSpPr>
          <p:cNvPr id="129" name="Google Shape;129;ged94cd0573_0_126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ed94cd0573_0_1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34" name="Shape 134"/>
        <p:cNvGrpSpPr/>
        <p:nvPr/>
      </p:nvGrpSpPr>
      <p:grpSpPr>
        <a:xfrm>
          <a:off x="0" y="0"/>
          <a:ext cx="0" cy="0"/>
        </a:xfrm>
      </p:grpSpPr>
      <p:sp>
        <p:nvSpPr>
          <p:cNvPr id="135" name="Google Shape;135;ged94cd0573_0_132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ed94cd0573_0_1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40" name="Shape 140"/>
        <p:cNvGrpSpPr/>
        <p:nvPr/>
      </p:nvGrpSpPr>
      <p:grpSpPr>
        <a:xfrm>
          <a:off x="0" y="0"/>
          <a:ext cx="0" cy="0"/>
        </a:xfrm>
      </p:grpSpPr>
      <p:sp>
        <p:nvSpPr>
          <p:cNvPr id="141" name="Google Shape;141;ged94cd0573_0_111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ed94cd0573_0_1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46" name="Shape 146"/>
        <p:cNvGrpSpPr/>
        <p:nvPr/>
      </p:nvGrpSpPr>
      <p:grpSpPr>
        <a:xfrm>
          <a:off x="0" y="0"/>
          <a:ext cx="0" cy="0"/>
        </a:xfrm>
      </p:grpSpPr>
      <p:sp>
        <p:nvSpPr>
          <p:cNvPr id="147" name="Google Shape;147;ged94cd0573_0_138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ed94cd0573_0_1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52" name="Shape 152"/>
        <p:cNvGrpSpPr/>
        <p:nvPr/>
      </p:nvGrpSpPr>
      <p:grpSpPr>
        <a:xfrm>
          <a:off x="0" y="0"/>
          <a:ext cx="0" cy="0"/>
        </a:xfrm>
      </p:grpSpPr>
      <p:sp>
        <p:nvSpPr>
          <p:cNvPr id="153" name="Google Shape;153;ged94cd0573_0_14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ed94cd0573_0_1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40" name="Shape 40"/>
        <p:cNvGrpSpPr/>
        <p:nvPr/>
      </p:nvGrpSpPr>
      <p:grpSpPr>
        <a:xfrm>
          <a:off x="0" y="0"/>
          <a:ext cx="0" cy="0"/>
        </a:xfrm>
      </p:grpSpPr>
      <p:sp>
        <p:nvSpPr>
          <p:cNvPr id="41" name="Google Shape;41;p2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58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ed94cd0573_0_121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ed94cd0573_0_1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66" name="Shape 166"/>
        <p:cNvGrpSpPr/>
        <p:nvPr/>
      </p:nvGrpSpPr>
      <p:grpSpPr>
        <a:xfrm>
          <a:off x="0" y="0"/>
          <a:ext cx="0" cy="0"/>
        </a:xfrm>
      </p:grpSpPr>
      <p:sp>
        <p:nvSpPr>
          <p:cNvPr id="167" name="Google Shape;167;gecdc0f9fa5_0_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ecdc0f9fa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74" name="Shape 174"/>
        <p:cNvGrpSpPr/>
        <p:nvPr/>
      </p:nvGrpSpPr>
      <p:grpSpPr>
        <a:xfrm>
          <a:off x="0" y="0"/>
          <a:ext cx="0" cy="0"/>
        </a:xfrm>
      </p:grpSpPr>
      <p:sp>
        <p:nvSpPr>
          <p:cNvPr id="175" name="Google Shape;175;gecdc0f9fa5_0_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ecdc0f9fa5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82" name="Shape 182"/>
        <p:cNvGrpSpPr/>
        <p:nvPr/>
      </p:nvGrpSpPr>
      <p:grpSpPr>
        <a:xfrm>
          <a:off x="0" y="0"/>
          <a:ext cx="0" cy="0"/>
        </a:xfrm>
      </p:grpSpPr>
      <p:sp>
        <p:nvSpPr>
          <p:cNvPr id="183" name="Google Shape;183;ged94cd0573_0_116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ed94cd0573_0_1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88" name="Shape 188"/>
        <p:cNvGrpSpPr/>
        <p:nvPr/>
      </p:nvGrpSpPr>
      <p:grpSpPr>
        <a:xfrm>
          <a:off x="0" y="0"/>
          <a:ext cx="0" cy="0"/>
        </a:xfrm>
      </p:grpSpPr>
      <p:sp>
        <p:nvSpPr>
          <p:cNvPr id="189" name="Google Shape;189;ged94cd0573_0_15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ed94cd0573_0_1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94" name="Shape 194"/>
        <p:cNvGrpSpPr/>
        <p:nvPr/>
      </p:nvGrpSpPr>
      <p:grpSpPr>
        <a:xfrm>
          <a:off x="0" y="0"/>
          <a:ext cx="0" cy="0"/>
        </a:xfrm>
      </p:grpSpPr>
      <p:sp>
        <p:nvSpPr>
          <p:cNvPr id="195" name="Google Shape;195;ged94cd0573_0_19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ed94cd0573_0_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49" name="Shape 49"/>
        <p:cNvGrpSpPr/>
        <p:nvPr/>
      </p:nvGrpSpPr>
      <p:grpSpPr>
        <a:xfrm>
          <a:off x="0" y="0"/>
          <a:ext cx="0" cy="0"/>
        </a:xfrm>
      </p:grpSpPr>
      <p:sp>
        <p:nvSpPr>
          <p:cNvPr id="50" name="Google Shape;50;ged94cd0573_0_1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ed94cd0573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58" name="Shape 58"/>
        <p:cNvGrpSpPr/>
        <p:nvPr/>
      </p:nvGrpSpPr>
      <p:grpSpPr>
        <a:xfrm>
          <a:off x="0" y="0"/>
          <a:ext cx="0" cy="0"/>
        </a:xfrm>
      </p:grpSpPr>
      <p:sp>
        <p:nvSpPr>
          <p:cNvPr id="59" name="Google Shape;59;p3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64" name="Shape 64"/>
        <p:cNvGrpSpPr/>
        <p:nvPr/>
      </p:nvGrpSpPr>
      <p:grpSpPr>
        <a:xfrm>
          <a:off x="0" y="0"/>
          <a:ext cx="0" cy="0"/>
        </a:xfrm>
      </p:grpSpPr>
      <p:sp>
        <p:nvSpPr>
          <p:cNvPr id="65" name="Google Shape;65;ged94cd0573_0_3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ed94cd0573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70" name="Shape 70"/>
        <p:cNvGrpSpPr/>
        <p:nvPr/>
      </p:nvGrpSpPr>
      <p:grpSpPr>
        <a:xfrm>
          <a:off x="0" y="0"/>
          <a:ext cx="0" cy="0"/>
        </a:xfrm>
      </p:grpSpPr>
      <p:sp>
        <p:nvSpPr>
          <p:cNvPr id="71" name="Google Shape;71;ged94cd0573_0_4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ed94cd0573_0_4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76" name="Shape 76"/>
        <p:cNvGrpSpPr/>
        <p:nvPr/>
      </p:nvGrpSpPr>
      <p:grpSpPr>
        <a:xfrm>
          <a:off x="0" y="0"/>
          <a:ext cx="0" cy="0"/>
        </a:xfrm>
      </p:grpSpPr>
      <p:sp>
        <p:nvSpPr>
          <p:cNvPr id="77" name="Google Shape;77;ged94cd0573_0_2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ed94cd0573_0_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82" name="Shape 82"/>
        <p:cNvGrpSpPr/>
        <p:nvPr/>
      </p:nvGrpSpPr>
      <p:grpSpPr>
        <a:xfrm>
          <a:off x="0" y="0"/>
          <a:ext cx="0" cy="0"/>
        </a:xfrm>
      </p:grpSpPr>
      <p:sp>
        <p:nvSpPr>
          <p:cNvPr id="83" name="Google Shape;83;ged94cd0573_0_48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ed94cd0573_0_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89" name="Shape 89"/>
        <p:cNvGrpSpPr/>
        <p:nvPr/>
      </p:nvGrpSpPr>
      <p:grpSpPr>
        <a:xfrm>
          <a:off x="0" y="0"/>
          <a:ext cx="0" cy="0"/>
        </a:xfrm>
      </p:grpSpPr>
      <p:sp>
        <p:nvSpPr>
          <p:cNvPr id="90" name="Google Shape;90;ged94cd0573_0_5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d94cd0573_0_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920430" y="16990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2" name="Google Shape;12;p5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Completely blank">
  <p:cSld name="BLANK_1">
    <p:spTree>
      <p:nvGrpSpPr>
        <p:cNvPr id="13" name="Shape 13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type="body" idx="1"/>
          </p:nvPr>
        </p:nvSpPr>
        <p:spPr>
          <a:xfrm>
            <a:off x="771650" y="1618700"/>
            <a:ext cx="34254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2000"/>
              <a:buChar char="◉"/>
              <a:defRPr sz="2000"/>
            </a:lvl1pPr>
            <a:lvl2pPr marL="914400" lvl="1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" name="Google Shape;17;p7"/>
          <p:cNvSpPr txBox="1"/>
          <p:nvPr>
            <p:ph type="body" idx="2"/>
          </p:nvPr>
        </p:nvSpPr>
        <p:spPr>
          <a:xfrm>
            <a:off x="4327116" y="1618700"/>
            <a:ext cx="34254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2000"/>
              <a:buChar char="◉"/>
              <a:defRPr sz="2000"/>
            </a:lvl1pPr>
            <a:lvl2pPr marL="914400" lvl="1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18" name="Google Shape;18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</a:xfrm>
      </p:grpSpPr>
      <p:cxnSp>
        <p:nvCxnSpPr>
          <p:cNvPr id="22" name="Google Shape;2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2400"/>
              <a:buChar char="◉"/>
              <a:defRPr sz="2400"/>
            </a:lvl1pPr>
            <a:lvl2pPr marL="914400" lvl="1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■"/>
              <a:defRPr sz="2000"/>
            </a:lvl3pPr>
            <a:lvl4pPr marL="1828800" lvl="3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Char char="■"/>
              <a:defRPr sz="1800"/>
            </a:lvl9pPr>
          </a:lstStyle>
          <a:p/>
        </p:txBody>
      </p:sp>
      <p:cxnSp>
        <p:nvCxnSpPr>
          <p:cNvPr id="26" name="Google Shape;26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only" type="titleOnly">
  <p:cSld name="TITLE_ONLY"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l="50000" t="50000" r="50000" b="50000"/>
          </a:path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29" name="Google Shape;29;p9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9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9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l="50000" t="50000" r="50000" b="50000"/>
          </a:path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4"/>
          <p:cNvSpPr txBox="1"/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A86E8"/>
              </a:buClr>
              <a:buSzPts val="2400"/>
              <a:buFont typeface="Trebuchet MS"/>
              <a:buChar char="◉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2000"/>
              <a:buFont typeface="Trebuchet MS"/>
              <a:buChar char="○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2000"/>
              <a:buFont typeface="Trebuchet MS"/>
              <a:buChar char="■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A86E8"/>
              </a:buClr>
              <a:buSzPts val="1800"/>
              <a:buFont typeface="Trebuchet MS"/>
              <a:buChar char="●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Trebuchet M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4"/>
          <p:cNvSpPr txBox="1"/>
          <p:nvPr/>
        </p:nvSpPr>
        <p:spPr>
          <a:xfrm>
            <a:off x="8123992" y="1075056"/>
            <a:ext cx="10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#sf21vus</a:t>
            </a:r>
            <a:endParaRPr sz="11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9475" y="140275"/>
            <a:ext cx="876125" cy="876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 thruBlk="1"/>
  </p:transition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hyperlink" Target="mailto:jstroschein@oisf.net" TargetMode="External" /><Relationship Id="rId4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4.xml" /><Relationship Id="rId3" Type="http://schemas.openxmlformats.org/officeDocument/2006/relationships/hyperlink" Target="https://www.malware-traffic-analysis.net/2021/07/21/index.html" TargetMode="External" /><Relationship Id="rId4" Type="http://schemas.openxmlformats.org/officeDocument/2006/relationships/hyperlink" Target="https://forum.suricata.io/" TargetMode="External" /><Relationship Id="rId5" Type="http://schemas.openxmlformats.org/officeDocument/2006/relationships/hyperlink" Target="https://suricata-ids.org/training/" TargetMode="External" /><Relationship Id="rId6" Type="http://schemas.openxmlformats.org/officeDocument/2006/relationships/hyperlink" Target="https://oisf.net/" TargetMode="Ex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hyperlink" Target="mailto:pmanev@oisf.net" TargetMode="External" /><Relationship Id="rId4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rive.google.com/drive/folders/1k9ZCyHA3k2hTh8HDnXDZ-ya3fO4WQHOy" TargetMode="External" /><Relationship Id="rId4" Type="http://schemas.openxmlformats.org/officeDocument/2006/relationships/hyperlink" Target="https://bit.ly/2XyEaLR" TargetMode="External" /><Relationship Id="rId5" Type="http://schemas.openxmlformats.org/officeDocument/2006/relationships/hyperlink" Target="https://github.com/StamusNetworks/SELKS" TargetMode="External" /><Relationship Id="rId6" Type="http://schemas.openxmlformats.org/officeDocument/2006/relationships/hyperlink" Target="https://www.malware-traffic-analysis.net/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35" name="Shape 35"/>
        <p:cNvGrpSpPr/>
        <p:nvPr/>
      </p:nvGrpSpPr>
      <p:grpSpPr>
        <a:xfrm>
          <a:off x="0" y="0"/>
          <a:ext cx="0" cy="0"/>
        </a:xfrm>
      </p:grpSpPr>
      <p:sp>
        <p:nvSpPr>
          <p:cNvPr id="36" name="Google Shape;36;p1"/>
          <p:cNvSpPr txBox="1"/>
          <p:nvPr>
            <p:ph type="ctrTitle"/>
          </p:nvPr>
        </p:nvSpPr>
        <p:spPr>
          <a:xfrm>
            <a:off x="920422" y="1546700"/>
            <a:ext cx="7626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</a:pPr>
            <a:r>
              <a:rPr lang="en"/>
              <a:t>Intrusion Analysis and Threat Hunting with Suricata</a:t>
            </a:r>
            <a:endParaRPr/>
          </a:p>
        </p:txBody>
      </p:sp>
      <p:pic>
        <p:nvPicPr>
          <p:cNvPr id="37" name="Google Shape;3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117" y="3449037"/>
            <a:ext cx="446725" cy="4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 txBox="1"/>
          <p:nvPr/>
        </p:nvSpPr>
        <p:spPr>
          <a:xfrm>
            <a:off x="6511775" y="3318384"/>
            <a:ext cx="242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>
                <a:latin typeface="Trebuchet MS"/>
                <a:ea typeface="Trebuchet MS"/>
                <a:cs typeface="Trebuchet MS"/>
                <a:sym typeface="Trebuchet MS"/>
              </a:rPr>
              <a:t>Peter Manev</a:t>
            </a:r>
            <a:br>
              <a:rPr lang="en" sz="1700" b="1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700" b="1">
                <a:latin typeface="Trebuchet MS"/>
                <a:ea typeface="Trebuchet MS"/>
                <a:cs typeface="Trebuchet MS"/>
                <a:sym typeface="Trebuchet MS"/>
              </a:rPr>
              <a:t>Josh Stroschein</a:t>
            </a:r>
            <a:endParaRPr sz="17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6511776" y="4237525"/>
            <a:ext cx="24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Open Information Security Foundation (OISF)</a:t>
            </a: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99" name="Shape 99"/>
        <p:cNvGrpSpPr/>
        <p:nvPr/>
      </p:nvGrpSpPr>
      <p:grpSpPr>
        <a:xfrm>
          <a:off x="0" y="0"/>
          <a:ext cx="0" cy="0"/>
        </a:xfrm>
      </p:grpSpPr>
      <p:sp>
        <p:nvSpPr>
          <p:cNvPr id="100" name="Google Shape;100;ged94cd0573_0_62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- a deployment scenario</a:t>
            </a:r>
            <a:endParaRPr/>
          </a:p>
        </p:txBody>
      </p:sp>
      <p:pic>
        <p:nvPicPr>
          <p:cNvPr id="101" name="Google Shape;101;ged94cd0573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44" y="1282800"/>
            <a:ext cx="7760137" cy="381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05" name="Shape 105"/>
        <p:cNvGrpSpPr/>
        <p:nvPr/>
      </p:nvGrpSpPr>
      <p:grpSpPr>
        <a:xfrm>
          <a:off x="0" y="0"/>
          <a:ext cx="0" cy="0"/>
        </a:xfrm>
      </p:grpSpPr>
      <p:sp>
        <p:nvSpPr>
          <p:cNvPr id="106" name="Google Shape;106;ged94cd0573_0_71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major features</a:t>
            </a:r>
            <a:endParaRPr/>
          </a:p>
        </p:txBody>
      </p:sp>
      <p:sp>
        <p:nvSpPr>
          <p:cNvPr id="107" name="Google Shape;107;ged94cd0573_0_71"/>
          <p:cNvSpPr txBox="1"/>
          <p:nvPr>
            <p:ph type="body" idx="1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Standard based formats (YAML, JSON) ease integrations with SIEM or other analysis tools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Multithreaded, Scales and it is fast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Auto protocol detection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Advanced HTTP, DNS, SMTP and TLS support plus many more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File extraction - FTP/SMTP/HTTP(2)/NFS/SMBv1/2/3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File hashing MD5, SHA1 and SHA256 checksums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</a:xfrm>
      </p:grpSpPr>
      <p:sp>
        <p:nvSpPr>
          <p:cNvPr id="112" name="Google Shape;112;ged94cd0573_0_163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major features</a:t>
            </a:r>
            <a:endParaRPr/>
          </a:p>
        </p:txBody>
      </p:sp>
      <p:sp>
        <p:nvSpPr>
          <p:cNvPr id="113" name="Google Shape;113;ged94cd0573_0_163"/>
          <p:cNvSpPr txBox="1"/>
          <p:nvPr>
            <p:ph type="body" idx="1"/>
          </p:nvPr>
        </p:nvSpPr>
        <p:spPr>
          <a:xfrm>
            <a:off x="771650" y="15425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Written in C plus Rust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Can use 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Lua scripting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Signatures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Any threat intel and match lists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IP lists, IP/Domain reputation and GeoIP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TLS certs extraction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HTTP/File Transactions/SMB/KRB5/NFS/SSH/SMTP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And many more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JA3/JA3S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TrafficID, SCADA protocols</a:t>
            </a:r>
            <a:endParaRPr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17" name="Shape 117"/>
        <p:cNvGrpSpPr/>
        <p:nvPr/>
      </p:nvGrpSpPr>
      <p:grpSpPr>
        <a:xfrm>
          <a:off x="0" y="0"/>
          <a:ext cx="0" cy="0"/>
        </a:xfrm>
      </p:grpSpPr>
      <p:sp>
        <p:nvSpPr>
          <p:cNvPr id="118" name="Google Shape;118;ged94cd0573_0_79"/>
          <p:cNvSpPr txBox="1"/>
          <p:nvPr>
            <p:ph type="title"/>
          </p:nvPr>
        </p:nvSpPr>
        <p:spPr>
          <a:xfrm>
            <a:off x="1381250" y="922675"/>
            <a:ext cx="6418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Network Protocol Evidence </a:t>
            </a:r>
            <a:endParaRPr/>
          </a:p>
        </p:txBody>
      </p:sp>
      <p:pic>
        <p:nvPicPr>
          <p:cNvPr id="119" name="Google Shape;119;ged94cd0573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500" y="2820875"/>
            <a:ext cx="3868800" cy="23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ed94cd0573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3" y="1240848"/>
            <a:ext cx="6813476" cy="18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ed94cd0573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7675" y="1538525"/>
            <a:ext cx="3379200" cy="360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25" name="Shape 125"/>
        <p:cNvGrpSpPr/>
        <p:nvPr/>
      </p:nvGrpSpPr>
      <p:grpSpPr>
        <a:xfrm>
          <a:off x="0" y="0"/>
          <a:ext cx="0" cy="0"/>
        </a:xfrm>
      </p:grpSpPr>
      <p:sp>
        <p:nvSpPr>
          <p:cNvPr id="126" name="Google Shape;126;ged94cd0573_0_98"/>
          <p:cNvSpPr txBox="1"/>
          <p:nvPr>
            <p:ph type="title"/>
          </p:nvPr>
        </p:nvSpPr>
        <p:spPr>
          <a:xfrm>
            <a:off x="1381250" y="922675"/>
            <a:ext cx="6418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Assisting Malware Analysis </a:t>
            </a:r>
            <a:endParaRPr/>
          </a:p>
        </p:txBody>
      </p:sp>
      <p:pic>
        <p:nvPicPr>
          <p:cNvPr id="127" name="Google Shape;127;ged94cd0573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0194"/>
            <a:ext cx="9144000" cy="3123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31" name="Shape 131"/>
        <p:cNvGrpSpPr/>
        <p:nvPr/>
      </p:nvGrpSpPr>
      <p:grpSpPr>
        <a:xfrm>
          <a:off x="0" y="0"/>
          <a:ext cx="0" cy="0"/>
        </a:xfrm>
      </p:grpSpPr>
      <p:sp>
        <p:nvSpPr>
          <p:cNvPr id="132" name="Google Shape;132;ged94cd0573_0_12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pcap ingestion</a:t>
            </a:r>
            <a:endParaRPr/>
          </a:p>
        </p:txBody>
      </p:sp>
      <p:sp>
        <p:nvSpPr>
          <p:cNvPr id="133" name="Google Shape;133;ged94cd0573_0_126"/>
          <p:cNvSpPr txBox="1"/>
          <p:nvPr>
            <p:ph type="body" idx="1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There are multiple ways of reading PCAPs: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Passing  a command argument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suricata -k none -r /myrepo/mypcap.pcap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Read the whole folder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suricata -k none -r /myrepo/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Unix socket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suricatasc -c "pcap-file /myrepo/file1.pcap /tmp/file1"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Suricata is often used in batch pcpa processing mode (sandboxing etc)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37" name="Shape 137"/>
        <p:cNvGrpSpPr/>
        <p:nvPr/>
      </p:nvGrpSpPr>
      <p:grpSpPr>
        <a:xfrm>
          <a:off x="0" y="0"/>
          <a:ext cx="0" cy="0"/>
        </a:xfrm>
      </p:grpSpPr>
      <p:sp>
        <p:nvSpPr>
          <p:cNvPr id="138" name="Google Shape;138;ged94cd0573_0_132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FPC</a:t>
            </a:r>
            <a:endParaRPr/>
          </a:p>
        </p:txBody>
      </p:sp>
      <p:sp>
        <p:nvSpPr>
          <p:cNvPr id="139" name="Google Shape;139;ged94cd0573_0_132"/>
          <p:cNvSpPr txBox="1"/>
          <p:nvPr>
            <p:ph type="body" idx="1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Suricata can also do Full Packet Capture (FPC)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where it will write into one pcap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or write one pcap per thread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FPC gives you the ability to timeline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Look into the history of your traffic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Mine traffic for anomalies / edge cases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Get forensic evidence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43" name="Shape 143"/>
        <p:cNvGrpSpPr/>
        <p:nvPr/>
      </p:nvGrpSpPr>
      <p:grpSpPr>
        <a:xfrm>
          <a:off x="0" y="0"/>
          <a:ext cx="0" cy="0"/>
        </a:xfrm>
      </p:grpSpPr>
      <p:sp>
        <p:nvSpPr>
          <p:cNvPr id="144" name="Google Shape;144;ged94cd0573_0_111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Outputs</a:t>
            </a:r>
            <a:endParaRPr/>
          </a:p>
        </p:txBody>
      </p:sp>
      <p:sp>
        <p:nvSpPr>
          <p:cNvPr id="145" name="Google Shape;145;ged94cd0573_0_111"/>
          <p:cNvSpPr txBox="1"/>
          <p:nvPr>
            <p:ph type="body" idx="1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Suricata has JSON output by default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 b="1" i="1"/>
              <a:t>eve.json</a:t>
            </a:r>
            <a:r>
              <a:rPr lang="en"/>
              <a:t> - Extensible Event Format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default location in /var/log/suricata/eve.json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configuration section in eve section of </a:t>
            </a:r>
            <a:r>
              <a:rPr lang="en" b="1" i="1"/>
              <a:t>suricata.yaml</a:t>
            </a:r>
            <a:endParaRPr b="1" i="1"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controlling different protocol and metadata logging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Suricata can also output to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 Redis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Syslog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Unix socket</a:t>
            </a:r>
            <a:endParaRPr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49" name="Shape 149"/>
        <p:cNvGrpSpPr/>
        <p:nvPr/>
      </p:nvGrpSpPr>
      <p:grpSpPr>
        <a:xfrm>
          <a:off x="0" y="0"/>
          <a:ext cx="0" cy="0"/>
        </a:xfrm>
      </p:grpSpPr>
      <p:sp>
        <p:nvSpPr>
          <p:cNvPr id="150" name="Google Shape;150;ged94cd0573_0_138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FlowID</a:t>
            </a:r>
            <a:endParaRPr/>
          </a:p>
        </p:txBody>
      </p:sp>
      <p:sp>
        <p:nvSpPr>
          <p:cNvPr id="151" name="Google Shape;151;ged94cd0573_0_138"/>
          <p:cNvSpPr txBox="1"/>
          <p:nvPr>
            <p:ph type="body" idx="1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Suricata’s native ability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Correlate all protocol logs to an alert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Providing network security log evidence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Correlate alerts to protocol transaction log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Enhancing hunting perspective and capabilities</a:t>
            </a:r>
            <a:endParaRPr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55" name="Shape 155"/>
        <p:cNvGrpSpPr/>
        <p:nvPr/>
      </p:nvGrpSpPr>
      <p:grpSpPr>
        <a:xfrm>
          <a:off x="0" y="0"/>
          <a:ext cx="0" cy="0"/>
        </a:xfrm>
      </p:grpSpPr>
      <p:sp>
        <p:nvSpPr>
          <p:cNvPr id="156" name="Google Shape;156;ged94cd0573_0_144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FlowID</a:t>
            </a:r>
            <a:endParaRPr/>
          </a:p>
        </p:txBody>
      </p:sp>
      <p:pic>
        <p:nvPicPr>
          <p:cNvPr id="157" name="Google Shape;157;ged94cd0573_0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2156"/>
            <a:ext cx="9144000" cy="384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43" name="Shape 43"/>
        <p:cNvGrpSpPr/>
        <p:nvPr/>
      </p:nvGrpSpPr>
      <p:grpSpPr>
        <a:xfrm>
          <a:off x="0" y="0"/>
          <a:ext cx="0" cy="0"/>
        </a:xfrm>
      </p:grpSpPr>
      <p:sp>
        <p:nvSpPr>
          <p:cNvPr id="44" name="Google Shape;44;p2"/>
          <p:cNvSpPr txBox="1"/>
          <p:nvPr>
            <p:ph type="subTitle" idx="4294967295"/>
          </p:nvPr>
        </p:nvSpPr>
        <p:spPr>
          <a:xfrm>
            <a:off x="566150" y="1909850"/>
            <a:ext cx="502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Direct of Training/Outreach</a:t>
            </a:r>
            <a:endParaRPr sz="280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@jstrosch / @suricata_ids</a:t>
            </a:r>
            <a:endParaRPr sz="200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 u="sng">
                <a:solidFill>
                  <a:srgbClr val="0563C1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jstroschein@oisf.net</a:t>
            </a:r>
            <a:endParaRPr u="sng">
              <a:solidFill>
                <a:srgbClr val="0563C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u="sng">
              <a:solidFill>
                <a:srgbClr val="0563C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Threat researcher with Bromium/HP, Pluralsight author, Air National Guard (retired :) ) and univ prof</a:t>
            </a:r>
            <a:endParaRPr sz="3600" b="1" i="1"/>
          </a:p>
        </p:txBody>
      </p:sp>
      <p:cxnSp>
        <p:nvCxnSpPr>
          <p:cNvPr id="45" name="Google Shape;45;p2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2"/>
          <p:cNvSpPr txBox="1"/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rPr lang="en" sz="6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Hello!</a:t>
            </a:r>
            <a:endParaRPr sz="60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" name="Google Shape;4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407" y="1617077"/>
            <a:ext cx="2282023" cy="243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61" name="Shape 161"/>
        <p:cNvGrpSpPr/>
        <p:nvPr/>
      </p:nvGrpSpPr>
      <p:grpSpPr>
        <a:xfrm>
          <a:off x="0" y="0"/>
          <a:ext cx="0" cy="0"/>
        </a:xfrm>
      </p:grpSpPr>
      <p:sp>
        <p:nvSpPr>
          <p:cNvPr id="162" name="Google Shape;162;ged94cd0573_0_121"/>
          <p:cNvSpPr txBox="1"/>
          <p:nvPr>
            <p:ph type="title"/>
          </p:nvPr>
        </p:nvSpPr>
        <p:spPr>
          <a:xfrm>
            <a:off x="1381250" y="922675"/>
            <a:ext cx="4483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Threat Hunting &amp; Pyramid of Pain</a:t>
            </a:r>
            <a:endParaRPr/>
          </a:p>
        </p:txBody>
      </p:sp>
      <p:sp>
        <p:nvSpPr>
          <p:cNvPr id="163" name="Google Shape;163;ged94cd0573_0_121"/>
          <p:cNvSpPr txBox="1"/>
          <p:nvPr>
            <p:ph type="body" idx="1"/>
          </p:nvPr>
        </p:nvSpPr>
        <p:spPr>
          <a:xfrm>
            <a:off x="1262400" y="4282425"/>
            <a:ext cx="66192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Char char="●"/>
            </a:pPr>
            <a:r>
              <a:rPr lang="en" sz="1500"/>
              <a:t>https://detect-respond.blogspot.com/2013/03/the-pyramid-of-pain.html</a:t>
            </a:r>
            <a:endParaRPr sz="1500"/>
          </a:p>
        </p:txBody>
      </p:sp>
      <p:pic>
        <p:nvPicPr>
          <p:cNvPr id="164" name="Google Shape;164;ged94cd0573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688" y="1358268"/>
            <a:ext cx="4656634" cy="261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ed94cd0573_0_121"/>
          <p:cNvSpPr txBox="1"/>
          <p:nvPr>
            <p:ph type="body" idx="1"/>
          </p:nvPr>
        </p:nvSpPr>
        <p:spPr>
          <a:xfrm>
            <a:off x="120400" y="1647450"/>
            <a:ext cx="66192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1500"/>
              <a:t>David Bianco </a:t>
            </a:r>
            <a:endParaRPr sz="1500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69" name="Shape 169"/>
        <p:cNvGrpSpPr/>
        <p:nvPr/>
      </p:nvGrpSpPr>
      <p:grpSpPr>
        <a:xfrm>
          <a:off x="0" y="0"/>
          <a:ext cx="0" cy="0"/>
        </a:xfrm>
      </p:grpSpPr>
      <p:sp>
        <p:nvSpPr>
          <p:cNvPr id="170" name="Google Shape;170;gecdc0f9fa5_0_0"/>
          <p:cNvSpPr txBox="1"/>
          <p:nvPr>
            <p:ph type="title"/>
          </p:nvPr>
        </p:nvSpPr>
        <p:spPr>
          <a:xfrm>
            <a:off x="1381250" y="922675"/>
            <a:ext cx="4483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Live hunting results form prod system</a:t>
            </a:r>
            <a:endParaRPr/>
          </a:p>
        </p:txBody>
      </p:sp>
      <p:pic>
        <p:nvPicPr>
          <p:cNvPr id="171" name="Google Shape;171;gecdc0f9fa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0675"/>
            <a:ext cx="8839204" cy="150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ecdc0f9fa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0" y="3165050"/>
            <a:ext cx="4792873" cy="13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ecdc0f9fa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650" y="3745175"/>
            <a:ext cx="4941350" cy="13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</a:xfrm>
      </p:grpSpPr>
      <p:sp>
        <p:nvSpPr>
          <p:cNvPr id="178" name="Google Shape;178;gecdc0f9fa5_0_7"/>
          <p:cNvSpPr txBox="1"/>
          <p:nvPr>
            <p:ph type="title"/>
          </p:nvPr>
        </p:nvSpPr>
        <p:spPr>
          <a:xfrm>
            <a:off x="1381250" y="922675"/>
            <a:ext cx="4483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Live hunting results form prod system</a:t>
            </a:r>
            <a:endParaRPr/>
          </a:p>
        </p:txBody>
      </p:sp>
      <p:pic>
        <p:nvPicPr>
          <p:cNvPr id="179" name="Google Shape;179;gecdc0f9fa5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29875"/>
            <a:ext cx="8839198" cy="248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ecdc0f9fa5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500" y="1549750"/>
            <a:ext cx="8183501" cy="23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ecdc0f9fa5_0_7"/>
          <p:cNvSpPr txBox="1"/>
          <p:nvPr/>
        </p:nvSpPr>
        <p:spPr>
          <a:xfrm>
            <a:off x="5067850" y="2421750"/>
            <a:ext cx="36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 i="1" u="sng">
                <a:latin typeface="Trebuchet MS"/>
                <a:ea typeface="Trebuchet MS"/>
                <a:cs typeface="Trebuchet MS"/>
                <a:sym typeface="Trebuchet MS"/>
              </a:rPr>
              <a:t>Watch out for newly registered or dga domains</a:t>
            </a:r>
            <a:endParaRPr b="1" i="1" u="sng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85" name="Shape 185"/>
        <p:cNvGrpSpPr/>
        <p:nvPr/>
      </p:nvGrpSpPr>
      <p:grpSpPr>
        <a:xfrm>
          <a:off x="0" y="0"/>
          <a:ext cx="0" cy="0"/>
        </a:xfrm>
      </p:grpSpPr>
      <p:sp>
        <p:nvSpPr>
          <p:cNvPr id="186" name="Google Shape;186;ged94cd0573_0_11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 Threat Hunting </a:t>
            </a:r>
            <a:endParaRPr/>
          </a:p>
        </p:txBody>
      </p:sp>
      <p:sp>
        <p:nvSpPr>
          <p:cNvPr id="187" name="Google Shape;187;ged94cd0573_0_116"/>
          <p:cNvSpPr txBox="1"/>
          <p:nvPr>
            <p:ph type="body" idx="1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Hands on hunting concept example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executables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Quick intro of the environment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Let’s dive in...</a:t>
            </a:r>
            <a:endParaRPr/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91" name="Shape 191"/>
        <p:cNvGrpSpPr/>
        <p:nvPr/>
      </p:nvGrpSpPr>
      <p:grpSpPr>
        <a:xfrm>
          <a:off x="0" y="0"/>
          <a:ext cx="0" cy="0"/>
        </a:xfrm>
      </p:grpSpPr>
      <p:sp>
        <p:nvSpPr>
          <p:cNvPr id="192" name="Google Shape;192;ged94cd0573_0_15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93" name="Google Shape;193;ged94cd0573_0_155"/>
          <p:cNvSpPr txBox="1"/>
          <p:nvPr>
            <p:ph type="body" idx="1"/>
          </p:nvPr>
        </p:nvSpPr>
        <p:spPr>
          <a:xfrm>
            <a:off x="771650" y="1542500"/>
            <a:ext cx="78933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Come out and play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Pcap: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https://www.malware-traffic-analysis.net/2021/07/21/index.html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Suricata forums/help/discussions: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https://forum.suricata.io/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Suricata  trainings/webinars: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https://suricata-ids.org/training/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OISF: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https://oisf.net/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SELKS(ISO or Docker based) - https://www.stamus-networks.com/selks</a:t>
            </a:r>
            <a:endParaRPr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97" name="Shape 197"/>
        <p:cNvGrpSpPr/>
        <p:nvPr/>
      </p:nvGrpSpPr>
      <p:grpSpPr>
        <a:xfrm>
          <a:off x="0" y="0"/>
          <a:ext cx="0" cy="0"/>
        </a:xfrm>
      </p:grpSpPr>
      <p:sp>
        <p:nvSpPr>
          <p:cNvPr id="198" name="Google Shape;198;ged94cd0573_0_19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Example 1</a:t>
            </a:r>
            <a:endParaRPr/>
          </a:p>
        </p:txBody>
      </p:sp>
      <p:sp>
        <p:nvSpPr>
          <p:cNvPr id="199" name="Google Shape;199;ged94cd0573_0_19"/>
          <p:cNvSpPr txBox="1"/>
          <p:nvPr>
            <p:ph type="body" idx="1"/>
          </p:nvPr>
        </p:nvSpPr>
        <p:spPr>
          <a:xfrm>
            <a:off x="771650" y="1618700"/>
            <a:ext cx="34254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Point 1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Point 1a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Point 2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Point 2a</a:t>
            </a:r>
            <a:endParaRPr/>
          </a:p>
          <a:p>
            <a:pPr marL="1371600" lvl="2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■"/>
            </a:pPr>
            <a:r>
              <a:rPr lang="en"/>
              <a:t>Point 2ac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Exclamation</a:t>
            </a:r>
            <a:endParaRPr/>
          </a:p>
        </p:txBody>
      </p:sp>
      <p:pic>
        <p:nvPicPr>
          <p:cNvPr id="200" name="Google Shape;200;ged94cd0573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250" y="1961601"/>
            <a:ext cx="3425400" cy="122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52" name="Shape 52"/>
        <p:cNvGrpSpPr/>
        <p:nvPr/>
      </p:nvGrpSpPr>
      <p:grpSpPr>
        <a:xfrm>
          <a:off x="0" y="0"/>
          <a:ext cx="0" cy="0"/>
        </a:xfrm>
      </p:grpSpPr>
      <p:sp>
        <p:nvSpPr>
          <p:cNvPr id="53" name="Google Shape;53;ged94cd0573_0_10"/>
          <p:cNvSpPr txBox="1"/>
          <p:nvPr>
            <p:ph type="subTitle" idx="4294967295"/>
          </p:nvPr>
        </p:nvSpPr>
        <p:spPr>
          <a:xfrm>
            <a:off x="566150" y="1909850"/>
            <a:ext cx="502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Direct of Training/Outreach</a:t>
            </a:r>
            <a:endParaRPr sz="280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@pevma / @suricata_ids</a:t>
            </a:r>
            <a:endParaRPr sz="200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pmanev@oisf.net</a:t>
            </a:r>
            <a:endParaRPr u="sng">
              <a:solidFill>
                <a:srgbClr val="0563C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u="sng">
              <a:solidFill>
                <a:srgbClr val="0563C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QA/Training lead OISF, Co-founder Stamus Networks, OISF Executive board member,  SELKS mantianer, SEPTun co-author</a:t>
            </a:r>
            <a:endParaRPr sz="3600" b="1" i="1"/>
          </a:p>
        </p:txBody>
      </p:sp>
      <p:cxnSp>
        <p:nvCxnSpPr>
          <p:cNvPr id="54" name="Google Shape;54;ged94cd0573_0_1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ged94cd0573_0_10"/>
          <p:cNvSpPr txBox="1"/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rPr lang="en" sz="6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Hello!</a:t>
            </a:r>
            <a:endParaRPr sz="60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6" name="Google Shape;56;ged94cd0573_0_10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" name="Google Shape;57;ged94cd0573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0950" y="1671550"/>
            <a:ext cx="2535100" cy="25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61" name="Shape 61"/>
        <p:cNvGrpSpPr/>
        <p:nvPr/>
      </p:nvGrpSpPr>
      <p:grpSpPr>
        <a:xfrm>
          <a:off x="0" y="0"/>
          <a: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Training material</a:t>
            </a:r>
            <a:endParaRPr/>
          </a:p>
        </p:txBody>
      </p:sp>
      <p:sp>
        <p:nvSpPr>
          <p:cNvPr id="63" name="Google Shape;63;p3"/>
          <p:cNvSpPr txBox="1"/>
          <p:nvPr>
            <p:ph type="body" idx="1"/>
          </p:nvPr>
        </p:nvSpPr>
        <p:spPr>
          <a:xfrm>
            <a:off x="771650" y="1618700"/>
            <a:ext cx="77433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https://drive.google.com/drive/folders/1k9ZCyHA3k2hTh8HDnXDZ-ya3fO4WQHOy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OR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https://bit.ly/2XyEaLR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PCAPS contain live malware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Training distro based on OSS/GPLv3 SELKS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https://github.com/StamusNetworks/SELKS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Examples from (big shout out!)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https://www.malware-traffic-analysis.net/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67" name="Shape 67"/>
        <p:cNvGrpSpPr/>
        <p:nvPr/>
      </p:nvGrpSpPr>
      <p:grpSpPr>
        <a:xfrm>
          <a:off x="0" y="0"/>
          <a:ext cx="0" cy="0"/>
        </a:xfrm>
      </p:grpSpPr>
      <p:sp>
        <p:nvSpPr>
          <p:cNvPr id="68" name="Google Shape;68;ged94cd0573_0_34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9" name="Google Shape;69;ged94cd0573_0_34"/>
          <p:cNvSpPr txBox="1"/>
          <p:nvPr>
            <p:ph type="body" idx="1"/>
          </p:nvPr>
        </p:nvSpPr>
        <p:spPr>
          <a:xfrm>
            <a:off x="771650" y="1618700"/>
            <a:ext cx="77433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OISF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Suricata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Threat hunting hands on</a:t>
            </a:r>
            <a:endParaRPr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73" name="Shape 73"/>
        <p:cNvGrpSpPr/>
        <p:nvPr/>
      </p:nvGrpSpPr>
      <p:grpSpPr>
        <a:xfrm>
          <a:off x="0" y="0"/>
          <a:ext cx="0" cy="0"/>
        </a:xfrm>
      </p:grpSpPr>
      <p:sp>
        <p:nvSpPr>
          <p:cNvPr id="74" name="Google Shape;74;ged94cd0573_0_40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75" name="Google Shape;75;ged94cd0573_0_40"/>
          <p:cNvSpPr txBox="1"/>
          <p:nvPr>
            <p:ph type="body" idx="1"/>
          </p:nvPr>
        </p:nvSpPr>
        <p:spPr>
          <a:xfrm>
            <a:off x="771650" y="1618700"/>
            <a:ext cx="63876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Explain some of the main features of Suricata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Explain what Suricata is capable of producing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Explain and showcase a concept for hunting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Walk a way with an actual example that can be used in practice</a:t>
            </a:r>
            <a:endParaRPr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79" name="Shape 79"/>
        <p:cNvGrpSpPr/>
        <p:nvPr/>
      </p:nvGrpSpPr>
      <p:grpSpPr>
        <a:xfrm>
          <a:off x="0" y="0"/>
          <a:ext cx="0" cy="0"/>
        </a:xfrm>
      </p:grpSpPr>
      <p:sp>
        <p:nvSpPr>
          <p:cNvPr id="80" name="Google Shape;80;ged94cd0573_0_2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OISF</a:t>
            </a:r>
            <a:endParaRPr/>
          </a:p>
        </p:txBody>
      </p:sp>
      <p:sp>
        <p:nvSpPr>
          <p:cNvPr id="81" name="Google Shape;81;ged94cd0573_0_25"/>
          <p:cNvSpPr txBox="1"/>
          <p:nvPr>
            <p:ph type="body" idx="1"/>
          </p:nvPr>
        </p:nvSpPr>
        <p:spPr>
          <a:xfrm>
            <a:off x="771650" y="1618700"/>
            <a:ext cx="5549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Mission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Funding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Support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Code / Community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SuriCon (Yearly User Conference)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Trainings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NSM | Practical SigDev | Advanced Deployment | Dev Deep Dive | Online</a:t>
            </a:r>
            <a:endParaRPr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</a:xfrm>
      </p:grpSpPr>
      <p:sp>
        <p:nvSpPr>
          <p:cNvPr id="86" name="Google Shape;86;ged94cd0573_0_48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</a:t>
            </a:r>
            <a:endParaRPr/>
          </a:p>
        </p:txBody>
      </p:sp>
      <p:sp>
        <p:nvSpPr>
          <p:cNvPr id="87" name="Google Shape;87;ged94cd0573_0_48"/>
          <p:cNvSpPr txBox="1"/>
          <p:nvPr>
            <p:ph type="body" idx="1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A network threat detection engine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Owned and supported by Open Information Security Foundation, a 501(c)3 non-profit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Powered by Open Source GPLv2 (source on GitHub)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Worked on/Developed from many continents, open community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88" name="Google Shape;88;ged94cd0573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987" y="1709975"/>
            <a:ext cx="2557275" cy="21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</a:xfrm>
      </p:grpSpPr>
      <p:sp>
        <p:nvSpPr>
          <p:cNvPr id="93" name="Google Shape;93;ged94cd0573_0_5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</a:pPr>
            <a:r>
              <a:rPr lang="en"/>
              <a:t>Suricata</a:t>
            </a:r>
            <a:endParaRPr/>
          </a:p>
        </p:txBody>
      </p:sp>
      <p:sp>
        <p:nvSpPr>
          <p:cNvPr id="94" name="Google Shape;94;ged94cd0573_0_55"/>
          <p:cNvSpPr txBox="1"/>
          <p:nvPr>
            <p:ph type="body" idx="1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Different modes for flexible deployment:</a:t>
            </a:r>
            <a:endParaRPr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IDS - sniffing </a:t>
            </a:r>
            <a:endParaRPr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IPS – inline</a:t>
            </a:r>
            <a:endParaRPr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IDPS - hybrid</a:t>
            </a:r>
            <a:endParaRPr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Network Security Logging</a:t>
            </a:r>
            <a:endParaRPr/>
          </a:p>
          <a:p>
            <a:pPr marL="914400" lvl="1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Totally passive</a:t>
            </a:r>
            <a:endParaRPr/>
          </a:p>
          <a:p>
            <a:pPr marL="914400" lvl="1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○"/>
            </a:pPr>
            <a:r>
              <a:rPr lang="en"/>
              <a:t>Full protocol logging for evidence</a:t>
            </a:r>
            <a:endParaRPr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Full Packet Capture capable</a:t>
            </a:r>
            <a:endParaRPr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Threat intelligence agnostic</a:t>
            </a:r>
            <a:endParaRPr/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Char char="●"/>
            </a:pPr>
            <a:r>
              <a:rPr lang="en"/>
              <a:t>PCAP digest  - read pcap or folders of pcaps</a:t>
            </a:r>
            <a:endParaRPr/>
          </a:p>
        </p:txBody>
      </p:sp>
      <p:pic>
        <p:nvPicPr>
          <p:cNvPr id="95" name="Google Shape;95;ged94cd0573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987" y="1709975"/>
            <a:ext cx="2557275" cy="21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1497FC"/>
      </a:accent1>
      <a:accent2>
        <a:srgbClr val="C9DAF8"/>
      </a:accent2>
      <a:accent3>
        <a:srgbClr val="43ADFF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Viola templat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149</Paragraphs>
  <Slides>25</Slides>
  <Notes>25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26">
      <vt:lpstr>Viola template</vt:lpstr>
      <vt:lpstr>Intrusion Analysis and Threat Hunting with Suricata</vt:lpstr>
      <vt:lpstr>Hello!</vt:lpstr>
      <vt:lpstr>Hello!</vt:lpstr>
      <vt:lpstr>Training material</vt:lpstr>
      <vt:lpstr>Agenda</vt:lpstr>
      <vt:lpstr>Goals</vt:lpstr>
      <vt:lpstr>OISF</vt:lpstr>
      <vt:lpstr>Suricata</vt:lpstr>
      <vt:lpstr>Suricata</vt:lpstr>
      <vt:lpstr>Suricata - a deployment scenario</vt:lpstr>
      <vt:lpstr>Suricata major features</vt:lpstr>
      <vt:lpstr>Suricata major features</vt:lpstr>
      <vt:lpstr>Suricata Network Protocol Evidence </vt:lpstr>
      <vt:lpstr>Suricata Assisting Malware Analysis </vt:lpstr>
      <vt:lpstr>Suricata pcap ingestion</vt:lpstr>
      <vt:lpstr>Suricata FPC</vt:lpstr>
      <vt:lpstr>Suricata Outputs</vt:lpstr>
      <vt:lpstr>Suricata FlowID</vt:lpstr>
      <vt:lpstr>Suricata FlowID</vt:lpstr>
      <vt:lpstr>Threat Hunting &amp; Pyramid of Pain</vt:lpstr>
      <vt:lpstr>Live hunting results form prod system</vt:lpstr>
      <vt:lpstr>Live hunting results form prod system</vt:lpstr>
      <vt:lpstr>Suricata Threat Hunting </vt:lpstr>
      <vt:lpstr>Thank you</vt:lpstr>
      <vt:lpstr>Example 1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2023-02-24T10:29:31.916</cp:lastPrinted>
  <dcterms:created xsi:type="dcterms:W3CDTF">2023-02-24T10:29:31Z</dcterms:created>
  <dcterms:modified xsi:type="dcterms:W3CDTF">2023-02-24T17:29:34Z</dcterms:modified>
</cp:coreProperties>
</file>