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3" r:id="rId1"/>
  </p:sldMasterIdLst>
  <p:notesMasterIdLst>
    <p:notesMasterId r:id="rId142"/>
  </p:notesMasterIdLst>
  <p:handoutMasterIdLst>
    <p:handoutMasterId r:id="rId143"/>
  </p:handoutMasterIdLst>
  <p:sldIdLst>
    <p:sldId id="256" r:id="rId2"/>
    <p:sldId id="259" r:id="rId3"/>
    <p:sldId id="303" r:id="rId4"/>
    <p:sldId id="304" r:id="rId5"/>
    <p:sldId id="305" r:id="rId6"/>
    <p:sldId id="306" r:id="rId7"/>
    <p:sldId id="260" r:id="rId8"/>
    <p:sldId id="307" r:id="rId9"/>
    <p:sldId id="308" r:id="rId10"/>
    <p:sldId id="309" r:id="rId11"/>
    <p:sldId id="310" r:id="rId12"/>
    <p:sldId id="311" r:id="rId13"/>
    <p:sldId id="288" r:id="rId14"/>
    <p:sldId id="312" r:id="rId15"/>
    <p:sldId id="313" r:id="rId16"/>
    <p:sldId id="314" r:id="rId17"/>
    <p:sldId id="315" r:id="rId18"/>
    <p:sldId id="261" r:id="rId19"/>
    <p:sldId id="262" r:id="rId20"/>
    <p:sldId id="316" r:id="rId21"/>
    <p:sldId id="317" r:id="rId22"/>
    <p:sldId id="318" r:id="rId23"/>
    <p:sldId id="266" r:id="rId24"/>
    <p:sldId id="319" r:id="rId25"/>
    <p:sldId id="320" r:id="rId26"/>
    <p:sldId id="263" r:id="rId27"/>
    <p:sldId id="321" r:id="rId28"/>
    <p:sldId id="322" r:id="rId29"/>
    <p:sldId id="323" r:id="rId30"/>
    <p:sldId id="324" r:id="rId31"/>
    <p:sldId id="325" r:id="rId32"/>
    <p:sldId id="327" r:id="rId33"/>
    <p:sldId id="330" r:id="rId34"/>
    <p:sldId id="331" r:id="rId35"/>
    <p:sldId id="329" r:id="rId36"/>
    <p:sldId id="265" r:id="rId37"/>
    <p:sldId id="332" r:id="rId38"/>
    <p:sldId id="333" r:id="rId39"/>
    <p:sldId id="334" r:id="rId40"/>
    <p:sldId id="335" r:id="rId41"/>
    <p:sldId id="341" r:id="rId42"/>
    <p:sldId id="342" r:id="rId43"/>
    <p:sldId id="343" r:id="rId44"/>
    <p:sldId id="344" r:id="rId45"/>
    <p:sldId id="345" r:id="rId46"/>
    <p:sldId id="289" r:id="rId47"/>
    <p:sldId id="346" r:id="rId48"/>
    <p:sldId id="269" r:id="rId49"/>
    <p:sldId id="347" r:id="rId50"/>
    <p:sldId id="348" r:id="rId51"/>
    <p:sldId id="349" r:id="rId52"/>
    <p:sldId id="350" r:id="rId53"/>
    <p:sldId id="302" r:id="rId54"/>
    <p:sldId id="351" r:id="rId55"/>
    <p:sldId id="352" r:id="rId56"/>
    <p:sldId id="353" r:id="rId57"/>
    <p:sldId id="354" r:id="rId58"/>
    <p:sldId id="355" r:id="rId59"/>
    <p:sldId id="408" r:id="rId60"/>
    <p:sldId id="271" r:id="rId61"/>
    <p:sldId id="356" r:id="rId62"/>
    <p:sldId id="357" r:id="rId63"/>
    <p:sldId id="358" r:id="rId64"/>
    <p:sldId id="290" r:id="rId65"/>
    <p:sldId id="273" r:id="rId66"/>
    <p:sldId id="359" r:id="rId67"/>
    <p:sldId id="360" r:id="rId68"/>
    <p:sldId id="272" r:id="rId69"/>
    <p:sldId id="361" r:id="rId70"/>
    <p:sldId id="362" r:id="rId71"/>
    <p:sldId id="363" r:id="rId72"/>
    <p:sldId id="364" r:id="rId73"/>
    <p:sldId id="365" r:id="rId74"/>
    <p:sldId id="276" r:id="rId75"/>
    <p:sldId id="366" r:id="rId76"/>
    <p:sldId id="367" r:id="rId77"/>
    <p:sldId id="368" r:id="rId78"/>
    <p:sldId id="369" r:id="rId79"/>
    <p:sldId id="275" r:id="rId80"/>
    <p:sldId id="292" r:id="rId81"/>
    <p:sldId id="370" r:id="rId82"/>
    <p:sldId id="291" r:id="rId83"/>
    <p:sldId id="296" r:id="rId84"/>
    <p:sldId id="274" r:id="rId85"/>
    <p:sldId id="279" r:id="rId86"/>
    <p:sldId id="371" r:id="rId87"/>
    <p:sldId id="372" r:id="rId88"/>
    <p:sldId id="373" r:id="rId89"/>
    <p:sldId id="374" r:id="rId90"/>
    <p:sldId id="278" r:id="rId91"/>
    <p:sldId id="277" r:id="rId92"/>
    <p:sldId id="375" r:id="rId93"/>
    <p:sldId id="376" r:id="rId94"/>
    <p:sldId id="377" r:id="rId95"/>
    <p:sldId id="280" r:id="rId96"/>
    <p:sldId id="298" r:id="rId97"/>
    <p:sldId id="378" r:id="rId98"/>
    <p:sldId id="379" r:id="rId99"/>
    <p:sldId id="297" r:id="rId100"/>
    <p:sldId id="380" r:id="rId101"/>
    <p:sldId id="381" r:id="rId102"/>
    <p:sldId id="293" r:id="rId103"/>
    <p:sldId id="382" r:id="rId104"/>
    <p:sldId id="383" r:id="rId105"/>
    <p:sldId id="281" r:id="rId106"/>
    <p:sldId id="384" r:id="rId107"/>
    <p:sldId id="295" r:id="rId108"/>
    <p:sldId id="282" r:id="rId109"/>
    <p:sldId id="385" r:id="rId110"/>
    <p:sldId id="386" r:id="rId111"/>
    <p:sldId id="387" r:id="rId112"/>
    <p:sldId id="294" r:id="rId113"/>
    <p:sldId id="388" r:id="rId114"/>
    <p:sldId id="389" r:id="rId115"/>
    <p:sldId id="390" r:id="rId116"/>
    <p:sldId id="391" r:id="rId117"/>
    <p:sldId id="392" r:id="rId118"/>
    <p:sldId id="393" r:id="rId119"/>
    <p:sldId id="299" r:id="rId120"/>
    <p:sldId id="394" r:id="rId121"/>
    <p:sldId id="395" r:id="rId122"/>
    <p:sldId id="286" r:id="rId123"/>
    <p:sldId id="396" r:id="rId124"/>
    <p:sldId id="397" r:id="rId125"/>
    <p:sldId id="398" r:id="rId126"/>
    <p:sldId id="399" r:id="rId127"/>
    <p:sldId id="301" r:id="rId128"/>
    <p:sldId id="284" r:id="rId129"/>
    <p:sldId id="400" r:id="rId130"/>
    <p:sldId id="401" r:id="rId131"/>
    <p:sldId id="287" r:id="rId132"/>
    <p:sldId id="402" r:id="rId133"/>
    <p:sldId id="409" r:id="rId134"/>
    <p:sldId id="300" r:id="rId135"/>
    <p:sldId id="285" r:id="rId136"/>
    <p:sldId id="403" r:id="rId137"/>
    <p:sldId id="405" r:id="rId138"/>
    <p:sldId id="406" r:id="rId139"/>
    <p:sldId id="410" r:id="rId140"/>
    <p:sldId id="407" r:id="rId141"/>
  </p:sldIdLst>
  <p:sldSz cx="9144000" cy="5143500" type="screen16x9"/>
  <p:notesSz cx="6858000" cy="9144000"/>
  <p:embeddedFontLst>
    <p:embeddedFont>
      <p:font typeface="Calibri" panose="020F0502020204030204" pitchFamily="34" charset="0"/>
      <p:regular r:id="rId144"/>
      <p:bold r:id="rId145"/>
      <p:italic r:id="rId146"/>
      <p:boldItalic r:id="rId147"/>
    </p:embeddedFont>
    <p:embeddedFont>
      <p:font typeface="Calibri Light" panose="020F0302020204030204" pitchFamily="34" charset="0"/>
      <p:regular r:id="rId148"/>
      <p:italic r:id="rId149"/>
    </p:embeddedFont>
    <p:embeddedFont>
      <p:font typeface="Lora" pitchFamily="2" charset="0"/>
      <p:regular r:id="rId150"/>
      <p:bold r:id="rId151"/>
      <p:italic r:id="rId152"/>
      <p:boldItalic r:id="rId153"/>
    </p:embeddedFont>
    <p:embeddedFont>
      <p:font typeface="Trebuchet MS" panose="020B0603020202020204" pitchFamily="34" charset="0"/>
      <p:regular r:id="rId154"/>
      <p:bold r:id="rId155"/>
      <p:italic r:id="rId156"/>
      <p:boldItalic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99"/>
  </p:normalViewPr>
  <p:slideViewPr>
    <p:cSldViewPr snapToGrid="0" snapToObjects="1">
      <p:cViewPr varScale="1">
        <p:scale>
          <a:sx n="142" d="100"/>
          <a:sy n="142" d="100"/>
        </p:scale>
        <p:origin x="312" y="126"/>
      </p:cViewPr>
      <p:guideLst/>
    </p:cSldViewPr>
  </p:slideViewPr>
  <p:notesTextViewPr>
    <p:cViewPr>
      <p:scale>
        <a:sx n="1" d="1"/>
        <a:sy n="1" d="1"/>
      </p:scale>
      <p:origin x="0" y="0"/>
    </p:cViewPr>
  </p:notesTextViewPr>
  <p:notesViewPr>
    <p:cSldViewPr snapToGrid="0" snapToObjects="1">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11.fntdata"/><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1.fntdata"/><Relationship Id="rId14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7.fntdata"/><Relationship Id="rId155" Type="http://schemas.openxmlformats.org/officeDocument/2006/relationships/font" Target="fonts/font1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font" Target="fonts/font2.fntdata"/><Relationship Id="rId153" Type="http://schemas.openxmlformats.org/officeDocument/2006/relationships/font" Target="fonts/font10.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148" Type="http://schemas.openxmlformats.org/officeDocument/2006/relationships/font" Target="fonts/font5.fntdata"/><Relationship Id="rId151" Type="http://schemas.openxmlformats.org/officeDocument/2006/relationships/font" Target="fonts/font8.fntdata"/><Relationship Id="rId15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810F7D-3A07-CEF8-C944-13A2F01CC0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F877888-9D9B-D1F4-A242-AD362F901A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444E8D-342A-432D-87E2-1E0E175C01B0}" type="datetimeFigureOut">
              <a:rPr lang="en-GB" smtClean="0"/>
              <a:t>15/06/2023</a:t>
            </a:fld>
            <a:endParaRPr lang="en-GB"/>
          </a:p>
        </p:txBody>
      </p:sp>
      <p:sp>
        <p:nvSpPr>
          <p:cNvPr id="4" name="Footer Placeholder 3">
            <a:extLst>
              <a:ext uri="{FF2B5EF4-FFF2-40B4-BE49-F238E27FC236}">
                <a16:creationId xmlns:a16="http://schemas.microsoft.com/office/drawing/2014/main" id="{E72EAD4D-56EA-57C2-97CC-9A564167C3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B932990-2F46-0BAA-38F3-0BB49CCBFF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A853B9-3766-426E-AF1E-44905518E294}" type="slidenum">
              <a:rPr lang="en-GB" smtClean="0"/>
              <a:t>‹#›</a:t>
            </a:fld>
            <a:endParaRPr lang="en-GB"/>
          </a:p>
        </p:txBody>
      </p:sp>
    </p:spTree>
    <p:extLst>
      <p:ext uri="{BB962C8B-B14F-4D97-AF65-F5344CB8AC3E}">
        <p14:creationId xmlns:p14="http://schemas.microsoft.com/office/powerpoint/2010/main" val="3095205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Ask how many people have done C/C++?  Anyone worked on dissectors?  Not to worry – not going to teach dissector development, but will give you a good idea of how fields are added, the process, and how the community can amplify your efforts.</a:t>
            </a:r>
          </a:p>
          <a:p>
            <a:pPr marL="0" lvl="0" indent="0" algn="l" rtl="0">
              <a:spcBef>
                <a:spcPts val="0"/>
              </a:spcBef>
              <a:spcAft>
                <a:spcPts val="0"/>
              </a:spcAft>
              <a:buNone/>
            </a:pPr>
            <a:r>
              <a:rPr lang="en-GB" dirty="0"/>
              <a:t>Many people have worked over the years to improve the quality of our dissectors.  I’ve done some work recently to add some extra checks – though I don’t want to overstate the importance of what I’ve done.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Will show how Wireshark can add fields, and that if you work on a protocol that ought to be upstream, the community can help you make it better.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These are things are could be applicable to any software project, but may be more pressing for a large, maturing project like Wireshark.</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 large number of files in the same folder written by many people over several years packaged into one lib</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40859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1483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6535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375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7190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1340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7779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4009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6168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1490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31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Checks that are specific to dissector development - “Project-specific Linting”</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Checks that the C compiler alone can’t do.  A different discussion to say that we could have C++ interfaces that make many of these problems compile-time…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665425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8847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2012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3296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0833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9232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5916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0549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653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66970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36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Will recap and give some observations of my own, would love to have some discussion.</a:t>
            </a:r>
            <a:endParaRPr dirty="0"/>
          </a:p>
        </p:txBody>
      </p:sp>
    </p:spTree>
    <p:extLst>
      <p:ext uri="{BB962C8B-B14F-4D97-AF65-F5344CB8AC3E}">
        <p14:creationId xmlns:p14="http://schemas.microsoft.com/office/powerpoint/2010/main" val="33219644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0192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850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3608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1605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9877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2501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3294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414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11031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61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 code to show one protocol</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APIs for:</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Registering fields, subtrees, expert info</a:t>
            </a:r>
          </a:p>
          <a:p>
            <a:pPr marL="1143000" lvl="2" indent="-228600">
              <a:lnSpc>
                <a:spcPct val="107000"/>
              </a:lnSpc>
              <a:spcAft>
                <a:spcPts val="800"/>
              </a:spcAft>
              <a:buFont typeface="Arial" panose="020B0604020202020204" pitchFamily="34" charset="0"/>
              <a:buChar char="•"/>
              <a:tabLst>
                <a:tab pos="1371600" algn="l"/>
              </a:tabLst>
            </a:pP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Callbacks</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for registering, dissecting frames, updating preferences,</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Dissecting: Creating subtrees, items, updating columns, expert info, taps, etc</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Conversation tracking, re-assembly, request/response tracking</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More custom code for decryption, sequence number analysis, etc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896613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83192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6961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Some of the other scripts have versions of these options too</a:t>
            </a:r>
            <a:endParaRPr dirty="0"/>
          </a:p>
        </p:txBody>
      </p:sp>
    </p:spTree>
    <p:extLst>
      <p:ext uri="{BB962C8B-B14F-4D97-AF65-F5344CB8AC3E}">
        <p14:creationId xmlns:p14="http://schemas.microsoft.com/office/powerpoint/2010/main" val="6170772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0276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All apart from </a:t>
            </a:r>
            <a:r>
              <a:rPr lang="en-GB" dirty="0" err="1"/>
              <a:t>check_static</a:t>
            </a:r>
            <a:r>
              <a:rPr lang="en-GB" dirty="0"/>
              <a:t> will run under Windows</a:t>
            </a:r>
          </a:p>
          <a:p>
            <a:pPr marL="0" lvl="0" indent="0" algn="l" rtl="0">
              <a:spcBef>
                <a:spcPts val="0"/>
              </a:spcBef>
              <a:spcAft>
                <a:spcPts val="0"/>
              </a:spcAft>
              <a:buNone/>
            </a:pPr>
            <a:r>
              <a:rPr lang="en-GB" dirty="0" err="1"/>
              <a:t>Delete_includes</a:t>
            </a:r>
            <a:r>
              <a:rPr lang="en-GB" dirty="0"/>
              <a:t> will only run if –build-folder is given</a:t>
            </a:r>
            <a:endParaRPr dirty="0"/>
          </a:p>
        </p:txBody>
      </p:sp>
    </p:spTree>
    <p:extLst>
      <p:ext uri="{BB962C8B-B14F-4D97-AF65-F5344CB8AC3E}">
        <p14:creationId xmlns:p14="http://schemas.microsoft.com/office/powerpoint/2010/main" val="41624505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4229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092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1700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Have you noticed bugs in dissectors?  What have you seen?</a:t>
            </a:r>
            <a:endParaRPr dirty="0"/>
          </a:p>
        </p:txBody>
      </p:sp>
    </p:spTree>
    <p:extLst>
      <p:ext uri="{BB962C8B-B14F-4D97-AF65-F5344CB8AC3E}">
        <p14:creationId xmlns:p14="http://schemas.microsoft.com/office/powerpoint/2010/main" val="2240646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Have you noticed bugs in dissectors?  What have you seen?</a:t>
            </a:r>
            <a:endParaRPr dirty="0"/>
          </a:p>
        </p:txBody>
      </p:sp>
    </p:spTree>
    <p:extLst>
      <p:ext uri="{BB962C8B-B14F-4D97-AF65-F5344CB8AC3E}">
        <p14:creationId xmlns:p14="http://schemas.microsoft.com/office/powerpoint/2010/main" val="27208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Lots.  Copied numbers from Gerald’s talk…</a:t>
            </a:r>
            <a:endParaRPr dirty="0"/>
          </a:p>
        </p:txBody>
      </p:sp>
    </p:spTree>
    <p:extLst>
      <p:ext uri="{BB962C8B-B14F-4D97-AF65-F5344CB8AC3E}">
        <p14:creationId xmlns:p14="http://schemas.microsoft.com/office/powerpoint/2010/main" val="28933230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52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Lots of authors turn up to only add or fix the protocol that they need.  Their interests may then move on (change employers, no longer work with that protocol).  Even among core developers, some are busy for long periods then take a break, etc</a:t>
            </a:r>
            <a:endParaRPr dirty="0"/>
          </a:p>
        </p:txBody>
      </p:sp>
    </p:spTree>
    <p:extLst>
      <p:ext uri="{BB962C8B-B14F-4D97-AF65-F5344CB8AC3E}">
        <p14:creationId xmlns:p14="http://schemas.microsoft.com/office/powerpoint/2010/main" val="330653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No real retirement policy…</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Small number removed that were abandoned and never standardised</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AOL chat shut down years ago</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 don’t know if other projects still use protocol without AOL servers?</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People might still study want to old captures?</a:t>
            </a:r>
          </a:p>
          <a:p>
            <a:pPr marL="1600200" lvl="3" indent="-228600">
              <a:lnSpc>
                <a:spcPct val="107000"/>
              </a:lnSpc>
              <a:spcAft>
                <a:spcPts val="800"/>
              </a:spcAft>
              <a:buFont typeface="Arial" panose="020B0604020202020204" pitchFamily="34" charset="0"/>
              <a:buChar char="•"/>
              <a:tabLst>
                <a:tab pos="18288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Should they use current Wireshark release?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014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Some dissectors are more prevalent than others.  Some are commonly used and complex.  So fixing errors in those dissectors delights users more.  But more effort is already being spent on those dissectors</a:t>
            </a:r>
          </a:p>
          <a:p>
            <a:pPr marL="0" lvl="0" indent="0" algn="l" rtl="0">
              <a:spcBef>
                <a:spcPts val="0"/>
              </a:spcBef>
              <a:spcAft>
                <a:spcPts val="0"/>
              </a:spcAft>
              <a:buNone/>
            </a:pPr>
            <a:r>
              <a:rPr lang="en-GB" dirty="0"/>
              <a:t>Hard to accurately measure popularity – we don’t track what user dissect or spend time interacting with – what could we use as a proxy?  Number of mentions in </a:t>
            </a:r>
            <a:r>
              <a:rPr lang="en-GB" dirty="0" err="1"/>
              <a:t>Sharkfest</a:t>
            </a:r>
            <a:r>
              <a:rPr lang="en-GB" dirty="0"/>
              <a:t> talk titles?  What about number of commits in the repository?</a:t>
            </a:r>
            <a:endParaRPr dirty="0"/>
          </a:p>
        </p:txBody>
      </p:sp>
    </p:spTree>
    <p:extLst>
      <p:ext uri="{BB962C8B-B14F-4D97-AF65-F5344CB8AC3E}">
        <p14:creationId xmlns:p14="http://schemas.microsoft.com/office/powerpoint/2010/main" val="40292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Thanks to Gerald for importing full history so well when updating to different source control systems.  First commit in current </a:t>
            </a:r>
            <a:r>
              <a:rPr lang="en-GB" dirty="0" err="1"/>
              <a:t>gitlab</a:t>
            </a:r>
            <a:r>
              <a:rPr lang="en-GB" dirty="0"/>
              <a:t> repo goes back to September 1998!</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Need to keep in mind:</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Age of dissector – lots of API churn, possibly protocol version churn</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Complexity of dissector (more features to add)</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Large dissectors could logically could split up into sub-protocols?</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TCP is not *super* complicated but is so important its taps are consumed by multiple visualisations, sequence analysis / expert info, many preferences, custom re-assembly</a:t>
            </a:r>
          </a:p>
          <a:p>
            <a:pPr marL="342900" lvl="0" indent="-342900">
              <a:lnSpc>
                <a:spcPct val="107000"/>
              </a:lnSpc>
              <a:spcAft>
                <a:spcPts val="800"/>
              </a:spcAft>
              <a:buFont typeface="Calibri" panose="020F050202020403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Packet-smb.2 was worked on quite intensely both protocol updates/fixes and lots of maintenance (there since 2004).   14,000 lines, 10 commits by me (all maintenance).  Dissector was written twice (first time without specs)…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Packet-</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tcp.c</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always popular, 9,830 lines 8 commits by me (actual features).  Custom reassembly, sequence analysis, etc</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Packet-ieee80211.c should arguably have been split up.  Has 55,397 lines!  35 changes by me, I think 2 were features, the rest bugfixes.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Size of commits is another metric.  Personal developer preference, maybe careful/directed changes to popular protocols.</a:t>
            </a:r>
          </a:p>
          <a:p>
            <a:pPr marL="139700" indent="0">
              <a:lnSpc>
                <a:spcPct val="107000"/>
              </a:lnSpc>
              <a:spcAft>
                <a:spcPts val="8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point is that some dissectors are going to matter more to more users, but all dissectors matter(ed) to someone, they can serve as a good or bad example for someone to copy, and they provide a treasure trove of test data to refine checks to prevent similar bugs being introduced in the future.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772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Decode fields of interest</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Bit-bit-bit decode vs high-level flow?</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E.g. Complain about reserved bits set?</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 when malformed?</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Trust de-facto implementation or aggressively mirror state-machine, check constraints and hold to spec?</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Do you want to see issues implementations don’t notice, or only look for issues when implementation grumbles?</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There is a danger of the author making dissector too specific to their own needs, e.g.,</a:t>
            </a:r>
          </a:p>
          <a:p>
            <a:pPr marL="1600200" lvl="3" indent="-228600">
              <a:lnSpc>
                <a:spcPct val="107000"/>
              </a:lnSpc>
              <a:spcAft>
                <a:spcPts val="800"/>
              </a:spcAft>
              <a:buFont typeface="Arial" panose="020B0604020202020204" pitchFamily="34" charset="0"/>
              <a:buChar char="•"/>
              <a:tabLst>
                <a:tab pos="18288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Analyse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w.r.t.</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one side of a link</a:t>
            </a:r>
          </a:p>
          <a:p>
            <a:pPr marL="1600200" lvl="3" indent="-228600">
              <a:lnSpc>
                <a:spcPct val="107000"/>
              </a:lnSpc>
              <a:spcAft>
                <a:spcPts val="800"/>
              </a:spcAft>
              <a:buFont typeface="Arial" panose="020B0604020202020204" pitchFamily="34" charset="0"/>
              <a:buChar char="•"/>
              <a:tabLst>
                <a:tab pos="18288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 their own local error codes to tapped information…</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Filters work as expected – readable and labels/filters match spec</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Readable but match wording of spec</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First contribution idea:  if you click on a field and are not sure what it means, look up spec and fix blurb.</a:t>
            </a:r>
            <a:endParaRPr dirty="0"/>
          </a:p>
        </p:txBody>
      </p:sp>
    </p:spTree>
    <p:extLst>
      <p:ext uri="{BB962C8B-B14F-4D97-AF65-F5344CB8AC3E}">
        <p14:creationId xmlns:p14="http://schemas.microsoft.com/office/powerpoint/2010/main" val="314670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Have long thought of myself as a “persistent contributor, but have tried some things now to help with actual maintenance.  Try to help with reviews and have done some things to find problems across the whole collections of dissectors.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659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Useful summaries in columns (also show protocol before/after as appropriate?)</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Even TCP gets out of the way when we are more interested in what it carries</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PDCP example of preference saying which column info do you want to see (below, this, above?)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473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Not crashing (array indices in-range, divide-by-zero, deep/infinite recursion, etc)</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Memory leaks</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Avoids infinite (or 2^32) loops</a:t>
            </a:r>
          </a:p>
          <a:p>
            <a:pPr marL="742950" lvl="1" indent="-285750">
              <a:lnSpc>
                <a:spcPct val="107000"/>
              </a:lnSpc>
              <a:spcAft>
                <a:spcPts val="800"/>
              </a:spcAft>
              <a:buFont typeface="Arial" panose="020B0604020202020204" pitchFamily="34" charset="0"/>
              <a:buChar char="•"/>
              <a:tabLst>
                <a:tab pos="9144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Not aware of any attempts to add malicious code to Wireshark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113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Basic code health, readability, consistency (within reason).</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Indentation can easily be matched.</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Comments where needed</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existing APIs where possible, and choose to be like other dissectors where reasonable</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Captures available</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Links to documentation</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Doesn’t cause problems for other dissectors</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Pollute namespace with symbols</a:t>
            </a:r>
          </a:p>
          <a:p>
            <a:pPr marL="685800" lvl="1"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Avoid recursion, or do it very carefully</a:t>
            </a:r>
          </a:p>
          <a:p>
            <a:pPr marL="685800" lvl="1"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Claim ports / proto-ids that should belong to other dissectors</a:t>
            </a:r>
          </a:p>
          <a:p>
            <a:pPr marL="685800" lvl="1"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Over-eager heuristics that claim everything…</a:t>
            </a:r>
          </a:p>
          <a:p>
            <a:pPr marL="742950" lvl="1" indent="-285750">
              <a:lnSpc>
                <a:spcPct val="107000"/>
              </a:lnSpc>
              <a:spcAft>
                <a:spcPts val="800"/>
              </a:spcAft>
              <a:buFont typeface="Arial" panose="020B0604020202020204" pitchFamily="34" charset="0"/>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Where appropriate, use of available/stable/maintained libraries</a:t>
            </a:r>
          </a:p>
          <a:p>
            <a:pPr marL="685800" lvl="1" indent="-228600">
              <a:lnSpc>
                <a:spcPct val="107000"/>
              </a:lnSpc>
              <a:spcAft>
                <a:spcPts val="800"/>
              </a:spcAft>
              <a:buFont typeface="Arial" panose="020B0604020202020204" pitchFamily="34" charset="0"/>
              <a:buChar char="•"/>
              <a:tabLst>
                <a:tab pos="1371600" algn="l"/>
              </a:tabLs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1355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Just what you do locally before the changed might uploaded to </a:t>
            </a:r>
            <a:r>
              <a:rPr lang="en-GB" dirty="0" err="1"/>
              <a:t>gitlab</a:t>
            </a:r>
            <a:endParaRPr dirty="0"/>
          </a:p>
        </p:txBody>
      </p:sp>
    </p:spTree>
    <p:extLst>
      <p:ext uri="{BB962C8B-B14F-4D97-AF65-F5344CB8AC3E}">
        <p14:creationId xmlns:p14="http://schemas.microsoft.com/office/powerpoint/2010/main" val="239893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96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 yet in release – what else happens that can improve the dissector</a:t>
            </a:r>
            <a:endParaRPr dirty="0"/>
          </a:p>
        </p:txBody>
      </p:sp>
    </p:spTree>
    <p:extLst>
      <p:ext uri="{BB962C8B-B14F-4D97-AF65-F5344CB8AC3E}">
        <p14:creationId xmlns:p14="http://schemas.microsoft.com/office/powerpoint/2010/main" val="398784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Specifications vary a lot.  Some require group membership and/or payment</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ready)</a:t>
            </a:r>
          </a:p>
          <a:p>
            <a:pPr marL="342900" lvl="0" indent="-342900">
              <a:lnSpc>
                <a:spcPct val="107000"/>
              </a:lnSpc>
              <a:spcAft>
                <a:spcPts val="800"/>
              </a:spcAft>
              <a:buFont typeface="Arial" panose="020B0604020202020204" pitchFamily="34" charset="0"/>
              <a:buChar char="•"/>
              <a:tabLst>
                <a:tab pos="228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Have sometimes done without one or other</a:t>
            </a:r>
          </a:p>
          <a:p>
            <a:pPr marL="742950" lvl="1" indent="-285750">
              <a:lnSpc>
                <a:spcPct val="107000"/>
              </a:lnSpc>
              <a:spcAft>
                <a:spcPts val="800"/>
              </a:spcAft>
              <a:buFont typeface="Arial" panose="020B0604020202020204" pitchFamily="34" charset="0"/>
              <a:buChar char="•"/>
              <a:tabLst>
                <a:tab pos="6858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No captures yet but want to put a stake in the ground</a:t>
            </a:r>
          </a:p>
          <a:p>
            <a:pPr marL="742950" lvl="1" indent="-285750">
              <a:lnSpc>
                <a:spcPct val="107000"/>
              </a:lnSpc>
              <a:spcAft>
                <a:spcPts val="800"/>
              </a:spcAft>
              <a:buFont typeface="Arial" panose="020B0604020202020204" pitchFamily="34" charset="0"/>
              <a:buChar char="•"/>
              <a:tabLst>
                <a:tab pos="6858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RealPlayer.  Something provocatively bad led to developer showing me spec..</a:t>
            </a:r>
            <a:endParaRPr lang="en-GB"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written in bits and bytes (like ‘Packet Diagram’ from Layout Preferences)</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Plus a description of each field</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are harder work to understand.</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described using higher-level language e.g.</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ASN.1 (for BER/PER based protocols)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IDL (various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Interface Description Languages</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exist).  There is a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perl</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generator that I haven’t gotten involved with</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RPC (other 2 have auto-generators).  RFC 1831 and RFC 1832 (XDR: External Data Representation)</a:t>
            </a:r>
          </a:p>
          <a:p>
            <a:pPr marL="342900" lvl="0" indent="-342900">
              <a:lnSpc>
                <a:spcPct val="107000"/>
              </a:lnSpc>
              <a:spcAft>
                <a:spcPts val="800"/>
              </a:spcAft>
              <a:buFont typeface="Calibri" panose="020F0502020204030204" pitchFamily="34" charset="0"/>
              <a:buChar char="-"/>
            </a:pP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gRPC</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and/or protobuf are just configured with .proto files and preferences – no development (unless you count getting a profile that you might share with your team)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2374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Might or might not be typical, but personally I:</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Looked at code to get feel</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Dissected some data with mixed results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Read the docs and got a lot out of them</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Copied mine and others’ dissectors for a long time</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Re-read docs with more context and filled in some holes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Lots of good stuff, changed some inaccuracies that might undermine people’s confidence in what they say</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Grepped /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RE’d</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for some Don’ts, and undid them</a:t>
            </a:r>
          </a:p>
          <a:p>
            <a:pPr marL="1143000" lvl="2" indent="-228600">
              <a:lnSpc>
                <a:spcPct val="107000"/>
              </a:lnSpc>
              <a:spcAft>
                <a:spcPts val="800"/>
              </a:spcAft>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 not always followed closely!</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Important info in docs is about baseline of features that are available on all platforms and supported library versions.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2930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Before even build, may see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intellisense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checks that use a different compiler?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Will find a lot of issues, but our C APIs are quite permissive.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compilers complain about more than others…</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Data-flow tracking, unsound casting, etc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271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more the better.</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a protocol is new:</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Captures may only exercise a subset of protocol/dissector</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Protocol could later settle down and expand a lot</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Backward-compatibility might happen later</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running Windows, may not notice some asserted warnings/errors written to console</a:t>
            </a:r>
          </a:p>
          <a:p>
            <a:pPr marL="0" lvl="0" indent="0">
              <a:lnSpc>
                <a:spcPct val="107000"/>
              </a:lnSpc>
              <a:spcAft>
                <a:spcPts val="800"/>
              </a:spcAft>
              <a:buFont typeface="Calibri" panose="020F0502020204030204" pitchFamily="34" charset="0"/>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Can run as an ASAN build or under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valgrind</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to see non-fatal errors.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226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have mostly worked on testing Telecoms (VoIP, 3G, 4G, 5G), which often involves standard (3GPP/IETF/O-RAN) protocols - sometimes I add new dissectors or functionality for these protocols.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These are relatively obscure.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the early days used to do lots of quick and dirty temp changes see what was going on (along the lines of what Chuck was showing you can do with Lua)</a:t>
            </a:r>
          </a:p>
        </p:txBody>
      </p:sp>
    </p:spTree>
    <p:extLst>
      <p:ext uri="{BB962C8B-B14F-4D97-AF65-F5344CB8AC3E}">
        <p14:creationId xmlns:p14="http://schemas.microsoft.com/office/powerpoint/2010/main" val="2010955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Optional though highly recommended (especially if submitting MR)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Requires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perl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to be installed (a dependency we have worked to get rid of..) Lots of sanity checks, forbidden APIs etc.  Checks commit-</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msg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itself (line length)</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Errors will stop commit, warnings will appear in console then often hidden by editor for commit message.</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Question: is there a git hook option for this, or should we make user press Enter for warnings-but-no-errors?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Running locally will avoid doomed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gitlab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pipelines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Also attempts to validate diameter xml files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20093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 all changes are appropriate for submitting to project, but keeping changes private that could be upstream means that the changes won’t get updated, and users will be stuck with old Wireshark version…</a:t>
            </a:r>
            <a:endParaRPr dirty="0"/>
          </a:p>
        </p:txBody>
      </p:sp>
    </p:spTree>
    <p:extLst>
      <p:ext uri="{BB962C8B-B14F-4D97-AF65-F5344CB8AC3E}">
        <p14:creationId xmlns:p14="http://schemas.microsoft.com/office/powerpoint/2010/main" val="1514357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spcBef>
                <a:spcPts val="200"/>
              </a:spcBef>
              <a:buFont typeface="Calibri" panose="020F0502020204030204" pitchFamily="34" charset="0"/>
              <a:buChar char="-"/>
            </a:pPr>
            <a:r>
              <a:rPr lang="en-GB" sz="1800" b="1" kern="100" dirty="0">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rPr>
              <a:t>Must cleanly apply on top of development tip</a:t>
            </a:r>
          </a:p>
          <a:p>
            <a:pPr marL="342900" lvl="0" indent="-342900">
              <a:lnSpc>
                <a:spcPct val="107000"/>
              </a:lnSpc>
              <a:spcBef>
                <a:spcPts val="200"/>
              </a:spcBef>
              <a:buFont typeface="Calibri" panose="020F0502020204030204" pitchFamily="34" charset="0"/>
              <a:buChar char="-"/>
            </a:pPr>
            <a:r>
              <a:rPr lang="en-GB" sz="1800" b="1" kern="100" dirty="0">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rPr>
              <a:t>If doesn’t, can usually rebase in </a:t>
            </a:r>
            <a:r>
              <a:rPr lang="en-GB" sz="1800" b="1" kern="100" dirty="0" err="1">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rPr>
              <a:t>gitlab</a:t>
            </a:r>
            <a:r>
              <a:rPr lang="en-GB" sz="1800" b="1" kern="100" dirty="0">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rPr>
              <a:t> web </a:t>
            </a:r>
            <a:r>
              <a:rPr lang="en-GB" sz="1800" b="1" kern="100" dirty="0" err="1">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rPr>
              <a:t>gui</a:t>
            </a:r>
            <a:endParaRPr lang="en-GB" sz="1800" b="1" kern="100" dirty="0">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9113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Commit-hook checks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Can’t run on every possible compiler/platform, but try to get good coverage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Does include clang-</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Suite of tests using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pytest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Many not relevant to dissectors:</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dissector ones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Checking scripts</a:t>
            </a:r>
          </a:p>
          <a:p>
            <a:pPr marL="742950" lvl="1" indent="-285750">
              <a:lnSpc>
                <a:spcPct val="107000"/>
              </a:lnSpc>
              <a:buFont typeface="Courier New" panose="02070309020205020404" pitchFamily="49" charset="0"/>
              <a:buChar char="o"/>
            </a:pP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cppcheck</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of the python scripts I’ve written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093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Obvious/common bugs (loops, scary array indexing)</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Using the available APIs efficiently where appropriate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Steer people away from adding more plugins to tree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Sometimes can see approach is sound, but don’t check every detail</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Tagging someone who has worked on dissector before can be useful</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Sometimes merging is the best way to get the attention of whoever will care most</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Whoever responds often will be the only reviewer….  Flagging a warning from pipeline can be a good way to let developer know someone is there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91797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All review issues resolved so merge (only core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devs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can do). Pipeline runs again?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10939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Fuzz effectively on packet data, not preference settings or file format?  Have separate slide about this..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1200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Also protocol version churn, specification interpretation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48452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nSpc>
                <a:spcPct val="107000"/>
              </a:lnSpc>
              <a:spcAft>
                <a:spcPts val="800"/>
              </a:spcAft>
              <a:buFont typeface="Arial" panose="020B0604020202020204" pitchFamily="34" charset="0"/>
              <a:buNone/>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Update with new APIs, etc</a:t>
            </a:r>
          </a:p>
          <a:p>
            <a:pPr marL="1143000" lvl="2" indent="-228600">
              <a:lnSpc>
                <a:spcPct val="107000"/>
              </a:lnSpc>
              <a:spcAft>
                <a:spcPts val="800"/>
              </a:spcAft>
              <a:buFont typeface="Arial" panose="020B0604020202020204" pitchFamily="34" charset="0"/>
              <a:buChar char="•"/>
              <a:tabLst>
                <a:tab pos="13716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Not many sweeping changes recently, APIs have settled down lately…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8013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Someone finds an anti-pattern, and sweeps codebase fixing other instances..</a:t>
            </a:r>
            <a:endParaRPr dirty="0"/>
          </a:p>
        </p:txBody>
      </p:sp>
    </p:spTree>
    <p:extLst>
      <p:ext uri="{BB962C8B-B14F-4D97-AF65-F5344CB8AC3E}">
        <p14:creationId xmlns:p14="http://schemas.microsoft.com/office/powerpoint/2010/main" val="128376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Often want to see company-internal logs/messages, so for a long time have written internal dissectors and distributed internal Wireshark kits: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Currently have 13 internal dissectors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Sometimes not relevant for long</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Sometimes I am the only user!</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Often these will be internal framing protocols that call the same telecoms dissectors above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‘general’ but not standard, e.g.</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IP-over-UDP</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Text-logger for finding logged text inside TCP streams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Have created file-format support, command-line utilities only of local significance</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Ciphering algorithms that may not be distributed by project because of legal restrictions</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Thanks to Huang for adding the Protobuf dissector!</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These changes usually prove to be useful, but not suitable for contributing to project.</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556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Changes lives in master until next time a release-branch is cut.  Next branch is ???</a:t>
            </a:r>
            <a:endParaRPr dirty="0"/>
          </a:p>
        </p:txBody>
      </p:sp>
    </p:spTree>
    <p:extLst>
      <p:ext uri="{BB962C8B-B14F-4D97-AF65-F5344CB8AC3E}">
        <p14:creationId xmlns:p14="http://schemas.microsoft.com/office/powerpoint/2010/main" val="3935753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 much to say about these – am going to go through these general checks</a:t>
            </a:r>
            <a:endParaRPr dirty="0"/>
          </a:p>
        </p:txBody>
      </p:sp>
    </p:spTree>
    <p:extLst>
      <p:ext uri="{BB962C8B-B14F-4D97-AF65-F5344CB8AC3E}">
        <p14:creationId xmlns:p14="http://schemas.microsoft.com/office/powerpoint/2010/main" val="717601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Code is the better for being clean in several different compilers.  New versions of compilers bring in new checks.  Generally someone will try out new versions of </a:t>
            </a:r>
            <a:r>
              <a:rPr lang="en-GB" dirty="0" err="1"/>
              <a:t>gcc</a:t>
            </a:r>
            <a:r>
              <a:rPr lang="en-GB" dirty="0"/>
              <a:t> or Microsoft Visual Studio before pipelines support them.</a:t>
            </a:r>
            <a:endParaRPr dirty="0"/>
          </a:p>
        </p:txBody>
      </p:sp>
    </p:spTree>
    <p:extLst>
      <p:ext uri="{BB962C8B-B14F-4D97-AF65-F5344CB8AC3E}">
        <p14:creationId xmlns:p14="http://schemas.microsoft.com/office/powerpoint/2010/main" val="3020522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There is even one case where a </a:t>
            </a:r>
            <a:r>
              <a:rPr lang="en-GB" dirty="0" err="1"/>
              <a:t>perl</a:t>
            </a:r>
            <a:r>
              <a:rPr lang="en-GB" dirty="0"/>
              <a:t> script will warn about changes that would likely trip up –</a:t>
            </a:r>
            <a:r>
              <a:rPr lang="en-GB" dirty="0" err="1"/>
              <a:t>Wshadow</a:t>
            </a:r>
            <a:r>
              <a:rPr lang="en-GB" dirty="0"/>
              <a:t> even if we can’t enable it.</a:t>
            </a:r>
            <a:endParaRPr dirty="0"/>
          </a:p>
        </p:txBody>
      </p:sp>
    </p:spTree>
    <p:extLst>
      <p:ext uri="{BB962C8B-B14F-4D97-AF65-F5344CB8AC3E}">
        <p14:creationId xmlns:p14="http://schemas.microsoft.com/office/powerpoint/2010/main" val="2415592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Wireshark has a list of required packages, and others that are optional.  Code needs to conditionally compile for the absence/presence of several libraries.  Sometimes simpler to make a library required. </a:t>
            </a:r>
            <a:endParaRPr dirty="0"/>
          </a:p>
        </p:txBody>
      </p:sp>
    </p:spTree>
    <p:extLst>
      <p:ext uri="{BB962C8B-B14F-4D97-AF65-F5344CB8AC3E}">
        <p14:creationId xmlns:p14="http://schemas.microsoft.com/office/powerpoint/2010/main" val="3912446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Unexpected behaviour if don’t get format specifiers vs </a:t>
            </a:r>
            <a:r>
              <a:rPr lang="en-GB" dirty="0" err="1"/>
              <a:t>args</a:t>
            </a:r>
            <a:r>
              <a:rPr lang="en-GB" dirty="0"/>
              <a:t> right (can include crashing).      I don’t know if e.g., VS supports these…?</a:t>
            </a:r>
            <a:endParaRPr dirty="0"/>
          </a:p>
        </p:txBody>
      </p:sp>
    </p:spTree>
    <p:extLst>
      <p:ext uri="{BB962C8B-B14F-4D97-AF65-F5344CB8AC3E}">
        <p14:creationId xmlns:p14="http://schemas.microsoft.com/office/powerpoint/2010/main" val="3348819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Internal APIs are very good at including directives so that checks are done at compile-time.  Scanned dissectors – only place directives were needed were mine…</a:t>
            </a:r>
            <a:endParaRPr dirty="0"/>
          </a:p>
        </p:txBody>
      </p:sp>
    </p:spTree>
    <p:extLst>
      <p:ext uri="{BB962C8B-B14F-4D97-AF65-F5344CB8AC3E}">
        <p14:creationId xmlns:p14="http://schemas.microsoft.com/office/powerpoint/2010/main" val="1595217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30000" dirty="0"/>
              <a:t>nd</a:t>
            </a:r>
            <a:r>
              <a:rPr lang="en-GB" dirty="0"/>
              <a:t> line looks ahead to a later slide.</a:t>
            </a:r>
            <a:endParaRPr dirty="0"/>
          </a:p>
        </p:txBody>
      </p:sp>
    </p:spTree>
    <p:extLst>
      <p:ext uri="{BB962C8B-B14F-4D97-AF65-F5344CB8AC3E}">
        <p14:creationId xmlns:p14="http://schemas.microsoft.com/office/powerpoint/2010/main" val="3943983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Only useful when someone looks at the output.  They all tend to pick on these obvious things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Assign variables to 0 then always overwrite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Can get in way of compiler flow analysis (i.e. assigned on every path)</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Classic offset advancement</a:t>
            </a:r>
          </a:p>
          <a:p>
            <a:pPr>
              <a:lnSpc>
                <a:spcPct val="107000"/>
              </a:lnSpc>
              <a:spcBef>
                <a:spcPts val="200"/>
              </a:spcBef>
            </a:pPr>
            <a:r>
              <a:rPr lang="en-GB" sz="1200" b="1" kern="1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Useless tests</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Already inside a guard and checking same (or opposite) again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1723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Both free!</a:t>
            </a:r>
            <a:endParaRPr dirty="0"/>
          </a:p>
        </p:txBody>
      </p:sp>
    </p:spTree>
    <p:extLst>
      <p:ext uri="{BB962C8B-B14F-4D97-AF65-F5344CB8AC3E}">
        <p14:creationId xmlns:p14="http://schemas.microsoft.com/office/powerpoint/2010/main" val="304977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My contributions to mainstream protocols are usually not purely decoding fields, but to see information quickly that I want to know.</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Can be particular to how we use them</a:t>
            </a:r>
          </a:p>
          <a:p>
            <a:pPr marL="342900" lvl="0" indent="-342900">
              <a:lnSpc>
                <a:spcPct val="107000"/>
              </a:lnSpc>
              <a:buFont typeface="Calibri" panose="020F0502020204030204" pitchFamily="34" charset="0"/>
              <a:buChar char="-"/>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analyzing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multiple TCP streams carried over the same frame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Long-running TCP streams (window scaling without seeing handshake)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TCP SACK graph   (had competing transport layer running over TCP – needed to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analyze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both</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Detecting duplicate IP addresses</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Matching ICMP ping request/responses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TCP is important and interesting, but I’m lucky if I see one interesting TCP trace/case per year…  Takes time, but can usually work it out.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9778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Worried about input validation</a:t>
            </a:r>
          </a:p>
          <a:p>
            <a:pPr marL="742950" lvl="1" indent="-285750">
              <a:lnSpc>
                <a:spcPct val="107000"/>
              </a:lnSpc>
              <a:buFont typeface="Courier New" panose="02070309020205020404" pitchFamily="49" charset="0"/>
              <a:buChar char="o"/>
            </a:pP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Tvb</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asserts often take care of this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Hasn’t been taught to relax about our scoped memory – so assumes leaks</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Really good at tracking previous decisions / state of variables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3862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found lots of good stuff</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 couple of blog posts that flagged interesting issues:</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Doesn’t appear to be so available for open source projects now</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74090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Recently started running again.</a:t>
            </a:r>
          </a:p>
          <a:p>
            <a:pPr marL="0" lvl="0" indent="0" algn="l" rtl="0">
              <a:spcBef>
                <a:spcPts val="0"/>
              </a:spcBef>
              <a:spcAft>
                <a:spcPts val="0"/>
              </a:spcAft>
              <a:buNone/>
            </a:pPr>
            <a:r>
              <a:rPr lang="en-GB" dirty="0"/>
              <a:t>Issues with current output (doesn’t show which file its reporting), but appears to be flagging format specifiers (fussily) and suspected memory leaks</a:t>
            </a:r>
            <a:endParaRPr dirty="0"/>
          </a:p>
        </p:txBody>
      </p:sp>
    </p:spTree>
    <p:extLst>
      <p:ext uri="{BB962C8B-B14F-4D97-AF65-F5344CB8AC3E}">
        <p14:creationId xmlns:p14="http://schemas.microsoft.com/office/powerpoint/2010/main" val="2202245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HTML reports are from running </a:t>
            </a:r>
            <a:r>
              <a:rPr lang="en-GB" dirty="0" err="1"/>
              <a:t>cppcheck</a:t>
            </a:r>
            <a:r>
              <a:rPr lang="en-GB" dirty="0"/>
              <a:t> and clang in pipeline</a:t>
            </a:r>
            <a:endParaRPr dirty="0"/>
          </a:p>
        </p:txBody>
      </p:sp>
    </p:spTree>
    <p:extLst>
      <p:ext uri="{BB962C8B-B14F-4D97-AF65-F5344CB8AC3E}">
        <p14:creationId xmlns:p14="http://schemas.microsoft.com/office/powerpoint/2010/main" val="831603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Difficult to fix anything but the most obvious self-contained bugs without some kind of protocol specification.</a:t>
            </a:r>
            <a:endParaRPr dirty="0"/>
          </a:p>
        </p:txBody>
      </p:sp>
    </p:spTree>
    <p:extLst>
      <p:ext uri="{BB962C8B-B14F-4D97-AF65-F5344CB8AC3E}">
        <p14:creationId xmlns:p14="http://schemas.microsoft.com/office/powerpoint/2010/main" val="2735342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Different styles.  Note that when the dissector is generated using some tool, we need to fix issues in the input files, not the generated files.  And probably not in the schema files – need to report that to specification publisher.</a:t>
            </a:r>
            <a:endParaRPr dirty="0"/>
          </a:p>
        </p:txBody>
      </p:sp>
    </p:spTree>
    <p:extLst>
      <p:ext uri="{BB962C8B-B14F-4D97-AF65-F5344CB8AC3E}">
        <p14:creationId xmlns:p14="http://schemas.microsoft.com/office/powerpoint/2010/main" val="3401860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Tedious when can’t easily get access to documentation..</a:t>
            </a:r>
            <a:endParaRPr dirty="0"/>
          </a:p>
        </p:txBody>
      </p:sp>
    </p:spTree>
    <p:extLst>
      <p:ext uri="{BB962C8B-B14F-4D97-AF65-F5344CB8AC3E}">
        <p14:creationId xmlns:p14="http://schemas.microsoft.com/office/powerpoint/2010/main" val="2477180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Companies / consortiums renaming or disappearing.  Website re-organisations.  Sometimes </a:t>
            </a:r>
            <a:r>
              <a:rPr lang="en-GB" dirty="0" err="1"/>
              <a:t>wayback</a:t>
            </a:r>
            <a:r>
              <a:rPr lang="en-GB" dirty="0"/>
              <a:t> machine is best option.</a:t>
            </a:r>
            <a:endParaRPr dirty="0"/>
          </a:p>
        </p:txBody>
      </p:sp>
    </p:spTree>
    <p:extLst>
      <p:ext uri="{BB962C8B-B14F-4D97-AF65-F5344CB8AC3E}">
        <p14:creationId xmlns:p14="http://schemas.microsoft.com/office/powerpoint/2010/main" val="3147988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124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Discussion when first added led to policies – preferring https, and standard way to refer to RFCs (though don’t appear to be following it here!).</a:t>
            </a:r>
          </a:p>
          <a:p>
            <a:pPr marL="0" lvl="0" indent="0" algn="l" rtl="0">
              <a:spcBef>
                <a:spcPts val="0"/>
              </a:spcBef>
              <a:spcAft>
                <a:spcPts val="0"/>
              </a:spcAft>
              <a:buNone/>
            </a:pPr>
            <a:r>
              <a:rPr lang="en-GB" dirty="0"/>
              <a:t>Had help getting it down from 35 minutes to ~2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Sometimes searchable terms are more useful than an actual web link.</a:t>
            </a:r>
            <a:endParaRPr dirty="0"/>
          </a:p>
        </p:txBody>
      </p:sp>
    </p:spTree>
    <p:extLst>
      <p:ext uri="{BB962C8B-B14F-4D97-AF65-F5344CB8AC3E}">
        <p14:creationId xmlns:p14="http://schemas.microsoft.com/office/powerpoint/2010/main" val="364621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Avoid duplication of effort</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For one of WiMAX protocols I found 3, and worked with one that looked best to get ready for merging</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People send you interesting capture files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Worth the effort to make them accessible, e.g. for protocols that can’t be captured by standard stacks/drivers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E.g. MAC for LTE air interface, added example program to send with UDP framing that I wasn’t using</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Added a DLT method that has been used by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openLTE</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and possibly other projects</a:t>
            </a:r>
          </a:p>
          <a:p>
            <a:pPr marL="1600200" lvl="3"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Saw an open-source LTE sniffer that uses it</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Sometimes interesting to see protocol adoption</a:t>
            </a:r>
          </a:p>
          <a:p>
            <a:pPr marL="742950" lvl="1" indent="-285750">
              <a:lnSpc>
                <a:spcPct val="107000"/>
              </a:lnSpc>
              <a:spcAft>
                <a:spcPts val="8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Managers sometimes ask me if people started updated or asking about parts of standards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8352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developers don’t see spelling mistakes, and that’s fine.</a:t>
            </a:r>
          </a:p>
          <a:p>
            <a:pPr>
              <a:lnSpc>
                <a:spcPct val="107000"/>
              </a:lnSpc>
              <a:spcAft>
                <a:spcPts val="800"/>
              </a:spcAft>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Lintian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already exists, and some spelling errors have been found in the past using it.</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1,100 spelling fixes done for dissectors, but other commits done for other folders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Sometimes same error fixed multiple times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Sometimes variable/comment had same wrong misspelling – probably counted some of those</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of the commits I looked at had also non-dissector spelling fixes…</a:t>
            </a:r>
          </a:p>
          <a:p>
            <a:pPr marL="139700" indent="0">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did separate commits for other parts of the Wireshark source tree.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16907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Even these might not be easy to fix, e.g.</a:t>
            </a:r>
          </a:p>
          <a:p>
            <a:pPr marL="171450" lvl="0" indent="-171450" algn="l" rtl="0">
              <a:spcBef>
                <a:spcPts val="0"/>
              </a:spcBef>
              <a:spcAft>
                <a:spcPts val="0"/>
              </a:spcAft>
              <a:buFontTx/>
              <a:buChar char="-"/>
            </a:pPr>
            <a:r>
              <a:rPr lang="en-GB" dirty="0"/>
              <a:t>A misspelt preference that has been there for a long time..</a:t>
            </a:r>
          </a:p>
          <a:p>
            <a:pPr marL="171450" lvl="0" indent="-171450" algn="l" rtl="0">
              <a:spcBef>
                <a:spcPts val="0"/>
              </a:spcBef>
              <a:spcAft>
                <a:spcPts val="0"/>
              </a:spcAft>
              <a:buFontTx/>
              <a:buChar char="-"/>
            </a:pPr>
            <a:r>
              <a:rPr lang="en-GB" dirty="0"/>
              <a:t>A string that was spelled wrong in the spec (particularly true of generated dissectors)</a:t>
            </a:r>
            <a:endParaRPr dirty="0"/>
          </a:p>
        </p:txBody>
      </p:sp>
    </p:spTree>
    <p:extLst>
      <p:ext uri="{BB962C8B-B14F-4D97-AF65-F5344CB8AC3E}">
        <p14:creationId xmlns:p14="http://schemas.microsoft.com/office/powerpoint/2010/main" val="759518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It turns out that almost any 2-letter combination is a word in my dictionary, so difficult to reliably break down words that run on…</a:t>
            </a:r>
            <a:endParaRPr dirty="0"/>
          </a:p>
        </p:txBody>
      </p:sp>
    </p:spTree>
    <p:extLst>
      <p:ext uri="{BB962C8B-B14F-4D97-AF65-F5344CB8AC3E}">
        <p14:creationId xmlns:p14="http://schemas.microsoft.com/office/powerpoint/2010/main" val="35091644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It’ll show up to the top </a:t>
            </a:r>
            <a:r>
              <a:rPr lang="en-GB" b="1" dirty="0"/>
              <a:t>100</a:t>
            </a:r>
            <a:r>
              <a:rPr lang="en-GB" dirty="0"/>
              <a:t> unknown words using </a:t>
            </a:r>
            <a:r>
              <a:rPr lang="en-GB" dirty="0" err="1"/>
              <a:t>collections.Counter</a:t>
            </a:r>
            <a:r>
              <a:rPr lang="en-GB" dirty="0"/>
              <a:t>.   Useful for showing good candidates for cutting down the output to scroll through…</a:t>
            </a:r>
            <a:endParaRPr dirty="0"/>
          </a:p>
        </p:txBody>
      </p:sp>
    </p:spTree>
    <p:extLst>
      <p:ext uri="{BB962C8B-B14F-4D97-AF65-F5344CB8AC3E}">
        <p14:creationId xmlns:p14="http://schemas.microsoft.com/office/powerpoint/2010/main" val="2757649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‘nan’ was added to the dictionary because it appears in a call to “</a:t>
            </a:r>
            <a:r>
              <a:rPr lang="en-GB" dirty="0" err="1"/>
              <a:t>proto_register_protocol</a:t>
            </a:r>
            <a:r>
              <a:rPr lang="en-GB" dirty="0"/>
              <a:t>()”</a:t>
            </a:r>
            <a:endParaRPr dirty="0"/>
          </a:p>
        </p:txBody>
      </p:sp>
    </p:spTree>
    <p:extLst>
      <p:ext uri="{BB962C8B-B14F-4D97-AF65-F5344CB8AC3E}">
        <p14:creationId xmlns:p14="http://schemas.microsoft.com/office/powerpoint/2010/main" val="40476864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is rather crude / brute-force.  Wrote in 2014, and deleted a few hundred includes then, and provoked discussion about what we should recommend</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Wrote it for work – was hoping to speed up big build,  Deleted c30,000+ of #includes  – but didn’t help clean build time.</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Runs in simple-minded way:</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Try a build to make sure we have one!</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For each file we are testing:</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Make sure it is part of the build (by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prexing</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something uncompilable)</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Basically, delete each #include in turn and see if it still builds.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it builds, didn’t need deleted line!</a:t>
            </a:r>
          </a:p>
          <a:p>
            <a:pPr marL="742950" lvl="1" indent="-285750">
              <a:lnSpc>
                <a:spcPct val="107000"/>
              </a:lnSpc>
              <a:spcAft>
                <a:spcPts val="8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With exceptions (a list), plus preserve self-includes</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Recently revived (was my first-ever python program).  Has provoked Nicolas to check that files include what they need.  Whereas delete_includes.py is about not including what you don’t need.</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Also: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clang-include-fixer (tries to add missing includes to a c/</a:t>
            </a:r>
            <a:r>
              <a:rPr lang="en-GB" sz="1100" b="1" kern="100" dirty="0" err="1">
                <a:effectLst/>
                <a:latin typeface="Calibri" panose="020F0502020204030204" pitchFamily="34" charset="0"/>
                <a:ea typeface="Calibri" panose="020F0502020204030204" pitchFamily="34" charset="0"/>
                <a:cs typeface="Times New Roman" panose="02020603050405020304" pitchFamily="18" charset="0"/>
              </a:rPr>
              <a:t>cpp</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 file – one at a time)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Maybe delete_includes.py time will come again once header files are self-including….</a:t>
            </a:r>
            <a:endParaRPr dirty="0"/>
          </a:p>
        </p:txBody>
      </p:sp>
    </p:spTree>
    <p:extLst>
      <p:ext uri="{BB962C8B-B14F-4D97-AF65-F5344CB8AC3E}">
        <p14:creationId xmlns:p14="http://schemas.microsoft.com/office/powerpoint/2010/main" val="33645953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Have run on other parts of the Wireshark tree as well as another work project.</a:t>
            </a:r>
            <a:endParaRPr dirty="0"/>
          </a:p>
        </p:txBody>
      </p:sp>
    </p:spTree>
    <p:extLst>
      <p:ext uri="{BB962C8B-B14F-4D97-AF65-F5344CB8AC3E}">
        <p14:creationId xmlns:p14="http://schemas.microsoft.com/office/powerpoint/2010/main" val="1914474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Include what you use, plus other tools utilising clang also exist.</a:t>
            </a:r>
            <a:endParaRPr dirty="0"/>
          </a:p>
        </p:txBody>
      </p:sp>
    </p:spTree>
    <p:extLst>
      <p:ext uri="{BB962C8B-B14F-4D97-AF65-F5344CB8AC3E}">
        <p14:creationId xmlns:p14="http://schemas.microsoft.com/office/powerpoint/2010/main" val="16048610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dirty="0"/>
              <a:t>Another tool was created..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Uses ‘nm’ on object files, so build has to be up-to-date.</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Tools needs build folder so that it can find object files to run nm on them (limiting platforms it can run on?)</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Note that dissectors on right includes packet-a itself, but it won’t tell you whether it refers to it…</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no external refs, make static</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no callers, build will fail</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Warn (rather than error) only if appears to be declared in header file.</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Very few of these functions are likely to be called, ever</a:t>
            </a:r>
          </a:p>
          <a:p>
            <a:pPr marL="342900" lvl="0" indent="-342900">
              <a:lnSpc>
                <a:spcPct val="107000"/>
              </a:lnSpc>
              <a:spcAft>
                <a:spcPts val="800"/>
              </a:spcAft>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Some are intended for private dissectors to call</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Currently 273 symbols reported (all declared in header files…)</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Get ‘called’ by finding ‘U’ entries in dissector .o files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ui</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folder</a:t>
            </a:r>
          </a:p>
          <a:p>
            <a:pPr marL="342900" lvl="0" indent="-342900">
              <a:lnSpc>
                <a:spcPct val="107000"/>
              </a:lnSpc>
              <a:buFont typeface="Calibri" panose="020F050202020403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For each file we’re checking:</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‘defined’ labelled with ‘T’ or ‘D’</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Local defined would be ‘t’ or ‘d’</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‘defined’ and not ‘called’, and not mentioned in expected header files:</a:t>
            </a:r>
          </a:p>
          <a:p>
            <a:pPr marL="1143000" lvl="2" indent="-228600">
              <a:lnSpc>
                <a:spcPct val="107000"/>
              </a:lnSpc>
              <a:spcAft>
                <a:spcPts val="800"/>
              </a:spcAft>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Could be static (or deleted) ?</a:t>
            </a: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Not on Windows (objdump.exe output formats are different)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Takes around 11s to run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455 symbols made static or eliminated.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586800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54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Will say something about what a dissector is (context for the maintenance I will describe).  But also mention that our collections of dissectors are priceless.  You couldn’t pay anyone to write them at the time like the adopters of the protocol who need to see the details but can’t yet!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692129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52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5790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785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7104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9578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3090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4537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5192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988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9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do we (as users and developers) care about?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62744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059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5160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787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4514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123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426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0406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26796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0417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8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terms of what happens when.  Opportunities to fix problems that we might detect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31170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1722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031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6724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2078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7749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842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4954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2529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5127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d03d26d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d03d26d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01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Trebuchet MS"/>
              <a:buNone/>
              <a:defRPr sz="3600">
                <a:latin typeface="Trebuchet MS"/>
                <a:ea typeface="Trebuchet MS"/>
                <a:cs typeface="Trebuchet MS"/>
                <a:sym typeface="Trebuchet M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
        <p:cNvGrpSpPr/>
        <p:nvPr/>
      </p:nvGrpSpPr>
      <p:grpSpPr>
        <a:xfrm>
          <a:off x="0" y="0"/>
          <a:ext cx="0" cy="0"/>
          <a:chOff x="0" y="0"/>
          <a:ch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sz="1800"/>
            </a:lvl4pPr>
            <a:lvl5pPr marL="2286000" lvl="4" indent="-342900" rtl="0">
              <a:spcBef>
                <a:spcPts val="0"/>
              </a:spcBef>
              <a:spcAft>
                <a:spcPts val="0"/>
              </a:spcAft>
              <a:buClr>
                <a:srgbClr val="4A86E8"/>
              </a:buClr>
              <a:buSzPts val="1800"/>
              <a:buChar char="○"/>
              <a:defRPr sz="1800"/>
            </a:lvl5pPr>
            <a:lvl6pPr marL="2743200" lvl="5" indent="-342900" rtl="0">
              <a:spcBef>
                <a:spcPts val="0"/>
              </a:spcBef>
              <a:spcAft>
                <a:spcPts val="0"/>
              </a:spcAft>
              <a:buClr>
                <a:srgbClr val="4A86E8"/>
              </a:buClr>
              <a:buSzPts val="1800"/>
              <a:buChar char="■"/>
              <a:defRPr sz="1800"/>
            </a:lvl6pPr>
            <a:lvl7pPr marL="3200400" lvl="6" indent="-342900" rtl="0">
              <a:spcBef>
                <a:spcPts val="0"/>
              </a:spcBef>
              <a:spcAft>
                <a:spcPts val="0"/>
              </a:spcAft>
              <a:buClr>
                <a:srgbClr val="4A86E8"/>
              </a:buClr>
              <a:buSzPts val="1800"/>
              <a:buChar char="●"/>
              <a:defRPr sz="1800"/>
            </a:lvl7pPr>
            <a:lvl8pPr marL="3657600" lvl="7" indent="-342900" rtl="0">
              <a:spcBef>
                <a:spcPts val="0"/>
              </a:spcBef>
              <a:spcAft>
                <a:spcPts val="0"/>
              </a:spcAft>
              <a:buClr>
                <a:srgbClr val="4A86E8"/>
              </a:buClr>
              <a:buSzPts val="1800"/>
              <a:buChar char="○"/>
              <a:defRPr sz="1800"/>
            </a:lvl8pPr>
            <a:lvl9pPr marL="4114800" lvl="8" indent="-342900" rtl="0">
              <a:spcBef>
                <a:spcPts val="0"/>
              </a:spcBef>
              <a:spcAft>
                <a:spcPts val="0"/>
              </a:spcAft>
              <a:buClr>
                <a:srgbClr val="4A86E8"/>
              </a:buClr>
              <a:buSzPts val="1800"/>
              <a:buChar char="■"/>
              <a:defRPr sz="1800"/>
            </a:lvl9pPr>
          </a:lstStyle>
          <a:p>
            <a:endParaRP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4"/>
          <p:cNvSpPr txBox="1">
            <a:spLocks noGrp="1"/>
          </p:cNvSpPr>
          <p:nvPr>
            <p:ph type="body" idx="1"/>
          </p:nvPr>
        </p:nvSpPr>
        <p:spPr>
          <a:xfrm>
            <a:off x="7716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2" name="Google Shape;22;p4"/>
          <p:cNvSpPr txBox="1">
            <a:spLocks noGrp="1"/>
          </p:cNvSpPr>
          <p:nvPr>
            <p:ph type="body" idx="2"/>
          </p:nvPr>
        </p:nvSpPr>
        <p:spPr>
          <a:xfrm>
            <a:off x="43271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23" name="Google Shape;23;p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4" name="Google Shape;24;p4"/>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4"/>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1F0FF"/>
            </a:gs>
            <a:gs pos="100000">
              <a:srgbClr val="C9DFFF"/>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28" name="Google Shape;28;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9" name="Google Shape;29;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E1F0FF"/>
            </a:gs>
            <a:gs pos="100000">
              <a:srgbClr val="C9DFF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ts val="0"/>
              </a:spcBef>
              <a:spcAft>
                <a:spcPts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7583032" y="1093267"/>
            <a:ext cx="102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Trebuchet MS"/>
                <a:ea typeface="Trebuchet MS"/>
                <a:cs typeface="Trebuchet MS"/>
                <a:sym typeface="Trebuchet MS"/>
              </a:rPr>
              <a:t>#sf23us</a:t>
            </a:r>
            <a:endParaRPr sz="1100" b="1">
              <a:latin typeface="Trebuchet MS"/>
              <a:ea typeface="Trebuchet MS"/>
              <a:cs typeface="Trebuchet MS"/>
              <a:sym typeface="Trebuchet MS"/>
            </a:endParaRPr>
          </a:p>
          <a:p>
            <a:pPr marL="0" lvl="0" indent="0" algn="l" rtl="0">
              <a:spcBef>
                <a:spcPts val="0"/>
              </a:spcBef>
              <a:spcAft>
                <a:spcPts val="0"/>
              </a:spcAft>
              <a:buNone/>
            </a:pPr>
            <a:endParaRPr sz="1100" b="1">
              <a:latin typeface="Trebuchet MS"/>
              <a:ea typeface="Trebuchet MS"/>
              <a:cs typeface="Trebuchet MS"/>
              <a:sym typeface="Trebuchet MS"/>
            </a:endParaRPr>
          </a:p>
        </p:txBody>
      </p:sp>
      <p:pic>
        <p:nvPicPr>
          <p:cNvPr id="9" name="Google Shape;9;p1"/>
          <p:cNvPicPr preferRelativeResize="0"/>
          <p:nvPr/>
        </p:nvPicPr>
        <p:blipFill>
          <a:blip r:embed="rId6">
            <a:alphaModFix/>
          </a:blip>
          <a:stretch>
            <a:fillRect/>
          </a:stretch>
        </p:blipFill>
        <p:spPr>
          <a:xfrm>
            <a:off x="6826450" y="79100"/>
            <a:ext cx="2130850" cy="1014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1F0FF"/>
            </a:gs>
            <a:gs pos="100000">
              <a:srgbClr val="C9DFFF"/>
            </a:gs>
          </a:gsLst>
          <a:path path="circle">
            <a:fillToRect l="50000" t="50000" r="50000" b="50000"/>
          </a:path>
          <a:tileRect/>
        </a:gra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920430" y="1546688"/>
            <a:ext cx="452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Maintaining Dissector Quality</a:t>
            </a:r>
            <a:endParaRPr dirty="0"/>
          </a:p>
        </p:txBody>
      </p:sp>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Trebuchet MS"/>
                <a:ea typeface="Trebuchet MS"/>
                <a:cs typeface="Trebuchet MS"/>
                <a:sym typeface="Trebuchet MS"/>
              </a:rPr>
              <a:t>Martin Mathieson</a:t>
            </a:r>
            <a:endParaRPr sz="1700" b="1" dirty="0">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rebuchet MS"/>
                <a:ea typeface="Trebuchet MS"/>
                <a:cs typeface="Trebuchet MS"/>
                <a:sym typeface="Trebuchet MS"/>
              </a:rPr>
              <a:t>Keysight</a:t>
            </a:r>
            <a:endParaRPr dirty="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a:p>
            <a:pPr marL="457200" lvl="0" indent="-355600" algn="l" rtl="0">
              <a:spcBef>
                <a:spcPts val="0"/>
              </a:spcBef>
              <a:spcAft>
                <a:spcPts val="0"/>
              </a:spcAft>
              <a:buSzPts val="2000"/>
              <a:buChar char="●"/>
            </a:pPr>
            <a:r>
              <a:rPr lang="en-GB" dirty="0"/>
              <a:t>Quality?</a:t>
            </a:r>
            <a:endParaRPr dirty="0"/>
          </a:p>
          <a:p>
            <a:pPr marL="457200" lvl="0" indent="-355600" algn="l" rtl="0">
              <a:spcBef>
                <a:spcPts val="0"/>
              </a:spcBef>
              <a:spcAft>
                <a:spcPts val="0"/>
              </a:spcAft>
              <a:buSzPts val="2000"/>
              <a:buChar char="●"/>
            </a:pPr>
            <a:r>
              <a:rPr lang="en" dirty="0"/>
              <a:t>Stages of development</a:t>
            </a:r>
          </a:p>
          <a:p>
            <a:pPr marL="457200" lvl="0" indent="-355600" algn="l" rtl="0">
              <a:spcBef>
                <a:spcPts val="0"/>
              </a:spcBef>
              <a:spcAft>
                <a:spcPts val="0"/>
              </a:spcAft>
              <a:buSzPts val="2000"/>
              <a:buChar char="●"/>
            </a:pPr>
            <a:r>
              <a:rPr lang="en" dirty="0"/>
              <a:t>General checks</a:t>
            </a:r>
          </a:p>
        </p:txBody>
      </p:sp>
    </p:spTree>
    <p:extLst>
      <p:ext uri="{BB962C8B-B14F-4D97-AF65-F5344CB8AC3E}">
        <p14:creationId xmlns:p14="http://schemas.microsoft.com/office/powerpoint/2010/main" val="31459586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0"/>
            <a:ext cx="6272767" cy="144347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Consecutive hf items defined with same display filter?</a:t>
            </a:r>
          </a:p>
          <a:p>
            <a:pPr marL="457200" lvl="0" indent="-355600" algn="l" rtl="0">
              <a:spcBef>
                <a:spcPts val="600"/>
              </a:spcBef>
              <a:spcAft>
                <a:spcPts val="0"/>
              </a:spcAft>
              <a:buSzPts val="2000"/>
              <a:buChar char="●"/>
            </a:pPr>
            <a:r>
              <a:rPr lang="fr-FR" dirty="0" err="1"/>
              <a:t>Consecutive</a:t>
            </a:r>
            <a:r>
              <a:rPr lang="fr-FR" dirty="0"/>
              <a:t> labels and </a:t>
            </a:r>
            <a:r>
              <a:rPr lang="fr-FR" dirty="0" err="1"/>
              <a:t>masks</a:t>
            </a:r>
            <a:r>
              <a:rPr lang="fr-FR" dirty="0"/>
              <a:t> are </a:t>
            </a:r>
            <a:r>
              <a:rPr lang="fr-FR" dirty="0" err="1"/>
              <a:t>often</a:t>
            </a:r>
            <a:r>
              <a:rPr lang="fr-FR" dirty="0"/>
              <a:t> OK..</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3880106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0"/>
            <a:ext cx="6272767" cy="144347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Consecutive hf items defined with same display filter?</a:t>
            </a:r>
          </a:p>
          <a:p>
            <a:pPr marL="457200" lvl="0" indent="-355600" algn="l" rtl="0">
              <a:spcBef>
                <a:spcPts val="600"/>
              </a:spcBef>
              <a:spcAft>
                <a:spcPts val="0"/>
              </a:spcAft>
              <a:buSzPts val="2000"/>
              <a:buChar char="●"/>
            </a:pPr>
            <a:r>
              <a:rPr lang="fr-FR" dirty="0" err="1"/>
              <a:t>Consecutive</a:t>
            </a:r>
            <a:r>
              <a:rPr lang="fr-FR" dirty="0"/>
              <a:t> labels and </a:t>
            </a:r>
            <a:r>
              <a:rPr lang="fr-FR" dirty="0" err="1"/>
              <a:t>masks</a:t>
            </a:r>
            <a:r>
              <a:rPr lang="fr-FR" dirty="0"/>
              <a:t> are </a:t>
            </a:r>
            <a:r>
              <a:rPr lang="fr-FR" dirty="0" err="1"/>
              <a:t>often</a:t>
            </a:r>
            <a:r>
              <a:rPr lang="fr-FR" dirty="0"/>
              <a:t> OK..</a:t>
            </a:r>
          </a:p>
          <a:p>
            <a:pPr marL="101600" lvl="0" indent="0" algn="l" rtl="0">
              <a:spcBef>
                <a:spcPts val="0"/>
              </a:spcBef>
              <a:spcAft>
                <a:spcPts val="0"/>
              </a:spcAft>
              <a:buSzPts val="2000"/>
              <a:buNone/>
            </a:pPr>
            <a:endParaRPr lang="en" dirty="0"/>
          </a:p>
          <a:p>
            <a:pPr marL="558800" lvl="1" indent="0">
              <a:buNone/>
            </a:pPr>
            <a:endParaRPr dirty="0"/>
          </a:p>
        </p:txBody>
      </p:sp>
      <p:pic>
        <p:nvPicPr>
          <p:cNvPr id="3" name="Picture 2">
            <a:extLst>
              <a:ext uri="{FF2B5EF4-FFF2-40B4-BE49-F238E27FC236}">
                <a16:creationId xmlns:a16="http://schemas.microsoft.com/office/drawing/2014/main" id="{6400446A-63AD-84BF-D462-D3556E27BE30}"/>
              </a:ext>
            </a:extLst>
          </p:cNvPr>
          <p:cNvPicPr>
            <a:picLocks noChangeAspect="1"/>
          </p:cNvPicPr>
          <p:nvPr/>
        </p:nvPicPr>
        <p:blipFill>
          <a:blip r:embed="rId3"/>
          <a:stretch>
            <a:fillRect/>
          </a:stretch>
        </p:blipFill>
        <p:spPr>
          <a:xfrm>
            <a:off x="964464" y="3291257"/>
            <a:ext cx="6272767" cy="1390241"/>
          </a:xfrm>
          <a:prstGeom prst="rect">
            <a:avLst/>
          </a:prstGeom>
        </p:spPr>
      </p:pic>
    </p:spTree>
    <p:extLst>
      <p:ext uri="{BB962C8B-B14F-4D97-AF65-F5344CB8AC3E}">
        <p14:creationId xmlns:p14="http://schemas.microsoft.com/office/powerpoint/2010/main" val="33382195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1"/>
            <a:ext cx="5536475" cy="95305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Label vs last part of filter?</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4163557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1"/>
            <a:ext cx="5536475" cy="95305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Label vs last part of filter?</a:t>
            </a:r>
          </a:p>
          <a:p>
            <a:pPr marL="914400" lvl="1" indent="-355600" algn="l" rtl="0">
              <a:spcBef>
                <a:spcPts val="0"/>
              </a:spcBef>
              <a:spcAft>
                <a:spcPts val="0"/>
              </a:spcAft>
              <a:buSzPts val="2000"/>
              <a:buChar char="○"/>
            </a:pPr>
            <a:r>
              <a:rPr lang="en-GB" dirty="0"/>
              <a:t>Show mismatches if &gt; 90% do match</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11192933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1"/>
            <a:ext cx="5536475" cy="95305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Label vs last part of filter?</a:t>
            </a:r>
          </a:p>
          <a:p>
            <a:pPr marL="914400" lvl="1" indent="-355600" algn="l" rtl="0">
              <a:spcBef>
                <a:spcPts val="0"/>
              </a:spcBef>
              <a:spcAft>
                <a:spcPts val="0"/>
              </a:spcAft>
              <a:buSzPts val="2000"/>
              <a:buChar char="○"/>
            </a:pPr>
            <a:r>
              <a:rPr lang="en-GB" dirty="0"/>
              <a:t>Show mismatches if &gt; 90% do match</a:t>
            </a:r>
          </a:p>
          <a:p>
            <a:pPr marL="101600" lvl="0" indent="0" algn="l" rtl="0">
              <a:spcBef>
                <a:spcPts val="0"/>
              </a:spcBef>
              <a:spcAft>
                <a:spcPts val="0"/>
              </a:spcAft>
              <a:buSzPts val="2000"/>
              <a:buNone/>
            </a:pPr>
            <a:endParaRPr lang="en" dirty="0"/>
          </a:p>
          <a:p>
            <a:pPr marL="558800" lvl="1" indent="0">
              <a:buNone/>
            </a:pPr>
            <a:endParaRPr dirty="0"/>
          </a:p>
        </p:txBody>
      </p:sp>
      <p:pic>
        <p:nvPicPr>
          <p:cNvPr id="6" name="Picture 5">
            <a:extLst>
              <a:ext uri="{FF2B5EF4-FFF2-40B4-BE49-F238E27FC236}">
                <a16:creationId xmlns:a16="http://schemas.microsoft.com/office/drawing/2014/main" id="{562CFA57-C695-EDAD-1B08-285C5E3131A6}"/>
              </a:ext>
            </a:extLst>
          </p:cNvPr>
          <p:cNvPicPr>
            <a:picLocks noChangeAspect="1"/>
          </p:cNvPicPr>
          <p:nvPr/>
        </p:nvPicPr>
        <p:blipFill>
          <a:blip r:embed="rId3"/>
          <a:stretch>
            <a:fillRect/>
          </a:stretch>
        </p:blipFill>
        <p:spPr>
          <a:xfrm>
            <a:off x="191381" y="2571751"/>
            <a:ext cx="8744364" cy="1473498"/>
          </a:xfrm>
          <a:prstGeom prst="rect">
            <a:avLst/>
          </a:prstGeom>
        </p:spPr>
      </p:pic>
    </p:spTree>
    <p:extLst>
      <p:ext uri="{BB962C8B-B14F-4D97-AF65-F5344CB8AC3E}">
        <p14:creationId xmlns:p14="http://schemas.microsoft.com/office/powerpoint/2010/main" val="4934437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v</a:t>
            </a:r>
            <a:r>
              <a:rPr lang="en" dirty="0"/>
              <a:t>alue_string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en-GB" dirty="0"/>
              <a:t>hf definition has e.g., VALS(</a:t>
            </a:r>
            <a:r>
              <a:rPr lang="en-GB" dirty="0" err="1"/>
              <a:t>msg_type_vals</a:t>
            </a:r>
            <a:r>
              <a:rPr lang="en-GB" dirty="0"/>
              <a:t>)</a:t>
            </a:r>
          </a:p>
        </p:txBody>
      </p:sp>
      <p:pic>
        <p:nvPicPr>
          <p:cNvPr id="6" name="Picture 5">
            <a:extLst>
              <a:ext uri="{FF2B5EF4-FFF2-40B4-BE49-F238E27FC236}">
                <a16:creationId xmlns:a16="http://schemas.microsoft.com/office/drawing/2014/main" id="{97FE28E8-B276-677E-1D9F-BF54E97D187F}"/>
              </a:ext>
            </a:extLst>
          </p:cNvPr>
          <p:cNvPicPr>
            <a:picLocks noChangeAspect="1"/>
          </p:cNvPicPr>
          <p:nvPr/>
        </p:nvPicPr>
        <p:blipFill>
          <a:blip r:embed="rId3"/>
          <a:stretch>
            <a:fillRect/>
          </a:stretch>
        </p:blipFill>
        <p:spPr>
          <a:xfrm>
            <a:off x="987655" y="2179998"/>
            <a:ext cx="4046871" cy="878305"/>
          </a:xfrm>
          <a:prstGeom prst="rect">
            <a:avLst/>
          </a:prstGeom>
        </p:spPr>
      </p:pic>
    </p:spTree>
    <p:extLst>
      <p:ext uri="{BB962C8B-B14F-4D97-AF65-F5344CB8AC3E}">
        <p14:creationId xmlns:p14="http://schemas.microsoft.com/office/powerpoint/2010/main" val="38184072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v</a:t>
            </a:r>
            <a:r>
              <a:rPr lang="en" dirty="0"/>
              <a:t>alue_string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en-GB" dirty="0"/>
              <a:t>hf definition has e.g., VALS(</a:t>
            </a:r>
            <a:r>
              <a:rPr lang="en-GB" dirty="0" err="1"/>
              <a:t>msg_type_vals</a:t>
            </a:r>
            <a:r>
              <a:rPr lang="en-GB" dirty="0"/>
              <a:t>)</a:t>
            </a:r>
          </a:p>
        </p:txBody>
      </p:sp>
      <p:pic>
        <p:nvPicPr>
          <p:cNvPr id="6" name="Picture 5">
            <a:extLst>
              <a:ext uri="{FF2B5EF4-FFF2-40B4-BE49-F238E27FC236}">
                <a16:creationId xmlns:a16="http://schemas.microsoft.com/office/drawing/2014/main" id="{97FE28E8-B276-677E-1D9F-BF54E97D187F}"/>
              </a:ext>
            </a:extLst>
          </p:cNvPr>
          <p:cNvPicPr>
            <a:picLocks noChangeAspect="1"/>
          </p:cNvPicPr>
          <p:nvPr/>
        </p:nvPicPr>
        <p:blipFill>
          <a:blip r:embed="rId3"/>
          <a:stretch>
            <a:fillRect/>
          </a:stretch>
        </p:blipFill>
        <p:spPr>
          <a:xfrm>
            <a:off x="987655" y="2179998"/>
            <a:ext cx="4046871" cy="878305"/>
          </a:xfrm>
          <a:prstGeom prst="rect">
            <a:avLst/>
          </a:prstGeom>
        </p:spPr>
      </p:pic>
      <p:pic>
        <p:nvPicPr>
          <p:cNvPr id="8" name="Picture 7">
            <a:extLst>
              <a:ext uri="{FF2B5EF4-FFF2-40B4-BE49-F238E27FC236}">
                <a16:creationId xmlns:a16="http://schemas.microsoft.com/office/drawing/2014/main" id="{045A2CC0-330C-28E3-B93F-3A8E63AA635F}"/>
              </a:ext>
            </a:extLst>
          </p:cNvPr>
          <p:cNvPicPr>
            <a:picLocks noChangeAspect="1"/>
          </p:cNvPicPr>
          <p:nvPr/>
        </p:nvPicPr>
        <p:blipFill>
          <a:blip r:embed="rId4"/>
          <a:stretch>
            <a:fillRect/>
          </a:stretch>
        </p:blipFill>
        <p:spPr>
          <a:xfrm>
            <a:off x="987654" y="3721712"/>
            <a:ext cx="4046871" cy="800480"/>
          </a:xfrm>
          <a:prstGeom prst="rect">
            <a:avLst/>
          </a:prstGeom>
        </p:spPr>
      </p:pic>
    </p:spTree>
    <p:extLst>
      <p:ext uri="{BB962C8B-B14F-4D97-AF65-F5344CB8AC3E}">
        <p14:creationId xmlns:p14="http://schemas.microsoft.com/office/powerpoint/2010/main" val="23611608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v</a:t>
            </a:r>
            <a:r>
              <a:rPr lang="en" dirty="0"/>
              <a:t>alue_string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Check for conflicts (same value, different strings)</a:t>
            </a:r>
          </a:p>
          <a:p>
            <a:pPr marL="457200" lvl="0" indent="-355600" algn="l" rtl="0">
              <a:spcBef>
                <a:spcPts val="600"/>
              </a:spcBef>
              <a:spcAft>
                <a:spcPts val="0"/>
              </a:spcAft>
              <a:buSzPts val="2000"/>
              <a:buChar char="●"/>
            </a:pPr>
            <a:r>
              <a:rPr lang="en-GB" dirty="0"/>
              <a:t>Check for NULL termination</a:t>
            </a:r>
          </a:p>
        </p:txBody>
      </p:sp>
      <p:pic>
        <p:nvPicPr>
          <p:cNvPr id="6" name="Picture 5">
            <a:extLst>
              <a:ext uri="{FF2B5EF4-FFF2-40B4-BE49-F238E27FC236}">
                <a16:creationId xmlns:a16="http://schemas.microsoft.com/office/drawing/2014/main" id="{97FE28E8-B276-677E-1D9F-BF54E97D187F}"/>
              </a:ext>
            </a:extLst>
          </p:cNvPr>
          <p:cNvPicPr>
            <a:picLocks noChangeAspect="1"/>
          </p:cNvPicPr>
          <p:nvPr/>
        </p:nvPicPr>
        <p:blipFill>
          <a:blip r:embed="rId3"/>
          <a:stretch>
            <a:fillRect/>
          </a:stretch>
        </p:blipFill>
        <p:spPr>
          <a:xfrm>
            <a:off x="952209" y="3112153"/>
            <a:ext cx="4931140" cy="1070220"/>
          </a:xfrm>
          <a:prstGeom prst="rect">
            <a:avLst/>
          </a:prstGeom>
        </p:spPr>
      </p:pic>
    </p:spTree>
    <p:extLst>
      <p:ext uri="{BB962C8B-B14F-4D97-AF65-F5344CB8AC3E}">
        <p14:creationId xmlns:p14="http://schemas.microsoft.com/office/powerpoint/2010/main" val="4043275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range</a:t>
            </a:r>
            <a:r>
              <a:rPr lang="en" dirty="0"/>
              <a:t>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RVALS(</a:t>
            </a:r>
            <a:r>
              <a:rPr lang="en-GB" dirty="0" err="1"/>
              <a:t>nickname_strings</a:t>
            </a:r>
            <a:r>
              <a:rPr lang="en-GB" dirty="0"/>
              <a:t>)</a:t>
            </a:r>
            <a:endParaRPr lang="en" dirty="0"/>
          </a:p>
          <a:p>
            <a:pPr marL="558800" lvl="1" indent="0">
              <a:buNone/>
            </a:pPr>
            <a:endParaRPr dirty="0"/>
          </a:p>
        </p:txBody>
      </p:sp>
    </p:spTree>
    <p:extLst>
      <p:ext uri="{BB962C8B-B14F-4D97-AF65-F5344CB8AC3E}">
        <p14:creationId xmlns:p14="http://schemas.microsoft.com/office/powerpoint/2010/main" val="589719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range</a:t>
            </a:r>
            <a:r>
              <a:rPr lang="en" dirty="0"/>
              <a:t>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RVALS(</a:t>
            </a:r>
            <a:r>
              <a:rPr lang="en-GB" dirty="0" err="1"/>
              <a:t>nickname_strings</a:t>
            </a:r>
            <a:r>
              <a:rPr lang="en-GB" dirty="0"/>
              <a:t>)</a:t>
            </a:r>
          </a:p>
          <a:p>
            <a:pPr marL="457200" lvl="0" indent="-355600" algn="l" rtl="0">
              <a:spcBef>
                <a:spcPts val="600"/>
              </a:spcBef>
              <a:spcAft>
                <a:spcPts val="0"/>
              </a:spcAft>
              <a:buSzPts val="2000"/>
              <a:buChar char="●"/>
            </a:pPr>
            <a:r>
              <a:rPr lang="en-GB" dirty="0"/>
              <a:t>List of min/max pairs</a:t>
            </a:r>
            <a:endParaRPr lang="en" dirty="0"/>
          </a:p>
          <a:p>
            <a:pPr marL="558800" lvl="1" indent="0">
              <a:buNone/>
            </a:pPr>
            <a:endParaRPr dirty="0"/>
          </a:p>
        </p:txBody>
      </p:sp>
    </p:spTree>
    <p:extLst>
      <p:ext uri="{BB962C8B-B14F-4D97-AF65-F5344CB8AC3E}">
        <p14:creationId xmlns:p14="http://schemas.microsoft.com/office/powerpoint/2010/main" val="127716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a:p>
            <a:pPr marL="457200" lvl="0" indent="-355600" algn="l" rtl="0">
              <a:spcBef>
                <a:spcPts val="0"/>
              </a:spcBef>
              <a:spcAft>
                <a:spcPts val="0"/>
              </a:spcAft>
              <a:buSzPts val="2000"/>
              <a:buChar char="●"/>
            </a:pPr>
            <a:r>
              <a:rPr lang="en-GB" dirty="0"/>
              <a:t>Quality?</a:t>
            </a:r>
            <a:endParaRPr dirty="0"/>
          </a:p>
          <a:p>
            <a:pPr marL="457200" lvl="0" indent="-355600" algn="l" rtl="0">
              <a:spcBef>
                <a:spcPts val="0"/>
              </a:spcBef>
              <a:spcAft>
                <a:spcPts val="0"/>
              </a:spcAft>
              <a:buSzPts val="2000"/>
              <a:buChar char="●"/>
            </a:pPr>
            <a:r>
              <a:rPr lang="en" dirty="0"/>
              <a:t>Stages of development</a:t>
            </a:r>
          </a:p>
          <a:p>
            <a:pPr marL="457200" lvl="0" indent="-355600" algn="l" rtl="0">
              <a:spcBef>
                <a:spcPts val="0"/>
              </a:spcBef>
              <a:spcAft>
                <a:spcPts val="0"/>
              </a:spcAft>
              <a:buSzPts val="2000"/>
              <a:buChar char="●"/>
            </a:pPr>
            <a:r>
              <a:rPr lang="en" dirty="0"/>
              <a:t>General checks</a:t>
            </a:r>
          </a:p>
          <a:p>
            <a:pPr marL="457200" lvl="0" indent="-355600" algn="l" rtl="0">
              <a:spcBef>
                <a:spcPts val="0"/>
              </a:spcBef>
              <a:spcAft>
                <a:spcPts val="0"/>
              </a:spcAft>
              <a:buSzPts val="2000"/>
              <a:buChar char="●"/>
            </a:pPr>
            <a:r>
              <a:rPr lang="en" dirty="0"/>
              <a:t>Specific checks</a:t>
            </a:r>
          </a:p>
        </p:txBody>
      </p:sp>
    </p:spTree>
    <p:extLst>
      <p:ext uri="{BB962C8B-B14F-4D97-AF65-F5344CB8AC3E}">
        <p14:creationId xmlns:p14="http://schemas.microsoft.com/office/powerpoint/2010/main" val="4017207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range</a:t>
            </a:r>
            <a:r>
              <a:rPr lang="en" dirty="0"/>
              <a:t>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RVALS(</a:t>
            </a:r>
            <a:r>
              <a:rPr lang="en-GB" dirty="0" err="1"/>
              <a:t>nickname_strings</a:t>
            </a:r>
            <a:r>
              <a:rPr lang="en-GB" dirty="0"/>
              <a:t>)</a:t>
            </a:r>
          </a:p>
          <a:p>
            <a:pPr marL="457200" lvl="0" indent="-355600" algn="l" rtl="0">
              <a:spcBef>
                <a:spcPts val="600"/>
              </a:spcBef>
              <a:spcAft>
                <a:spcPts val="0"/>
              </a:spcAft>
              <a:buSzPts val="2000"/>
              <a:buChar char="●"/>
            </a:pPr>
            <a:r>
              <a:rPr lang="en-GB" dirty="0"/>
              <a:t>List of min/max pairs</a:t>
            </a:r>
          </a:p>
          <a:p>
            <a:pPr marL="457200" lvl="0" indent="-355600" algn="l" rtl="0">
              <a:spcBef>
                <a:spcPts val="600"/>
              </a:spcBef>
              <a:spcAft>
                <a:spcPts val="0"/>
              </a:spcAft>
              <a:buSzPts val="2000"/>
              <a:buChar char="●"/>
            </a:pPr>
            <a:r>
              <a:rPr lang="en-GB" dirty="0"/>
              <a:t>Checked in order – stop on first match</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9519678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range</a:t>
            </a:r>
            <a:r>
              <a:rPr lang="en" dirty="0"/>
              <a:t>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RVALS(</a:t>
            </a:r>
            <a:r>
              <a:rPr lang="en-GB" dirty="0" err="1"/>
              <a:t>nickname_strings</a:t>
            </a:r>
            <a:r>
              <a:rPr lang="en-GB" dirty="0"/>
              <a:t>)</a:t>
            </a:r>
          </a:p>
          <a:p>
            <a:pPr marL="457200" lvl="0" indent="-355600" algn="l" rtl="0">
              <a:spcBef>
                <a:spcPts val="600"/>
              </a:spcBef>
              <a:spcAft>
                <a:spcPts val="0"/>
              </a:spcAft>
              <a:buSzPts val="2000"/>
              <a:buChar char="●"/>
            </a:pPr>
            <a:r>
              <a:rPr lang="en-GB" dirty="0"/>
              <a:t>List of min/max pairs</a:t>
            </a:r>
          </a:p>
          <a:p>
            <a:pPr marL="457200" lvl="0" indent="-355600" algn="l" rtl="0">
              <a:spcBef>
                <a:spcPts val="600"/>
              </a:spcBef>
              <a:spcAft>
                <a:spcPts val="0"/>
              </a:spcAft>
              <a:buSzPts val="2000"/>
              <a:buChar char="●"/>
            </a:pPr>
            <a:r>
              <a:rPr lang="en-GB" dirty="0"/>
              <a:t>Checked in order – stop on first match</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pic>
        <p:nvPicPr>
          <p:cNvPr id="3" name="Picture 2">
            <a:extLst>
              <a:ext uri="{FF2B5EF4-FFF2-40B4-BE49-F238E27FC236}">
                <a16:creationId xmlns:a16="http://schemas.microsoft.com/office/drawing/2014/main" id="{237BEEDC-9C12-5F5B-9BA5-1BB169B2BFE3}"/>
              </a:ext>
            </a:extLst>
          </p:cNvPr>
          <p:cNvPicPr>
            <a:picLocks noChangeAspect="1"/>
          </p:cNvPicPr>
          <p:nvPr/>
        </p:nvPicPr>
        <p:blipFill>
          <a:blip r:embed="rId3"/>
          <a:stretch>
            <a:fillRect/>
          </a:stretch>
        </p:blipFill>
        <p:spPr>
          <a:xfrm>
            <a:off x="984757" y="3140150"/>
            <a:ext cx="5661642" cy="1835888"/>
          </a:xfrm>
          <a:prstGeom prst="rect">
            <a:avLst/>
          </a:prstGeom>
        </p:spPr>
      </p:pic>
    </p:spTree>
    <p:extLst>
      <p:ext uri="{BB962C8B-B14F-4D97-AF65-F5344CB8AC3E}">
        <p14:creationId xmlns:p14="http://schemas.microsoft.com/office/powerpoint/2010/main" val="330753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Looking up value strings</a:t>
            </a:r>
            <a:endParaRPr dirty="0"/>
          </a:p>
        </p:txBody>
      </p:sp>
      <p:sp>
        <p:nvSpPr>
          <p:cNvPr id="53" name="Google Shape;53;p9"/>
          <p:cNvSpPr txBox="1">
            <a:spLocks noGrp="1"/>
          </p:cNvSpPr>
          <p:nvPr>
            <p:ph type="body" idx="1"/>
          </p:nvPr>
        </p:nvSpPr>
        <p:spPr>
          <a:xfrm>
            <a:off x="771649" y="1618700"/>
            <a:ext cx="7498110" cy="1372593"/>
          </a:xfrm>
          <a:prstGeom prst="rect">
            <a:avLst/>
          </a:prstGeom>
        </p:spPr>
        <p:txBody>
          <a:bodyPr spcFirstLastPara="1" wrap="square" lIns="91425" tIns="91425" rIns="91425" bIns="91425" anchor="t" anchorCtr="0">
            <a:noAutofit/>
          </a:bodyPr>
          <a:lstStyle/>
          <a:p>
            <a:pPr marL="101600" indent="0">
              <a:buNone/>
            </a:pPr>
            <a:r>
              <a:rPr lang="fr-FR" dirty="0" err="1"/>
              <a:t>Expect</a:t>
            </a:r>
            <a:r>
              <a:rPr lang="fr-FR" dirty="0"/>
              <a:t> a format </a:t>
            </a:r>
            <a:r>
              <a:rPr lang="fr-FR" dirty="0" err="1"/>
              <a:t>specifier</a:t>
            </a:r>
            <a:r>
              <a:rPr lang="fr-FR" dirty="0"/>
              <a:t> in </a:t>
            </a:r>
            <a:r>
              <a:rPr lang="fr-FR" dirty="0" err="1"/>
              <a:t>unknown</a:t>
            </a:r>
            <a:r>
              <a:rPr lang="fr-FR" dirty="0"/>
              <a:t>…</a:t>
            </a:r>
          </a:p>
        </p:txBody>
      </p:sp>
      <p:pic>
        <p:nvPicPr>
          <p:cNvPr id="7" name="Picture 6">
            <a:extLst>
              <a:ext uri="{FF2B5EF4-FFF2-40B4-BE49-F238E27FC236}">
                <a16:creationId xmlns:a16="http://schemas.microsoft.com/office/drawing/2014/main" id="{690D7D52-96AF-1CCF-0B05-554C739D2C51}"/>
              </a:ext>
            </a:extLst>
          </p:cNvPr>
          <p:cNvPicPr>
            <a:picLocks noChangeAspect="1"/>
          </p:cNvPicPr>
          <p:nvPr/>
        </p:nvPicPr>
        <p:blipFill>
          <a:blip r:embed="rId3"/>
          <a:stretch>
            <a:fillRect/>
          </a:stretch>
        </p:blipFill>
        <p:spPr>
          <a:xfrm>
            <a:off x="777275" y="2159305"/>
            <a:ext cx="6913508" cy="983945"/>
          </a:xfrm>
          <a:prstGeom prst="rect">
            <a:avLst/>
          </a:prstGeom>
        </p:spPr>
      </p:pic>
    </p:spTree>
    <p:extLst>
      <p:ext uri="{BB962C8B-B14F-4D97-AF65-F5344CB8AC3E}">
        <p14:creationId xmlns:p14="http://schemas.microsoft.com/office/powerpoint/2010/main" val="4588474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Looking up value strings</a:t>
            </a:r>
            <a:endParaRPr dirty="0"/>
          </a:p>
        </p:txBody>
      </p:sp>
      <p:sp>
        <p:nvSpPr>
          <p:cNvPr id="53" name="Google Shape;53;p9"/>
          <p:cNvSpPr txBox="1">
            <a:spLocks noGrp="1"/>
          </p:cNvSpPr>
          <p:nvPr>
            <p:ph type="body" idx="1"/>
          </p:nvPr>
        </p:nvSpPr>
        <p:spPr>
          <a:xfrm>
            <a:off x="771649" y="1618700"/>
            <a:ext cx="7498110" cy="1372593"/>
          </a:xfrm>
          <a:prstGeom prst="rect">
            <a:avLst/>
          </a:prstGeom>
        </p:spPr>
        <p:txBody>
          <a:bodyPr spcFirstLastPara="1" wrap="square" lIns="91425" tIns="91425" rIns="91425" bIns="91425" anchor="t" anchorCtr="0">
            <a:noAutofit/>
          </a:bodyPr>
          <a:lstStyle/>
          <a:p>
            <a:pPr marL="101600" indent="0">
              <a:buNone/>
            </a:pPr>
            <a:r>
              <a:rPr lang="fr-FR" dirty="0" err="1"/>
              <a:t>Expect</a:t>
            </a:r>
            <a:r>
              <a:rPr lang="fr-FR" dirty="0"/>
              <a:t> a format </a:t>
            </a:r>
            <a:r>
              <a:rPr lang="fr-FR" dirty="0" err="1"/>
              <a:t>specifier</a:t>
            </a:r>
            <a:r>
              <a:rPr lang="fr-FR" dirty="0"/>
              <a:t> in </a:t>
            </a:r>
            <a:r>
              <a:rPr lang="fr-FR" dirty="0" err="1"/>
              <a:t>unknown</a:t>
            </a:r>
            <a:r>
              <a:rPr lang="fr-FR" dirty="0"/>
              <a:t>…</a:t>
            </a:r>
          </a:p>
        </p:txBody>
      </p:sp>
      <p:pic>
        <p:nvPicPr>
          <p:cNvPr id="4" name="Picture 3">
            <a:extLst>
              <a:ext uri="{FF2B5EF4-FFF2-40B4-BE49-F238E27FC236}">
                <a16:creationId xmlns:a16="http://schemas.microsoft.com/office/drawing/2014/main" id="{0916E0D6-B55C-7512-B328-D7006A6950A0}"/>
              </a:ext>
            </a:extLst>
          </p:cNvPr>
          <p:cNvPicPr>
            <a:picLocks noChangeAspect="1"/>
          </p:cNvPicPr>
          <p:nvPr/>
        </p:nvPicPr>
        <p:blipFill>
          <a:blip r:embed="rId3"/>
          <a:stretch>
            <a:fillRect/>
          </a:stretch>
        </p:blipFill>
        <p:spPr>
          <a:xfrm>
            <a:off x="771649" y="3708584"/>
            <a:ext cx="7859221" cy="451051"/>
          </a:xfrm>
          <a:prstGeom prst="rect">
            <a:avLst/>
          </a:prstGeom>
        </p:spPr>
      </p:pic>
      <p:pic>
        <p:nvPicPr>
          <p:cNvPr id="7" name="Picture 6">
            <a:extLst>
              <a:ext uri="{FF2B5EF4-FFF2-40B4-BE49-F238E27FC236}">
                <a16:creationId xmlns:a16="http://schemas.microsoft.com/office/drawing/2014/main" id="{690D7D52-96AF-1CCF-0B05-554C739D2C51}"/>
              </a:ext>
            </a:extLst>
          </p:cNvPr>
          <p:cNvPicPr>
            <a:picLocks noChangeAspect="1"/>
          </p:cNvPicPr>
          <p:nvPr/>
        </p:nvPicPr>
        <p:blipFill>
          <a:blip r:embed="rId4"/>
          <a:stretch>
            <a:fillRect/>
          </a:stretch>
        </p:blipFill>
        <p:spPr>
          <a:xfrm>
            <a:off x="777275" y="2159305"/>
            <a:ext cx="6913508" cy="983945"/>
          </a:xfrm>
          <a:prstGeom prst="rect">
            <a:avLst/>
          </a:prstGeom>
        </p:spPr>
      </p:pic>
      <p:sp>
        <p:nvSpPr>
          <p:cNvPr id="9" name="TextBox 8">
            <a:extLst>
              <a:ext uri="{FF2B5EF4-FFF2-40B4-BE49-F238E27FC236}">
                <a16:creationId xmlns:a16="http://schemas.microsoft.com/office/drawing/2014/main" id="{F46CEA2E-0613-EDEB-A8D4-A5F5BBB96F4D}"/>
              </a:ext>
            </a:extLst>
          </p:cNvPr>
          <p:cNvSpPr txBox="1"/>
          <p:nvPr/>
        </p:nvSpPr>
        <p:spPr>
          <a:xfrm>
            <a:off x="921489" y="3339105"/>
            <a:ext cx="3385863" cy="400110"/>
          </a:xfrm>
          <a:prstGeom prst="rect">
            <a:avLst/>
          </a:prstGeom>
          <a:noFill/>
        </p:spPr>
        <p:txBody>
          <a:bodyPr wrap="none" rtlCol="0">
            <a:spAutoFit/>
          </a:bodyPr>
          <a:lstStyle/>
          <a:p>
            <a:r>
              <a:rPr lang="en-GB" sz="2000" dirty="0"/>
              <a:t>…but not for _</a:t>
            </a:r>
            <a:r>
              <a:rPr lang="en-GB" sz="2000" dirty="0" err="1"/>
              <a:t>const</a:t>
            </a:r>
            <a:r>
              <a:rPr lang="en-GB" sz="2000" dirty="0"/>
              <a:t> variants</a:t>
            </a:r>
          </a:p>
        </p:txBody>
      </p:sp>
    </p:spTree>
    <p:extLst>
      <p:ext uri="{BB962C8B-B14F-4D97-AF65-F5344CB8AC3E}">
        <p14:creationId xmlns:p14="http://schemas.microsoft.com/office/powerpoint/2010/main" val="14032311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Looking up value strings</a:t>
            </a:r>
            <a:endParaRPr dirty="0"/>
          </a:p>
        </p:txBody>
      </p:sp>
      <p:sp>
        <p:nvSpPr>
          <p:cNvPr id="53" name="Google Shape;53;p9"/>
          <p:cNvSpPr txBox="1">
            <a:spLocks noGrp="1"/>
          </p:cNvSpPr>
          <p:nvPr>
            <p:ph type="body" idx="1"/>
          </p:nvPr>
        </p:nvSpPr>
        <p:spPr>
          <a:xfrm>
            <a:off x="771649" y="1618700"/>
            <a:ext cx="7498110" cy="1372593"/>
          </a:xfrm>
          <a:prstGeom prst="rect">
            <a:avLst/>
          </a:prstGeom>
        </p:spPr>
        <p:txBody>
          <a:bodyPr spcFirstLastPara="1" wrap="square" lIns="91425" tIns="91425" rIns="91425" bIns="91425" anchor="t" anchorCtr="0">
            <a:noAutofit/>
          </a:bodyPr>
          <a:lstStyle/>
          <a:p>
            <a:pPr marL="101600" indent="0">
              <a:buNone/>
            </a:pPr>
            <a:r>
              <a:rPr lang="fr-FR" dirty="0" err="1"/>
              <a:t>Expect</a:t>
            </a:r>
            <a:r>
              <a:rPr lang="fr-FR" dirty="0"/>
              <a:t> a format </a:t>
            </a:r>
            <a:r>
              <a:rPr lang="fr-FR" dirty="0" err="1"/>
              <a:t>specifier</a:t>
            </a:r>
            <a:r>
              <a:rPr lang="fr-FR" dirty="0"/>
              <a:t> in </a:t>
            </a:r>
            <a:r>
              <a:rPr lang="fr-FR" dirty="0" err="1"/>
              <a:t>unknown</a:t>
            </a:r>
            <a:r>
              <a:rPr lang="fr-FR" dirty="0"/>
              <a:t>…</a:t>
            </a:r>
          </a:p>
        </p:txBody>
      </p:sp>
      <p:pic>
        <p:nvPicPr>
          <p:cNvPr id="4" name="Picture 3">
            <a:extLst>
              <a:ext uri="{FF2B5EF4-FFF2-40B4-BE49-F238E27FC236}">
                <a16:creationId xmlns:a16="http://schemas.microsoft.com/office/drawing/2014/main" id="{0916E0D6-B55C-7512-B328-D7006A6950A0}"/>
              </a:ext>
            </a:extLst>
          </p:cNvPr>
          <p:cNvPicPr>
            <a:picLocks noChangeAspect="1"/>
          </p:cNvPicPr>
          <p:nvPr/>
        </p:nvPicPr>
        <p:blipFill>
          <a:blip r:embed="rId3"/>
          <a:stretch>
            <a:fillRect/>
          </a:stretch>
        </p:blipFill>
        <p:spPr>
          <a:xfrm>
            <a:off x="771649" y="3708584"/>
            <a:ext cx="7859221" cy="451051"/>
          </a:xfrm>
          <a:prstGeom prst="rect">
            <a:avLst/>
          </a:prstGeom>
        </p:spPr>
      </p:pic>
      <p:pic>
        <p:nvPicPr>
          <p:cNvPr id="7" name="Picture 6">
            <a:extLst>
              <a:ext uri="{FF2B5EF4-FFF2-40B4-BE49-F238E27FC236}">
                <a16:creationId xmlns:a16="http://schemas.microsoft.com/office/drawing/2014/main" id="{690D7D52-96AF-1CCF-0B05-554C739D2C51}"/>
              </a:ext>
            </a:extLst>
          </p:cNvPr>
          <p:cNvPicPr>
            <a:picLocks noChangeAspect="1"/>
          </p:cNvPicPr>
          <p:nvPr/>
        </p:nvPicPr>
        <p:blipFill>
          <a:blip r:embed="rId4"/>
          <a:stretch>
            <a:fillRect/>
          </a:stretch>
        </p:blipFill>
        <p:spPr>
          <a:xfrm>
            <a:off x="777275" y="2159305"/>
            <a:ext cx="6913508" cy="983945"/>
          </a:xfrm>
          <a:prstGeom prst="rect">
            <a:avLst/>
          </a:prstGeom>
        </p:spPr>
      </p:pic>
      <p:sp>
        <p:nvSpPr>
          <p:cNvPr id="9" name="TextBox 8">
            <a:extLst>
              <a:ext uri="{FF2B5EF4-FFF2-40B4-BE49-F238E27FC236}">
                <a16:creationId xmlns:a16="http://schemas.microsoft.com/office/drawing/2014/main" id="{F46CEA2E-0613-EDEB-A8D4-A5F5BBB96F4D}"/>
              </a:ext>
            </a:extLst>
          </p:cNvPr>
          <p:cNvSpPr txBox="1"/>
          <p:nvPr/>
        </p:nvSpPr>
        <p:spPr>
          <a:xfrm>
            <a:off x="921489" y="3339105"/>
            <a:ext cx="3385863" cy="400110"/>
          </a:xfrm>
          <a:prstGeom prst="rect">
            <a:avLst/>
          </a:prstGeom>
          <a:noFill/>
        </p:spPr>
        <p:txBody>
          <a:bodyPr wrap="none" rtlCol="0">
            <a:spAutoFit/>
          </a:bodyPr>
          <a:lstStyle/>
          <a:p>
            <a:r>
              <a:rPr lang="en-GB" sz="2000" dirty="0"/>
              <a:t>…but not for _</a:t>
            </a:r>
            <a:r>
              <a:rPr lang="en-GB" sz="2000" dirty="0" err="1"/>
              <a:t>const</a:t>
            </a:r>
            <a:r>
              <a:rPr lang="en-GB" sz="2000" dirty="0"/>
              <a:t> variants</a:t>
            </a:r>
          </a:p>
        </p:txBody>
      </p:sp>
      <p:sp>
        <p:nvSpPr>
          <p:cNvPr id="10" name="TextBox 9">
            <a:extLst>
              <a:ext uri="{FF2B5EF4-FFF2-40B4-BE49-F238E27FC236}">
                <a16:creationId xmlns:a16="http://schemas.microsoft.com/office/drawing/2014/main" id="{930D2EE7-9BA5-265A-0D82-DAB6DF631DB1}"/>
              </a:ext>
            </a:extLst>
          </p:cNvPr>
          <p:cNvSpPr txBox="1"/>
          <p:nvPr/>
        </p:nvSpPr>
        <p:spPr>
          <a:xfrm>
            <a:off x="777275" y="4514339"/>
            <a:ext cx="3972562" cy="400110"/>
          </a:xfrm>
          <a:prstGeom prst="rect">
            <a:avLst/>
          </a:prstGeom>
          <a:noFill/>
        </p:spPr>
        <p:txBody>
          <a:bodyPr wrap="none" rtlCol="0">
            <a:spAutoFit/>
          </a:bodyPr>
          <a:lstStyle/>
          <a:p>
            <a:r>
              <a:rPr lang="en-GB" sz="2000" dirty="0"/>
              <a:t>What happens if we get it wrong?</a:t>
            </a:r>
          </a:p>
        </p:txBody>
      </p:sp>
    </p:spTree>
    <p:extLst>
      <p:ext uri="{BB962C8B-B14F-4D97-AF65-F5344CB8AC3E}">
        <p14:creationId xmlns:p14="http://schemas.microsoft.com/office/powerpoint/2010/main" val="957957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a:t>
            </a:r>
            <a:endParaRPr lang="en" dirty="0"/>
          </a:p>
          <a:p>
            <a:pPr marL="558800" lvl="1" indent="0">
              <a:buNone/>
            </a:pPr>
            <a:endParaRPr dirty="0"/>
          </a:p>
        </p:txBody>
      </p:sp>
      <p:pic>
        <p:nvPicPr>
          <p:cNvPr id="4" name="Picture 3">
            <a:extLst>
              <a:ext uri="{FF2B5EF4-FFF2-40B4-BE49-F238E27FC236}">
                <a16:creationId xmlns:a16="http://schemas.microsoft.com/office/drawing/2014/main" id="{B4CCADDB-8F86-482B-AF0A-E4D59B2A9B6C}"/>
              </a:ext>
            </a:extLst>
          </p:cNvPr>
          <p:cNvPicPr>
            <a:picLocks noChangeAspect="1"/>
          </p:cNvPicPr>
          <p:nvPr/>
        </p:nvPicPr>
        <p:blipFill>
          <a:blip r:embed="rId3"/>
          <a:stretch>
            <a:fillRect/>
          </a:stretch>
        </p:blipFill>
        <p:spPr>
          <a:xfrm>
            <a:off x="3909760" y="1765004"/>
            <a:ext cx="2095272" cy="349212"/>
          </a:xfrm>
          <a:prstGeom prst="rect">
            <a:avLst/>
          </a:prstGeom>
        </p:spPr>
      </p:pic>
    </p:spTree>
    <p:extLst>
      <p:ext uri="{BB962C8B-B14F-4D97-AF65-F5344CB8AC3E}">
        <p14:creationId xmlns:p14="http://schemas.microsoft.com/office/powerpoint/2010/main" val="695917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a:t>
            </a:r>
          </a:p>
          <a:p>
            <a:pPr marL="457200" lvl="0" indent="-355600" algn="l" rtl="0">
              <a:spcBef>
                <a:spcPts val="600"/>
              </a:spcBef>
              <a:spcAft>
                <a:spcPts val="0"/>
              </a:spcAft>
              <a:buSzPts val="2000"/>
              <a:buChar char="●"/>
            </a:pPr>
            <a:r>
              <a:rPr lang="fr-FR" b="1" dirty="0" err="1"/>
              <a:t>epan</a:t>
            </a:r>
            <a:r>
              <a:rPr lang="fr-FR" b="1" dirty="0"/>
              <a:t>/</a:t>
            </a:r>
            <a:r>
              <a:rPr lang="fr-FR" b="1" dirty="0" err="1"/>
              <a:t>tfs.c</a:t>
            </a:r>
            <a:r>
              <a:rPr lang="fr-FR" dirty="0"/>
              <a:t> has </a:t>
            </a:r>
            <a:r>
              <a:rPr lang="fr-FR" dirty="0" err="1"/>
              <a:t>some</a:t>
            </a:r>
            <a:r>
              <a:rPr lang="fr-FR" dirty="0"/>
              <a:t> </a:t>
            </a:r>
            <a:r>
              <a:rPr lang="fr-FR" i="1" dirty="0" err="1"/>
              <a:t>common</a:t>
            </a:r>
            <a:r>
              <a:rPr lang="fr-FR" dirty="0"/>
              <a:t> </a:t>
            </a:r>
            <a:r>
              <a:rPr lang="fr-FR" dirty="0" err="1"/>
              <a:t>definitions</a:t>
            </a:r>
            <a:endParaRPr lang="en" dirty="0"/>
          </a:p>
          <a:p>
            <a:pPr marL="558800" lvl="1" indent="0">
              <a:buNone/>
            </a:pPr>
            <a:endParaRPr dirty="0"/>
          </a:p>
        </p:txBody>
      </p:sp>
      <p:pic>
        <p:nvPicPr>
          <p:cNvPr id="4" name="Picture 3">
            <a:extLst>
              <a:ext uri="{FF2B5EF4-FFF2-40B4-BE49-F238E27FC236}">
                <a16:creationId xmlns:a16="http://schemas.microsoft.com/office/drawing/2014/main" id="{B4CCADDB-8F86-482B-AF0A-E4D59B2A9B6C}"/>
              </a:ext>
            </a:extLst>
          </p:cNvPr>
          <p:cNvPicPr>
            <a:picLocks noChangeAspect="1"/>
          </p:cNvPicPr>
          <p:nvPr/>
        </p:nvPicPr>
        <p:blipFill>
          <a:blip r:embed="rId3"/>
          <a:stretch>
            <a:fillRect/>
          </a:stretch>
        </p:blipFill>
        <p:spPr>
          <a:xfrm>
            <a:off x="3909760" y="1765004"/>
            <a:ext cx="2095272" cy="349212"/>
          </a:xfrm>
          <a:prstGeom prst="rect">
            <a:avLst/>
          </a:prstGeom>
        </p:spPr>
      </p:pic>
      <p:pic>
        <p:nvPicPr>
          <p:cNvPr id="6" name="Picture 5">
            <a:extLst>
              <a:ext uri="{FF2B5EF4-FFF2-40B4-BE49-F238E27FC236}">
                <a16:creationId xmlns:a16="http://schemas.microsoft.com/office/drawing/2014/main" id="{9D97516F-655A-7C4D-50E2-71703097B5B2}"/>
              </a:ext>
            </a:extLst>
          </p:cNvPr>
          <p:cNvPicPr>
            <a:picLocks noChangeAspect="1"/>
          </p:cNvPicPr>
          <p:nvPr/>
        </p:nvPicPr>
        <p:blipFill>
          <a:blip r:embed="rId4"/>
          <a:stretch>
            <a:fillRect/>
          </a:stretch>
        </p:blipFill>
        <p:spPr>
          <a:xfrm>
            <a:off x="946630" y="3567793"/>
            <a:ext cx="6298767" cy="1365714"/>
          </a:xfrm>
          <a:prstGeom prst="rect">
            <a:avLst/>
          </a:prstGeom>
        </p:spPr>
      </p:pic>
    </p:spTree>
    <p:extLst>
      <p:ext uri="{BB962C8B-B14F-4D97-AF65-F5344CB8AC3E}">
        <p14:creationId xmlns:p14="http://schemas.microsoft.com/office/powerpoint/2010/main" val="16190283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a:t>
            </a:r>
          </a:p>
          <a:p>
            <a:pPr marL="457200" lvl="0" indent="-355600" algn="l" rtl="0">
              <a:spcBef>
                <a:spcPts val="600"/>
              </a:spcBef>
              <a:spcAft>
                <a:spcPts val="0"/>
              </a:spcAft>
              <a:buSzPts val="2000"/>
              <a:buChar char="●"/>
            </a:pPr>
            <a:r>
              <a:rPr lang="fr-FR" b="1" dirty="0" err="1"/>
              <a:t>epan</a:t>
            </a:r>
            <a:r>
              <a:rPr lang="fr-FR" b="1" dirty="0"/>
              <a:t>/</a:t>
            </a:r>
            <a:r>
              <a:rPr lang="fr-FR" b="1" dirty="0" err="1"/>
              <a:t>tfs.c</a:t>
            </a:r>
            <a:r>
              <a:rPr lang="fr-FR" dirty="0"/>
              <a:t> has </a:t>
            </a:r>
            <a:r>
              <a:rPr lang="fr-FR" dirty="0" err="1"/>
              <a:t>some</a:t>
            </a:r>
            <a:r>
              <a:rPr lang="fr-FR" dirty="0"/>
              <a:t> </a:t>
            </a:r>
            <a:r>
              <a:rPr lang="fr-FR" i="1" dirty="0" err="1"/>
              <a:t>common</a:t>
            </a:r>
            <a:r>
              <a:rPr lang="fr-FR" dirty="0"/>
              <a:t> </a:t>
            </a:r>
            <a:r>
              <a:rPr lang="fr-FR" dirty="0" err="1"/>
              <a:t>definitions</a:t>
            </a:r>
            <a:endParaRPr lang="fr-FR" dirty="0"/>
          </a:p>
          <a:p>
            <a:pPr marL="457200" lvl="0" indent="-355600" algn="l" rtl="0">
              <a:spcBef>
                <a:spcPts val="600"/>
              </a:spcBef>
              <a:spcAft>
                <a:spcPts val="0"/>
              </a:spcAft>
              <a:buSzPts val="2000"/>
              <a:buChar char="●"/>
            </a:pPr>
            <a:r>
              <a:rPr lang="fr-FR" b="1" dirty="0"/>
              <a:t>tools/check_tfs.py</a:t>
            </a:r>
            <a:r>
              <a:rPr lang="fr-FR" dirty="0"/>
              <a:t> looks for </a:t>
            </a:r>
            <a:r>
              <a:rPr lang="fr-FR" dirty="0" err="1"/>
              <a:t>dissectors</a:t>
            </a:r>
            <a:r>
              <a:rPr lang="fr-FR" dirty="0"/>
              <a:t> not sharing</a:t>
            </a:r>
            <a:endParaRPr lang="en" dirty="0"/>
          </a:p>
          <a:p>
            <a:pPr marL="558800" lvl="1" indent="0">
              <a:buNone/>
            </a:pPr>
            <a:endParaRPr dirty="0"/>
          </a:p>
        </p:txBody>
      </p:sp>
      <p:pic>
        <p:nvPicPr>
          <p:cNvPr id="4" name="Picture 3">
            <a:extLst>
              <a:ext uri="{FF2B5EF4-FFF2-40B4-BE49-F238E27FC236}">
                <a16:creationId xmlns:a16="http://schemas.microsoft.com/office/drawing/2014/main" id="{B4CCADDB-8F86-482B-AF0A-E4D59B2A9B6C}"/>
              </a:ext>
            </a:extLst>
          </p:cNvPr>
          <p:cNvPicPr>
            <a:picLocks noChangeAspect="1"/>
          </p:cNvPicPr>
          <p:nvPr/>
        </p:nvPicPr>
        <p:blipFill>
          <a:blip r:embed="rId3"/>
          <a:stretch>
            <a:fillRect/>
          </a:stretch>
        </p:blipFill>
        <p:spPr>
          <a:xfrm>
            <a:off x="3909760" y="1765004"/>
            <a:ext cx="2095272" cy="349212"/>
          </a:xfrm>
          <a:prstGeom prst="rect">
            <a:avLst/>
          </a:prstGeom>
        </p:spPr>
      </p:pic>
      <p:pic>
        <p:nvPicPr>
          <p:cNvPr id="6" name="Picture 5">
            <a:extLst>
              <a:ext uri="{FF2B5EF4-FFF2-40B4-BE49-F238E27FC236}">
                <a16:creationId xmlns:a16="http://schemas.microsoft.com/office/drawing/2014/main" id="{9D97516F-655A-7C4D-50E2-71703097B5B2}"/>
              </a:ext>
            </a:extLst>
          </p:cNvPr>
          <p:cNvPicPr>
            <a:picLocks noChangeAspect="1"/>
          </p:cNvPicPr>
          <p:nvPr/>
        </p:nvPicPr>
        <p:blipFill>
          <a:blip r:embed="rId4"/>
          <a:stretch>
            <a:fillRect/>
          </a:stretch>
        </p:blipFill>
        <p:spPr>
          <a:xfrm>
            <a:off x="946630" y="3567793"/>
            <a:ext cx="6298767" cy="1365714"/>
          </a:xfrm>
          <a:prstGeom prst="rect">
            <a:avLst/>
          </a:prstGeom>
        </p:spPr>
      </p:pic>
    </p:spTree>
    <p:extLst>
      <p:ext uri="{BB962C8B-B14F-4D97-AF65-F5344CB8AC3E}">
        <p14:creationId xmlns:p14="http://schemas.microsoft.com/office/powerpoint/2010/main" val="23088229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hf definition has e.g., </a:t>
            </a:r>
          </a:p>
          <a:p>
            <a:pPr marL="457200" lvl="0" indent="-355600" algn="l" rtl="0">
              <a:spcBef>
                <a:spcPts val="600"/>
              </a:spcBef>
              <a:spcAft>
                <a:spcPts val="0"/>
              </a:spcAft>
              <a:buSzPts val="2000"/>
              <a:buChar char="●"/>
            </a:pPr>
            <a:r>
              <a:rPr lang="fr-FR" b="1" dirty="0" err="1"/>
              <a:t>epan</a:t>
            </a:r>
            <a:r>
              <a:rPr lang="fr-FR" b="1" dirty="0"/>
              <a:t>/</a:t>
            </a:r>
            <a:r>
              <a:rPr lang="fr-FR" b="1" dirty="0" err="1"/>
              <a:t>tfs.c</a:t>
            </a:r>
            <a:r>
              <a:rPr lang="fr-FR" dirty="0"/>
              <a:t> has </a:t>
            </a:r>
            <a:r>
              <a:rPr lang="fr-FR" dirty="0" err="1"/>
              <a:t>some</a:t>
            </a:r>
            <a:r>
              <a:rPr lang="fr-FR" dirty="0"/>
              <a:t> </a:t>
            </a:r>
            <a:r>
              <a:rPr lang="fr-FR" i="1" dirty="0" err="1"/>
              <a:t>common</a:t>
            </a:r>
            <a:r>
              <a:rPr lang="fr-FR" dirty="0"/>
              <a:t> </a:t>
            </a:r>
            <a:r>
              <a:rPr lang="fr-FR" dirty="0" err="1"/>
              <a:t>definitions</a:t>
            </a:r>
            <a:endParaRPr lang="fr-FR" dirty="0"/>
          </a:p>
          <a:p>
            <a:pPr marL="457200" lvl="0" indent="-355600" algn="l" rtl="0">
              <a:spcBef>
                <a:spcPts val="600"/>
              </a:spcBef>
              <a:spcAft>
                <a:spcPts val="0"/>
              </a:spcAft>
              <a:buSzPts val="2000"/>
              <a:buChar char="●"/>
            </a:pPr>
            <a:r>
              <a:rPr lang="fr-FR" b="1" dirty="0"/>
              <a:t>tools/check_tfs.py</a:t>
            </a:r>
            <a:r>
              <a:rPr lang="fr-FR" dirty="0"/>
              <a:t> looks for </a:t>
            </a:r>
            <a:r>
              <a:rPr lang="fr-FR" dirty="0" err="1"/>
              <a:t>dissectors</a:t>
            </a:r>
            <a:r>
              <a:rPr lang="fr-FR" dirty="0"/>
              <a:t> not sharing</a:t>
            </a:r>
          </a:p>
          <a:p>
            <a:pPr marL="457200" lvl="0" indent="-355600" algn="l" rtl="0">
              <a:spcBef>
                <a:spcPts val="600"/>
              </a:spcBef>
              <a:spcAft>
                <a:spcPts val="0"/>
              </a:spcAft>
              <a:buSzPts val="2000"/>
              <a:buChar char="●"/>
            </a:pPr>
            <a:r>
              <a:rPr lang="fr-FR" dirty="0" err="1"/>
              <a:t>Find</a:t>
            </a:r>
            <a:r>
              <a:rPr lang="fr-FR" dirty="0"/>
              <a:t> new </a:t>
            </a:r>
            <a:r>
              <a:rPr lang="fr-FR" dirty="0" err="1"/>
              <a:t>common</a:t>
            </a:r>
            <a:r>
              <a:rPr lang="fr-FR" dirty="0"/>
              <a:t> candidates?</a:t>
            </a:r>
          </a:p>
          <a:p>
            <a:pPr marL="457200" lvl="0" indent="-355600" algn="l" rtl="0">
              <a:spcBef>
                <a:spcPts val="0"/>
              </a:spcBef>
              <a:spcAft>
                <a:spcPts val="0"/>
              </a:spcAft>
              <a:buSzPts val="2000"/>
              <a:buChar char="●"/>
            </a:pPr>
            <a:endParaRPr lang="en" dirty="0"/>
          </a:p>
          <a:p>
            <a:pPr marL="558800" lvl="1" indent="0">
              <a:buNone/>
            </a:pPr>
            <a:endParaRPr dirty="0"/>
          </a:p>
        </p:txBody>
      </p:sp>
      <p:pic>
        <p:nvPicPr>
          <p:cNvPr id="4" name="Picture 3">
            <a:extLst>
              <a:ext uri="{FF2B5EF4-FFF2-40B4-BE49-F238E27FC236}">
                <a16:creationId xmlns:a16="http://schemas.microsoft.com/office/drawing/2014/main" id="{B4CCADDB-8F86-482B-AF0A-E4D59B2A9B6C}"/>
              </a:ext>
            </a:extLst>
          </p:cNvPr>
          <p:cNvPicPr>
            <a:picLocks noChangeAspect="1"/>
          </p:cNvPicPr>
          <p:nvPr/>
        </p:nvPicPr>
        <p:blipFill>
          <a:blip r:embed="rId3"/>
          <a:stretch>
            <a:fillRect/>
          </a:stretch>
        </p:blipFill>
        <p:spPr>
          <a:xfrm>
            <a:off x="3909760" y="1765004"/>
            <a:ext cx="2095272" cy="349212"/>
          </a:xfrm>
          <a:prstGeom prst="rect">
            <a:avLst/>
          </a:prstGeom>
        </p:spPr>
      </p:pic>
      <p:pic>
        <p:nvPicPr>
          <p:cNvPr id="6" name="Picture 5">
            <a:extLst>
              <a:ext uri="{FF2B5EF4-FFF2-40B4-BE49-F238E27FC236}">
                <a16:creationId xmlns:a16="http://schemas.microsoft.com/office/drawing/2014/main" id="{9D97516F-655A-7C4D-50E2-71703097B5B2}"/>
              </a:ext>
            </a:extLst>
          </p:cNvPr>
          <p:cNvPicPr>
            <a:picLocks noChangeAspect="1"/>
          </p:cNvPicPr>
          <p:nvPr/>
        </p:nvPicPr>
        <p:blipFill>
          <a:blip r:embed="rId4"/>
          <a:stretch>
            <a:fillRect/>
          </a:stretch>
        </p:blipFill>
        <p:spPr>
          <a:xfrm>
            <a:off x="946630" y="3567793"/>
            <a:ext cx="6298767" cy="1365714"/>
          </a:xfrm>
          <a:prstGeom prst="rect">
            <a:avLst/>
          </a:prstGeom>
        </p:spPr>
      </p:pic>
    </p:spTree>
    <p:extLst>
      <p:ext uri="{BB962C8B-B14F-4D97-AF65-F5344CB8AC3E}">
        <p14:creationId xmlns:p14="http://schemas.microsoft.com/office/powerpoint/2010/main" val="2677614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1491893"/>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fr-FR" dirty="0" err="1"/>
              <a:t>Some</a:t>
            </a:r>
            <a:r>
              <a:rPr lang="fr-FR" dirty="0"/>
              <a:t> </a:t>
            </a:r>
            <a:r>
              <a:rPr lang="fr-FR" dirty="0" err="1"/>
              <a:t>value_strings</a:t>
            </a:r>
            <a:r>
              <a:rPr lang="fr-FR" dirty="0"/>
              <a:t> </a:t>
            </a:r>
            <a:r>
              <a:rPr lang="fr-FR" dirty="0" err="1"/>
              <a:t>could</a:t>
            </a:r>
            <a:r>
              <a:rPr lang="fr-FR" dirty="0"/>
              <a:t>/</a:t>
            </a:r>
            <a:r>
              <a:rPr lang="fr-FR" dirty="0" err="1"/>
              <a:t>should</a:t>
            </a:r>
            <a:r>
              <a:rPr lang="fr-FR" dirty="0"/>
              <a:t> </a:t>
            </a:r>
            <a:r>
              <a:rPr lang="fr-FR" dirty="0" err="1"/>
              <a:t>be</a:t>
            </a:r>
            <a:r>
              <a:rPr lang="fr-FR" dirty="0"/>
              <a:t> </a:t>
            </a:r>
            <a:r>
              <a:rPr lang="fr-FR" dirty="0" err="1"/>
              <a:t>common</a:t>
            </a:r>
            <a:r>
              <a:rPr lang="fr-FR" dirty="0"/>
              <a:t> </a:t>
            </a:r>
            <a:r>
              <a:rPr lang="fr-FR" dirty="0" err="1"/>
              <a:t>tfs</a:t>
            </a:r>
            <a:r>
              <a:rPr lang="fr-FR" dirty="0"/>
              <a:t>?</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279318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a:p>
            <a:pPr marL="457200" lvl="0" indent="-355600" algn="l" rtl="0">
              <a:spcBef>
                <a:spcPts val="0"/>
              </a:spcBef>
              <a:spcAft>
                <a:spcPts val="0"/>
              </a:spcAft>
              <a:buSzPts val="2000"/>
              <a:buChar char="●"/>
            </a:pPr>
            <a:r>
              <a:rPr lang="en-GB" dirty="0"/>
              <a:t>Quality?</a:t>
            </a:r>
            <a:endParaRPr dirty="0"/>
          </a:p>
          <a:p>
            <a:pPr marL="457200" lvl="0" indent="-355600" algn="l" rtl="0">
              <a:spcBef>
                <a:spcPts val="0"/>
              </a:spcBef>
              <a:spcAft>
                <a:spcPts val="0"/>
              </a:spcAft>
              <a:buSzPts val="2000"/>
              <a:buChar char="●"/>
            </a:pPr>
            <a:r>
              <a:rPr lang="en" dirty="0"/>
              <a:t>Stages of development</a:t>
            </a:r>
          </a:p>
          <a:p>
            <a:pPr marL="457200" lvl="0" indent="-355600" algn="l" rtl="0">
              <a:spcBef>
                <a:spcPts val="0"/>
              </a:spcBef>
              <a:spcAft>
                <a:spcPts val="0"/>
              </a:spcAft>
              <a:buSzPts val="2000"/>
              <a:buChar char="●"/>
            </a:pPr>
            <a:r>
              <a:rPr lang="en" dirty="0"/>
              <a:t>General checks</a:t>
            </a:r>
          </a:p>
          <a:p>
            <a:pPr marL="457200" lvl="0" indent="-355600" algn="l" rtl="0">
              <a:spcBef>
                <a:spcPts val="0"/>
              </a:spcBef>
              <a:spcAft>
                <a:spcPts val="0"/>
              </a:spcAft>
              <a:buSzPts val="2000"/>
              <a:buChar char="●"/>
            </a:pPr>
            <a:r>
              <a:rPr lang="en" dirty="0"/>
              <a:t>Specific checks</a:t>
            </a:r>
          </a:p>
          <a:p>
            <a:pPr marL="457200" lvl="0" indent="-355600" algn="l" rtl="0">
              <a:spcBef>
                <a:spcPts val="0"/>
              </a:spcBef>
              <a:spcAft>
                <a:spcPts val="0"/>
              </a:spcAft>
              <a:buSzPts val="2000"/>
              <a:buChar char="●"/>
            </a:pPr>
            <a:r>
              <a:rPr lang="en" dirty="0"/>
              <a:t>Observations/discussion</a:t>
            </a:r>
            <a:endParaRPr dirty="0"/>
          </a:p>
        </p:txBody>
      </p:sp>
    </p:spTree>
    <p:extLst>
      <p:ext uri="{BB962C8B-B14F-4D97-AF65-F5344CB8AC3E}">
        <p14:creationId xmlns:p14="http://schemas.microsoft.com/office/powerpoint/2010/main" val="21106807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1491893"/>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fr-FR" dirty="0" err="1"/>
              <a:t>Some</a:t>
            </a:r>
            <a:r>
              <a:rPr lang="fr-FR" dirty="0"/>
              <a:t> </a:t>
            </a:r>
            <a:r>
              <a:rPr lang="fr-FR" dirty="0" err="1"/>
              <a:t>value_strings</a:t>
            </a:r>
            <a:r>
              <a:rPr lang="fr-FR" dirty="0"/>
              <a:t> </a:t>
            </a:r>
            <a:r>
              <a:rPr lang="fr-FR" dirty="0" err="1"/>
              <a:t>could</a:t>
            </a:r>
            <a:r>
              <a:rPr lang="fr-FR" dirty="0"/>
              <a:t>/</a:t>
            </a:r>
            <a:r>
              <a:rPr lang="fr-FR" dirty="0" err="1"/>
              <a:t>should</a:t>
            </a:r>
            <a:r>
              <a:rPr lang="fr-FR" dirty="0"/>
              <a:t> </a:t>
            </a:r>
            <a:r>
              <a:rPr lang="fr-FR" dirty="0" err="1"/>
              <a:t>be</a:t>
            </a:r>
            <a:r>
              <a:rPr lang="fr-FR" dirty="0"/>
              <a:t> </a:t>
            </a:r>
            <a:r>
              <a:rPr lang="fr-FR" dirty="0" err="1"/>
              <a:t>common</a:t>
            </a:r>
            <a:r>
              <a:rPr lang="fr-FR" dirty="0"/>
              <a:t> </a:t>
            </a:r>
            <a:r>
              <a:rPr lang="fr-FR" dirty="0" err="1"/>
              <a:t>tfs</a:t>
            </a:r>
            <a:r>
              <a:rPr lang="fr-FR" dirty="0"/>
              <a:t>?</a:t>
            </a:r>
          </a:p>
          <a:p>
            <a:pPr marL="914400" lvl="1" indent="-355600" algn="l" rtl="0">
              <a:spcBef>
                <a:spcPts val="0"/>
              </a:spcBef>
              <a:spcAft>
                <a:spcPts val="0"/>
              </a:spcAft>
              <a:buSzPts val="2000"/>
              <a:buChar char="○"/>
            </a:pPr>
            <a:r>
              <a:rPr lang="en-GB" dirty="0"/>
              <a:t>Only if strings match exactly, AND</a:t>
            </a:r>
          </a:p>
          <a:p>
            <a:pPr marL="914400" lvl="1" indent="-355600" algn="l" rtl="0">
              <a:spcBef>
                <a:spcPts val="0"/>
              </a:spcBef>
              <a:spcAft>
                <a:spcPts val="0"/>
              </a:spcAft>
              <a:buSzPts val="2000"/>
              <a:buChar char="○"/>
            </a:pPr>
            <a:r>
              <a:rPr lang="en-GB" dirty="0"/>
              <a:t>Field is only 1 bit wide</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4780361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a:t>
            </a:r>
            <a:r>
              <a:rPr lang="en" dirty="0"/>
              <a:t>rue_false_string</a:t>
            </a:r>
            <a:endParaRPr dirty="0"/>
          </a:p>
        </p:txBody>
      </p:sp>
      <p:sp>
        <p:nvSpPr>
          <p:cNvPr id="53" name="Google Shape;53;p9"/>
          <p:cNvSpPr txBox="1">
            <a:spLocks noGrp="1"/>
          </p:cNvSpPr>
          <p:nvPr>
            <p:ph type="body" idx="1"/>
          </p:nvPr>
        </p:nvSpPr>
        <p:spPr>
          <a:xfrm>
            <a:off x="771649" y="1618700"/>
            <a:ext cx="7498110" cy="1491893"/>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fr-FR" dirty="0" err="1"/>
              <a:t>Some</a:t>
            </a:r>
            <a:r>
              <a:rPr lang="fr-FR" dirty="0"/>
              <a:t> </a:t>
            </a:r>
            <a:r>
              <a:rPr lang="fr-FR" dirty="0" err="1"/>
              <a:t>value_strings</a:t>
            </a:r>
            <a:r>
              <a:rPr lang="fr-FR" dirty="0"/>
              <a:t> </a:t>
            </a:r>
            <a:r>
              <a:rPr lang="fr-FR" dirty="0" err="1"/>
              <a:t>could</a:t>
            </a:r>
            <a:r>
              <a:rPr lang="fr-FR" dirty="0"/>
              <a:t>/</a:t>
            </a:r>
            <a:r>
              <a:rPr lang="fr-FR" dirty="0" err="1"/>
              <a:t>should</a:t>
            </a:r>
            <a:r>
              <a:rPr lang="fr-FR" dirty="0"/>
              <a:t> </a:t>
            </a:r>
            <a:r>
              <a:rPr lang="fr-FR" dirty="0" err="1"/>
              <a:t>be</a:t>
            </a:r>
            <a:r>
              <a:rPr lang="fr-FR" dirty="0"/>
              <a:t> </a:t>
            </a:r>
            <a:r>
              <a:rPr lang="fr-FR" dirty="0" err="1"/>
              <a:t>common</a:t>
            </a:r>
            <a:r>
              <a:rPr lang="fr-FR" dirty="0"/>
              <a:t> </a:t>
            </a:r>
            <a:r>
              <a:rPr lang="fr-FR" dirty="0" err="1"/>
              <a:t>tfs</a:t>
            </a:r>
            <a:r>
              <a:rPr lang="fr-FR" dirty="0"/>
              <a:t>?</a:t>
            </a:r>
          </a:p>
          <a:p>
            <a:pPr marL="914400" lvl="1" indent="-355600" algn="l" rtl="0">
              <a:spcBef>
                <a:spcPts val="0"/>
              </a:spcBef>
              <a:spcAft>
                <a:spcPts val="0"/>
              </a:spcAft>
              <a:buSzPts val="2000"/>
              <a:buChar char="○"/>
            </a:pPr>
            <a:r>
              <a:rPr lang="en-GB" dirty="0"/>
              <a:t>Only if strings match exactly, AND</a:t>
            </a:r>
          </a:p>
          <a:p>
            <a:pPr marL="914400" lvl="1" indent="-355600" algn="l" rtl="0">
              <a:spcBef>
                <a:spcPts val="0"/>
              </a:spcBef>
              <a:spcAft>
                <a:spcPts val="0"/>
              </a:spcAft>
              <a:buSzPts val="2000"/>
              <a:buChar char="○"/>
            </a:pPr>
            <a:r>
              <a:rPr lang="en-GB" dirty="0"/>
              <a:t>Field is only 1 bit wide</a:t>
            </a:r>
          </a:p>
          <a:p>
            <a:pPr marL="101600" lvl="0" indent="0" algn="l" rtl="0">
              <a:spcBef>
                <a:spcPts val="0"/>
              </a:spcBef>
              <a:spcAft>
                <a:spcPts val="0"/>
              </a:spcAft>
              <a:buSzPts val="2000"/>
              <a:buNone/>
            </a:pPr>
            <a:endParaRPr lang="en" dirty="0"/>
          </a:p>
          <a:p>
            <a:pPr marL="558800" lvl="1" indent="0">
              <a:buNone/>
            </a:pPr>
            <a:endParaRPr dirty="0"/>
          </a:p>
        </p:txBody>
      </p:sp>
      <p:pic>
        <p:nvPicPr>
          <p:cNvPr id="3" name="Picture 2">
            <a:extLst>
              <a:ext uri="{FF2B5EF4-FFF2-40B4-BE49-F238E27FC236}">
                <a16:creationId xmlns:a16="http://schemas.microsoft.com/office/drawing/2014/main" id="{2635F3BB-E2DF-0773-5D24-51192FADDB91}"/>
              </a:ext>
            </a:extLst>
          </p:cNvPr>
          <p:cNvPicPr>
            <a:picLocks noChangeAspect="1"/>
          </p:cNvPicPr>
          <p:nvPr/>
        </p:nvPicPr>
        <p:blipFill>
          <a:blip r:embed="rId3"/>
          <a:stretch>
            <a:fillRect/>
          </a:stretch>
        </p:blipFill>
        <p:spPr>
          <a:xfrm>
            <a:off x="177209" y="3348761"/>
            <a:ext cx="8789582" cy="1159439"/>
          </a:xfrm>
          <a:prstGeom prst="rect">
            <a:avLst/>
          </a:prstGeom>
        </p:spPr>
      </p:pic>
    </p:spTree>
    <p:extLst>
      <p:ext uri="{BB962C8B-B14F-4D97-AF65-F5344CB8AC3E}">
        <p14:creationId xmlns:p14="http://schemas.microsoft.com/office/powerpoint/2010/main" val="1204989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tools/fuzz-test.sh </a:t>
            </a:r>
            <a:r>
              <a:rPr lang="en-GB" dirty="0"/>
              <a:t>for fuzzing captures locally</a:t>
            </a:r>
            <a:endParaRPr lang="en" dirty="0"/>
          </a:p>
          <a:p>
            <a:pPr marL="558800" lvl="1" indent="0">
              <a:buNone/>
            </a:pPr>
            <a:endParaRPr dirty="0"/>
          </a:p>
        </p:txBody>
      </p:sp>
    </p:spTree>
    <p:extLst>
      <p:ext uri="{BB962C8B-B14F-4D97-AF65-F5344CB8AC3E}">
        <p14:creationId xmlns:p14="http://schemas.microsoft.com/office/powerpoint/2010/main" val="17390805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tools/fuzz-test.sh </a:t>
            </a:r>
            <a:r>
              <a:rPr lang="en-GB" dirty="0"/>
              <a:t>for fuzzing captures locally</a:t>
            </a:r>
            <a:endParaRPr lang="en-GB" b="1" dirty="0"/>
          </a:p>
          <a:p>
            <a:pPr marL="457200" lvl="0" indent="-355600" algn="l" rtl="0">
              <a:spcBef>
                <a:spcPts val="600"/>
              </a:spcBef>
              <a:spcAft>
                <a:spcPts val="0"/>
              </a:spcAft>
              <a:buSzPts val="2000"/>
              <a:buChar char="●"/>
            </a:pPr>
            <a:r>
              <a:rPr lang="fr-FR" dirty="0" err="1"/>
              <a:t>Oss-fuzz</a:t>
            </a:r>
            <a:r>
              <a:rPr lang="fr-FR" dirty="0"/>
              <a:t> (google)</a:t>
            </a:r>
            <a:endParaRPr lang="en" dirty="0"/>
          </a:p>
          <a:p>
            <a:pPr marL="558800" lvl="1" indent="0">
              <a:buNone/>
            </a:pPr>
            <a:endParaRPr dirty="0"/>
          </a:p>
        </p:txBody>
      </p:sp>
    </p:spTree>
    <p:extLst>
      <p:ext uri="{BB962C8B-B14F-4D97-AF65-F5344CB8AC3E}">
        <p14:creationId xmlns:p14="http://schemas.microsoft.com/office/powerpoint/2010/main" val="36377746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tools/fuzz-test.sh </a:t>
            </a:r>
            <a:r>
              <a:rPr lang="en-GB" dirty="0"/>
              <a:t>for fuzzing captures locally</a:t>
            </a:r>
            <a:endParaRPr lang="en-GB" b="1" dirty="0"/>
          </a:p>
          <a:p>
            <a:pPr marL="457200" lvl="0" indent="-355600" algn="l" rtl="0">
              <a:spcBef>
                <a:spcPts val="600"/>
              </a:spcBef>
              <a:spcAft>
                <a:spcPts val="0"/>
              </a:spcAft>
              <a:buSzPts val="2000"/>
              <a:buChar char="●"/>
            </a:pPr>
            <a:r>
              <a:rPr lang="fr-FR" dirty="0" err="1"/>
              <a:t>Oss-fuzz</a:t>
            </a:r>
            <a:r>
              <a:rPr lang="fr-FR" dirty="0"/>
              <a:t> (google)</a:t>
            </a:r>
          </a:p>
          <a:p>
            <a:pPr lvl="1">
              <a:spcBef>
                <a:spcPts val="600"/>
              </a:spcBef>
              <a:buChar char="●"/>
            </a:pPr>
            <a:r>
              <a:rPr lang="fr-FR" dirty="0"/>
              <a:t>Checks out Wireshark + repo </a:t>
            </a:r>
            <a:r>
              <a:rPr lang="fr-FR" dirty="0" err="1"/>
              <a:t>with</a:t>
            </a:r>
            <a:r>
              <a:rPr lang="fr-FR" dirty="0"/>
              <a:t> captures</a:t>
            </a:r>
            <a:endParaRPr lang="en" dirty="0"/>
          </a:p>
          <a:p>
            <a:pPr marL="558800" lvl="1" indent="0">
              <a:buNone/>
            </a:pPr>
            <a:endParaRPr dirty="0"/>
          </a:p>
        </p:txBody>
      </p:sp>
    </p:spTree>
    <p:extLst>
      <p:ext uri="{BB962C8B-B14F-4D97-AF65-F5344CB8AC3E}">
        <p14:creationId xmlns:p14="http://schemas.microsoft.com/office/powerpoint/2010/main" val="14249064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tools/fuzz-test.sh </a:t>
            </a:r>
            <a:r>
              <a:rPr lang="en-GB" dirty="0"/>
              <a:t>for fuzzing captures locally</a:t>
            </a:r>
            <a:endParaRPr lang="en-GB" b="1" dirty="0"/>
          </a:p>
          <a:p>
            <a:pPr marL="457200" lvl="0" indent="-355600" algn="l" rtl="0">
              <a:spcBef>
                <a:spcPts val="600"/>
              </a:spcBef>
              <a:spcAft>
                <a:spcPts val="0"/>
              </a:spcAft>
              <a:buSzPts val="2000"/>
              <a:buChar char="●"/>
            </a:pPr>
            <a:r>
              <a:rPr lang="fr-FR" dirty="0" err="1"/>
              <a:t>Oss-fuzz</a:t>
            </a:r>
            <a:r>
              <a:rPr lang="fr-FR" dirty="0"/>
              <a:t> (google)</a:t>
            </a:r>
          </a:p>
          <a:p>
            <a:pPr lvl="1">
              <a:spcBef>
                <a:spcPts val="600"/>
              </a:spcBef>
              <a:buChar char="●"/>
            </a:pPr>
            <a:r>
              <a:rPr lang="fr-FR" dirty="0"/>
              <a:t>Checks out Wireshark + repo </a:t>
            </a:r>
            <a:r>
              <a:rPr lang="fr-FR" dirty="0" err="1"/>
              <a:t>with</a:t>
            </a:r>
            <a:r>
              <a:rPr lang="fr-FR" dirty="0"/>
              <a:t> captures</a:t>
            </a:r>
          </a:p>
          <a:p>
            <a:pPr lvl="1">
              <a:spcBef>
                <a:spcPts val="600"/>
              </a:spcBef>
              <a:buChar char="●"/>
            </a:pPr>
            <a:r>
              <a:rPr lang="fr-FR" dirty="0" err="1"/>
              <a:t>Builds</a:t>
            </a:r>
            <a:r>
              <a:rPr lang="fr-FR" dirty="0"/>
              <a:t> Wireshark + </a:t>
            </a:r>
            <a:r>
              <a:rPr lang="fr-FR" dirty="0" err="1"/>
              <a:t>tools</a:t>
            </a:r>
            <a:r>
              <a:rPr lang="fr-FR" dirty="0"/>
              <a:t>/</a:t>
            </a:r>
            <a:r>
              <a:rPr lang="fr-FR" dirty="0" err="1"/>
              <a:t>oss-fuzzshark</a:t>
            </a:r>
            <a:endParaRPr lang="en" dirty="0"/>
          </a:p>
          <a:p>
            <a:pPr marL="558800" lvl="1" indent="0">
              <a:buNone/>
            </a:pPr>
            <a:endParaRPr dirty="0"/>
          </a:p>
        </p:txBody>
      </p:sp>
    </p:spTree>
    <p:extLst>
      <p:ext uri="{BB962C8B-B14F-4D97-AF65-F5344CB8AC3E}">
        <p14:creationId xmlns:p14="http://schemas.microsoft.com/office/powerpoint/2010/main" val="23328600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tools/fuzz-test.sh </a:t>
            </a:r>
            <a:r>
              <a:rPr lang="en-GB" dirty="0"/>
              <a:t>for fuzzing captures locally</a:t>
            </a:r>
            <a:endParaRPr lang="en-GB" b="1" dirty="0"/>
          </a:p>
          <a:p>
            <a:pPr marL="457200" lvl="0" indent="-355600" algn="l" rtl="0">
              <a:spcBef>
                <a:spcPts val="600"/>
              </a:spcBef>
              <a:spcAft>
                <a:spcPts val="0"/>
              </a:spcAft>
              <a:buSzPts val="2000"/>
              <a:buChar char="●"/>
            </a:pPr>
            <a:r>
              <a:rPr lang="fr-FR" dirty="0" err="1"/>
              <a:t>Oss-fuzz</a:t>
            </a:r>
            <a:r>
              <a:rPr lang="fr-FR" dirty="0"/>
              <a:t> (google)</a:t>
            </a:r>
          </a:p>
          <a:p>
            <a:pPr lvl="1">
              <a:spcBef>
                <a:spcPts val="600"/>
              </a:spcBef>
              <a:buChar char="●"/>
            </a:pPr>
            <a:r>
              <a:rPr lang="fr-FR" dirty="0"/>
              <a:t>Checks out Wireshark + repo </a:t>
            </a:r>
            <a:r>
              <a:rPr lang="fr-FR" dirty="0" err="1"/>
              <a:t>with</a:t>
            </a:r>
            <a:r>
              <a:rPr lang="fr-FR" dirty="0"/>
              <a:t> captures</a:t>
            </a:r>
          </a:p>
          <a:p>
            <a:pPr lvl="1">
              <a:spcBef>
                <a:spcPts val="600"/>
              </a:spcBef>
              <a:buChar char="●"/>
            </a:pPr>
            <a:r>
              <a:rPr lang="fr-FR" dirty="0" err="1"/>
              <a:t>Builds</a:t>
            </a:r>
            <a:r>
              <a:rPr lang="fr-FR" dirty="0"/>
              <a:t> Wireshark + </a:t>
            </a:r>
            <a:r>
              <a:rPr lang="fr-FR" dirty="0" err="1"/>
              <a:t>tools</a:t>
            </a:r>
            <a:r>
              <a:rPr lang="fr-FR" dirty="0"/>
              <a:t>/</a:t>
            </a:r>
            <a:r>
              <a:rPr lang="fr-FR" dirty="0" err="1"/>
              <a:t>oss-fuzzshark</a:t>
            </a:r>
            <a:endParaRPr lang="fr-FR" dirty="0"/>
          </a:p>
          <a:p>
            <a:pPr lvl="1">
              <a:spcBef>
                <a:spcPts val="600"/>
              </a:spcBef>
              <a:buChar char="●"/>
            </a:pPr>
            <a:r>
              <a:rPr lang="fr-FR" dirty="0"/>
              <a:t>Tools to triage/</a:t>
            </a:r>
            <a:r>
              <a:rPr lang="fr-FR" dirty="0" err="1"/>
              <a:t>reproduce</a:t>
            </a:r>
            <a:r>
              <a:rPr lang="fr-FR" dirty="0"/>
              <a:t>/log as </a:t>
            </a:r>
            <a:r>
              <a:rPr lang="fr-FR" dirty="0" err="1"/>
              <a:t>Gitlab</a:t>
            </a:r>
            <a:r>
              <a:rPr lang="fr-FR" dirty="0"/>
              <a:t> issue</a:t>
            </a:r>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8585832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fuzzing – creating a corpus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endParaRPr lang="en" dirty="0"/>
          </a:p>
          <a:p>
            <a:pPr marL="558800" lvl="1" indent="0">
              <a:buNone/>
            </a:pPr>
            <a:endParaRPr dirty="0"/>
          </a:p>
        </p:txBody>
      </p:sp>
      <p:pic>
        <p:nvPicPr>
          <p:cNvPr id="3" name="Picture 2">
            <a:extLst>
              <a:ext uri="{FF2B5EF4-FFF2-40B4-BE49-F238E27FC236}">
                <a16:creationId xmlns:a16="http://schemas.microsoft.com/office/drawing/2014/main" id="{F0625A58-0FEE-8D16-A9DB-7C70FD728327}"/>
              </a:ext>
            </a:extLst>
          </p:cNvPr>
          <p:cNvPicPr>
            <a:picLocks noChangeAspect="1"/>
          </p:cNvPicPr>
          <p:nvPr/>
        </p:nvPicPr>
        <p:blipFill>
          <a:blip r:embed="rId3"/>
          <a:stretch>
            <a:fillRect/>
          </a:stretch>
        </p:blipFill>
        <p:spPr>
          <a:xfrm>
            <a:off x="171228" y="1733216"/>
            <a:ext cx="7058416" cy="3376916"/>
          </a:xfrm>
          <a:prstGeom prst="rect">
            <a:avLst/>
          </a:prstGeom>
        </p:spPr>
      </p:pic>
    </p:spTree>
    <p:extLst>
      <p:ext uri="{BB962C8B-B14F-4D97-AF65-F5344CB8AC3E}">
        <p14:creationId xmlns:p14="http://schemas.microsoft.com/office/powerpoint/2010/main" val="20991858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tests (</a:t>
            </a:r>
            <a:r>
              <a:rPr lang="en-GB" dirty="0" err="1"/>
              <a:t>pytest</a:t>
            </a:r>
            <a:r>
              <a:rPr lang="en-GB" dirty="0"/>
              <a:t>)</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Some dissector-specific tests using </a:t>
            </a:r>
            <a:r>
              <a:rPr lang="en-GB" dirty="0" err="1"/>
              <a:t>tshark</a:t>
            </a:r>
            <a:endParaRPr lang="en-GB" dirty="0"/>
          </a:p>
        </p:txBody>
      </p:sp>
    </p:spTree>
    <p:extLst>
      <p:ext uri="{BB962C8B-B14F-4D97-AF65-F5344CB8AC3E}">
        <p14:creationId xmlns:p14="http://schemas.microsoft.com/office/powerpoint/2010/main" val="18083873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tests (</a:t>
            </a:r>
            <a:r>
              <a:rPr lang="en-GB" dirty="0" err="1"/>
              <a:t>pytest</a:t>
            </a:r>
            <a:r>
              <a:rPr lang="en-GB" dirty="0"/>
              <a:t>)</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Some dissector-specific tests using </a:t>
            </a:r>
            <a:r>
              <a:rPr lang="en-GB" dirty="0" err="1"/>
              <a:t>tshark</a:t>
            </a:r>
            <a:endParaRPr lang="en-GB" dirty="0"/>
          </a:p>
          <a:p>
            <a:pPr>
              <a:buFont typeface="Trebuchet MS"/>
              <a:buChar char="●"/>
            </a:pPr>
            <a:r>
              <a:rPr lang="en-GB" b="1" dirty="0" err="1"/>
              <a:t>tshark</a:t>
            </a:r>
            <a:r>
              <a:rPr lang="en-GB" b="1" dirty="0"/>
              <a:t> –G values </a:t>
            </a:r>
            <a:r>
              <a:rPr lang="en-GB" dirty="0"/>
              <a:t>catches certain errors</a:t>
            </a:r>
          </a:p>
        </p:txBody>
      </p:sp>
    </p:spTree>
    <p:extLst>
      <p:ext uri="{BB962C8B-B14F-4D97-AF65-F5344CB8AC3E}">
        <p14:creationId xmlns:p14="http://schemas.microsoft.com/office/powerpoint/2010/main" val="35159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a:t>
            </a:r>
            <a:endParaRPr dirty="0"/>
          </a:p>
        </p:txBody>
      </p:sp>
      <p:sp>
        <p:nvSpPr>
          <p:cNvPr id="53" name="Google Shape;53;p9"/>
          <p:cNvSpPr txBox="1">
            <a:spLocks noGrp="1"/>
          </p:cNvSpPr>
          <p:nvPr>
            <p:ph type="body" idx="1"/>
          </p:nvPr>
        </p:nvSpPr>
        <p:spPr>
          <a:xfrm>
            <a:off x="551329" y="1618700"/>
            <a:ext cx="553664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 code to show 1 protocol</a:t>
            </a:r>
            <a:endParaRPr dirty="0"/>
          </a:p>
        </p:txBody>
      </p:sp>
    </p:spTree>
    <p:extLst>
      <p:ext uri="{BB962C8B-B14F-4D97-AF65-F5344CB8AC3E}">
        <p14:creationId xmlns:p14="http://schemas.microsoft.com/office/powerpoint/2010/main" val="652141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tests (</a:t>
            </a:r>
            <a:r>
              <a:rPr lang="en-GB" dirty="0" err="1"/>
              <a:t>pytest</a:t>
            </a:r>
            <a:r>
              <a:rPr lang="en-GB" dirty="0"/>
              <a:t>)</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Some dissector-specific tests using </a:t>
            </a:r>
            <a:r>
              <a:rPr lang="en-GB" dirty="0" err="1"/>
              <a:t>tshark</a:t>
            </a:r>
            <a:endParaRPr lang="en-GB" dirty="0"/>
          </a:p>
          <a:p>
            <a:pPr>
              <a:buFont typeface="Trebuchet MS"/>
              <a:buChar char="●"/>
            </a:pPr>
            <a:r>
              <a:rPr lang="en-GB" b="1" dirty="0" err="1"/>
              <a:t>tshark</a:t>
            </a:r>
            <a:r>
              <a:rPr lang="en-GB" b="1" dirty="0"/>
              <a:t> –G values </a:t>
            </a:r>
            <a:r>
              <a:rPr lang="en-GB" dirty="0"/>
              <a:t>catches certain errors</a:t>
            </a:r>
          </a:p>
          <a:p>
            <a:pPr>
              <a:buFont typeface="Trebuchet MS"/>
              <a:buChar char="●"/>
            </a:pPr>
            <a:r>
              <a:rPr lang="en-GB" dirty="0"/>
              <a:t>There isn’t really a framework for isolating a dissector.. </a:t>
            </a:r>
          </a:p>
        </p:txBody>
      </p:sp>
    </p:spTree>
    <p:extLst>
      <p:ext uri="{BB962C8B-B14F-4D97-AF65-F5344CB8AC3E}">
        <p14:creationId xmlns:p14="http://schemas.microsoft.com/office/powerpoint/2010/main" val="3874924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checking a dissector</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428197"/>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marL="101600" indent="0">
              <a:buNone/>
            </a:pPr>
            <a:r>
              <a:rPr lang="en-GB" b="1" dirty="0"/>
              <a:t>tools/check*.py</a:t>
            </a:r>
            <a:r>
              <a:rPr lang="en-GB" dirty="0"/>
              <a:t> have some common command-line options</a:t>
            </a:r>
          </a:p>
        </p:txBody>
      </p:sp>
    </p:spTree>
    <p:extLst>
      <p:ext uri="{BB962C8B-B14F-4D97-AF65-F5344CB8AC3E}">
        <p14:creationId xmlns:p14="http://schemas.microsoft.com/office/powerpoint/2010/main" val="23373579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checking a dissector</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428197"/>
            <a:ext cx="7498110" cy="696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marL="101600" indent="0">
              <a:buNone/>
            </a:pPr>
            <a:r>
              <a:rPr lang="en-GB" b="1"/>
              <a:t>tools/check*.py</a:t>
            </a:r>
            <a:r>
              <a:rPr lang="en-GB"/>
              <a:t> have some common command-line options</a:t>
            </a:r>
            <a:endParaRPr lang="en-GB" dirty="0"/>
          </a:p>
        </p:txBody>
      </p:sp>
      <p:pic>
        <p:nvPicPr>
          <p:cNvPr id="13" name="Picture 12">
            <a:extLst>
              <a:ext uri="{FF2B5EF4-FFF2-40B4-BE49-F238E27FC236}">
                <a16:creationId xmlns:a16="http://schemas.microsoft.com/office/drawing/2014/main" id="{4DBC2EFF-B7E9-A10B-D4D9-D186A118CAED}"/>
              </a:ext>
            </a:extLst>
          </p:cNvPr>
          <p:cNvPicPr>
            <a:picLocks noChangeAspect="1"/>
          </p:cNvPicPr>
          <p:nvPr/>
        </p:nvPicPr>
        <p:blipFill>
          <a:blip r:embed="rId3"/>
          <a:stretch>
            <a:fillRect/>
          </a:stretch>
        </p:blipFill>
        <p:spPr>
          <a:xfrm>
            <a:off x="786977" y="2281236"/>
            <a:ext cx="7486228" cy="1049793"/>
          </a:xfrm>
          <a:prstGeom prst="rect">
            <a:avLst/>
          </a:prstGeom>
        </p:spPr>
      </p:pic>
    </p:spTree>
    <p:extLst>
      <p:ext uri="{BB962C8B-B14F-4D97-AF65-F5344CB8AC3E}">
        <p14:creationId xmlns:p14="http://schemas.microsoft.com/office/powerpoint/2010/main" val="2868422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checking a dissector</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428197"/>
            <a:ext cx="7498110" cy="696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marL="101600" indent="0">
              <a:buNone/>
            </a:pPr>
            <a:r>
              <a:rPr lang="en-GB" b="1"/>
              <a:t>tools/check*.py</a:t>
            </a:r>
            <a:r>
              <a:rPr lang="en-GB"/>
              <a:t> have some common command-line options</a:t>
            </a:r>
            <a:endParaRPr lang="en-GB" dirty="0"/>
          </a:p>
        </p:txBody>
      </p:sp>
      <p:pic>
        <p:nvPicPr>
          <p:cNvPr id="13" name="Picture 12">
            <a:extLst>
              <a:ext uri="{FF2B5EF4-FFF2-40B4-BE49-F238E27FC236}">
                <a16:creationId xmlns:a16="http://schemas.microsoft.com/office/drawing/2014/main" id="{4DBC2EFF-B7E9-A10B-D4D9-D186A118CAED}"/>
              </a:ext>
            </a:extLst>
          </p:cNvPr>
          <p:cNvPicPr>
            <a:picLocks noChangeAspect="1"/>
          </p:cNvPicPr>
          <p:nvPr/>
        </p:nvPicPr>
        <p:blipFill>
          <a:blip r:embed="rId3"/>
          <a:stretch>
            <a:fillRect/>
          </a:stretch>
        </p:blipFill>
        <p:spPr>
          <a:xfrm>
            <a:off x="786977" y="2281236"/>
            <a:ext cx="7486228" cy="1049793"/>
          </a:xfrm>
          <a:prstGeom prst="rect">
            <a:avLst/>
          </a:prstGeom>
        </p:spPr>
      </p:pic>
      <p:sp>
        <p:nvSpPr>
          <p:cNvPr id="3" name="Google Shape;53;p9">
            <a:extLst>
              <a:ext uri="{FF2B5EF4-FFF2-40B4-BE49-F238E27FC236}">
                <a16:creationId xmlns:a16="http://schemas.microsoft.com/office/drawing/2014/main" id="{315E1875-6CEC-616C-2FCC-3946FCC2E7F2}"/>
              </a:ext>
            </a:extLst>
          </p:cNvPr>
          <p:cNvSpPr txBox="1">
            <a:spLocks/>
          </p:cNvSpPr>
          <p:nvPr/>
        </p:nvSpPr>
        <p:spPr>
          <a:xfrm>
            <a:off x="921804" y="3570769"/>
            <a:ext cx="7498110" cy="696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marL="101600" indent="0">
              <a:buNone/>
            </a:pPr>
            <a:r>
              <a:rPr lang="en-GB" dirty="0"/>
              <a:t>Need to avoid ‘fixing’ generated files</a:t>
            </a:r>
          </a:p>
        </p:txBody>
      </p:sp>
    </p:spTree>
    <p:extLst>
      <p:ext uri="{BB962C8B-B14F-4D97-AF65-F5344CB8AC3E}">
        <p14:creationId xmlns:p14="http://schemas.microsoft.com/office/powerpoint/2010/main" val="19323326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checking a dissector</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428197"/>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b="1" dirty="0"/>
              <a:t>tools/check_dissector.py</a:t>
            </a:r>
            <a:r>
              <a:rPr lang="en-GB" dirty="0"/>
              <a:t> is a wrapper</a:t>
            </a:r>
          </a:p>
        </p:txBody>
      </p:sp>
      <p:pic>
        <p:nvPicPr>
          <p:cNvPr id="4" name="Picture 3">
            <a:extLst>
              <a:ext uri="{FF2B5EF4-FFF2-40B4-BE49-F238E27FC236}">
                <a16:creationId xmlns:a16="http://schemas.microsoft.com/office/drawing/2014/main" id="{7E9CE984-400B-07B2-8757-8033E0D01473}"/>
              </a:ext>
            </a:extLst>
          </p:cNvPr>
          <p:cNvPicPr>
            <a:picLocks noChangeAspect="1"/>
          </p:cNvPicPr>
          <p:nvPr/>
        </p:nvPicPr>
        <p:blipFill>
          <a:blip r:embed="rId3"/>
          <a:stretch>
            <a:fillRect/>
          </a:stretch>
        </p:blipFill>
        <p:spPr>
          <a:xfrm>
            <a:off x="897155" y="2068399"/>
            <a:ext cx="5772586" cy="2972831"/>
          </a:xfrm>
          <a:prstGeom prst="rect">
            <a:avLst/>
          </a:prstGeom>
        </p:spPr>
      </p:pic>
    </p:spTree>
    <p:extLst>
      <p:ext uri="{BB962C8B-B14F-4D97-AF65-F5344CB8AC3E}">
        <p14:creationId xmlns:p14="http://schemas.microsoft.com/office/powerpoint/2010/main" val="19879042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Observations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Related checks sometimes separated by stage/tool</a:t>
            </a:r>
          </a:p>
        </p:txBody>
      </p:sp>
    </p:spTree>
    <p:extLst>
      <p:ext uri="{BB962C8B-B14F-4D97-AF65-F5344CB8AC3E}">
        <p14:creationId xmlns:p14="http://schemas.microsoft.com/office/powerpoint/2010/main" val="1119904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Observations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Related checks sometimes separated by stage/tool</a:t>
            </a:r>
          </a:p>
          <a:p>
            <a:pPr>
              <a:buFont typeface="Trebuchet MS"/>
              <a:buChar char="●"/>
            </a:pPr>
            <a:r>
              <a:rPr lang="en-GB" dirty="0"/>
              <a:t>Should look harder to make use of external tools</a:t>
            </a:r>
          </a:p>
          <a:p>
            <a:pPr>
              <a:buFont typeface="Trebuchet MS"/>
              <a:buChar char="●"/>
            </a:pPr>
            <a:endParaRPr lang="en-GB" dirty="0"/>
          </a:p>
        </p:txBody>
      </p:sp>
    </p:spTree>
    <p:extLst>
      <p:ext uri="{BB962C8B-B14F-4D97-AF65-F5344CB8AC3E}">
        <p14:creationId xmlns:p14="http://schemas.microsoft.com/office/powerpoint/2010/main" val="32370736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Observations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Related checks sometimes separated by stage/tool</a:t>
            </a:r>
          </a:p>
          <a:p>
            <a:pPr>
              <a:buFont typeface="Trebuchet MS"/>
              <a:buChar char="●"/>
            </a:pPr>
            <a:r>
              <a:rPr lang="en-GB" dirty="0"/>
              <a:t>Should look harder to make use of external tools</a:t>
            </a:r>
          </a:p>
          <a:p>
            <a:pPr>
              <a:buFont typeface="Trebuchet MS"/>
              <a:buChar char="●"/>
            </a:pPr>
            <a:r>
              <a:rPr lang="en-GB" dirty="0"/>
              <a:t>Simple RE matching will miss things</a:t>
            </a:r>
          </a:p>
        </p:txBody>
      </p:sp>
    </p:spTree>
    <p:extLst>
      <p:ext uri="{BB962C8B-B14F-4D97-AF65-F5344CB8AC3E}">
        <p14:creationId xmlns:p14="http://schemas.microsoft.com/office/powerpoint/2010/main" val="32238332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Observations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Related checks sometimes separated by stage/tool</a:t>
            </a:r>
          </a:p>
          <a:p>
            <a:pPr>
              <a:buFont typeface="Trebuchet MS"/>
              <a:buChar char="●"/>
            </a:pPr>
            <a:r>
              <a:rPr lang="en-GB" dirty="0"/>
              <a:t>Should look harder to make use of external tools</a:t>
            </a:r>
          </a:p>
          <a:p>
            <a:pPr>
              <a:buFont typeface="Trebuchet MS"/>
              <a:buChar char="●"/>
            </a:pPr>
            <a:r>
              <a:rPr lang="en-GB" dirty="0"/>
              <a:t>Simple RE matching will miss things</a:t>
            </a:r>
          </a:p>
          <a:p>
            <a:pPr>
              <a:buFont typeface="Trebuchet MS"/>
              <a:buChar char="●"/>
            </a:pPr>
            <a:r>
              <a:rPr lang="fr-FR" dirty="0" err="1"/>
              <a:t>Should</a:t>
            </a:r>
            <a:r>
              <a:rPr lang="fr-FR" dirty="0"/>
              <a:t> push checks to </a:t>
            </a:r>
            <a:r>
              <a:rPr lang="fr-FR" dirty="0" err="1"/>
              <a:t>earliest</a:t>
            </a:r>
            <a:r>
              <a:rPr lang="fr-FR" dirty="0"/>
              <a:t> stage possible</a:t>
            </a:r>
          </a:p>
          <a:p>
            <a:pPr marL="101600" indent="0">
              <a:buNone/>
            </a:pPr>
            <a:endParaRPr lang="fr-FR" dirty="0"/>
          </a:p>
        </p:txBody>
      </p:sp>
    </p:spTree>
    <p:extLst>
      <p:ext uri="{BB962C8B-B14F-4D97-AF65-F5344CB8AC3E}">
        <p14:creationId xmlns:p14="http://schemas.microsoft.com/office/powerpoint/2010/main" val="2840814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Observations</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
        <p:nvSpPr>
          <p:cNvPr id="2" name="Google Shape;53;p9">
            <a:extLst>
              <a:ext uri="{FF2B5EF4-FFF2-40B4-BE49-F238E27FC236}">
                <a16:creationId xmlns:a16="http://schemas.microsoft.com/office/drawing/2014/main" id="{2B2A566E-FF55-F8FA-0D27-96D4E68C510A}"/>
              </a:ext>
            </a:extLst>
          </p:cNvPr>
          <p:cNvSpPr txBox="1">
            <a:spLocks/>
          </p:cNvSpPr>
          <p:nvPr/>
        </p:nvSpPr>
        <p:spPr>
          <a:xfrm>
            <a:off x="924049" y="1771100"/>
            <a:ext cx="7498110"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0"/>
              </a:spcBef>
              <a:spcAft>
                <a:spcPts val="0"/>
              </a:spcAft>
              <a:buClr>
                <a:srgbClr val="4A86E8"/>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pPr>
              <a:buFont typeface="Trebuchet MS"/>
              <a:buChar char="●"/>
            </a:pPr>
            <a:r>
              <a:rPr lang="en-GB" dirty="0"/>
              <a:t>Related checks sometimes separated by stage/tool</a:t>
            </a:r>
          </a:p>
          <a:p>
            <a:pPr>
              <a:buFont typeface="Trebuchet MS"/>
              <a:buChar char="●"/>
            </a:pPr>
            <a:r>
              <a:rPr lang="en-GB" dirty="0"/>
              <a:t>Should look harder to make use of external tools</a:t>
            </a:r>
          </a:p>
          <a:p>
            <a:pPr>
              <a:buFont typeface="Trebuchet MS"/>
              <a:buChar char="●"/>
            </a:pPr>
            <a:r>
              <a:rPr lang="en-GB" dirty="0"/>
              <a:t>Simple RE matching will miss things</a:t>
            </a:r>
          </a:p>
          <a:p>
            <a:pPr>
              <a:buFont typeface="Trebuchet MS"/>
              <a:buChar char="●"/>
            </a:pPr>
            <a:r>
              <a:rPr lang="fr-FR" dirty="0" err="1"/>
              <a:t>Should</a:t>
            </a:r>
            <a:r>
              <a:rPr lang="fr-FR" dirty="0"/>
              <a:t> push checks to </a:t>
            </a:r>
            <a:r>
              <a:rPr lang="fr-FR" dirty="0" err="1"/>
              <a:t>earliest</a:t>
            </a:r>
            <a:r>
              <a:rPr lang="fr-FR" dirty="0"/>
              <a:t> stage possible</a:t>
            </a:r>
          </a:p>
          <a:p>
            <a:pPr>
              <a:buFont typeface="Trebuchet MS"/>
              <a:buChar char="●"/>
            </a:pPr>
            <a:r>
              <a:rPr lang="fr-FR" dirty="0"/>
              <a:t>Need to balance </a:t>
            </a:r>
            <a:r>
              <a:rPr lang="fr-FR" dirty="0" err="1"/>
              <a:t>strictness</a:t>
            </a:r>
            <a:r>
              <a:rPr lang="fr-FR" dirty="0"/>
              <a:t> </a:t>
            </a:r>
            <a:r>
              <a:rPr lang="fr-FR" dirty="0" err="1"/>
              <a:t>with</a:t>
            </a:r>
            <a:r>
              <a:rPr lang="fr-FR" dirty="0"/>
              <a:t> </a:t>
            </a:r>
            <a:r>
              <a:rPr lang="fr-FR" dirty="0" err="1"/>
              <a:t>easy</a:t>
            </a:r>
            <a:r>
              <a:rPr lang="fr-FR" dirty="0"/>
              <a:t> of </a:t>
            </a:r>
            <a:r>
              <a:rPr lang="fr-FR" dirty="0" err="1"/>
              <a:t>submitting</a:t>
            </a:r>
            <a:endParaRPr lang="fr-FR" dirty="0"/>
          </a:p>
        </p:txBody>
      </p:sp>
    </p:spTree>
    <p:extLst>
      <p:ext uri="{BB962C8B-B14F-4D97-AF65-F5344CB8AC3E}">
        <p14:creationId xmlns:p14="http://schemas.microsoft.com/office/powerpoint/2010/main" val="209035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a:t>
            </a:r>
            <a:endParaRPr dirty="0"/>
          </a:p>
        </p:txBody>
      </p:sp>
      <p:sp>
        <p:nvSpPr>
          <p:cNvPr id="53" name="Google Shape;53;p9"/>
          <p:cNvSpPr txBox="1">
            <a:spLocks noGrp="1"/>
          </p:cNvSpPr>
          <p:nvPr>
            <p:ph type="body" idx="1"/>
          </p:nvPr>
        </p:nvSpPr>
        <p:spPr>
          <a:xfrm>
            <a:off x="551328" y="1618700"/>
            <a:ext cx="6387353"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 code to show 1 protocol</a:t>
            </a:r>
            <a:endParaRPr dirty="0"/>
          </a:p>
          <a:p>
            <a:pPr marL="457200" lvl="0" indent="-355600" algn="l" rtl="0">
              <a:spcBef>
                <a:spcPts val="0"/>
              </a:spcBef>
              <a:spcAft>
                <a:spcPts val="0"/>
              </a:spcAft>
              <a:buSzPts val="2000"/>
              <a:buChar char="●"/>
            </a:pPr>
            <a:r>
              <a:rPr lang="en-GB" dirty="0"/>
              <a:t>~244,000 fields in ~2,900 dissectors, ~4M LOC?</a:t>
            </a:r>
            <a:endParaRPr dirty="0"/>
          </a:p>
        </p:txBody>
      </p:sp>
    </p:spTree>
    <p:extLst>
      <p:ext uri="{BB962C8B-B14F-4D97-AF65-F5344CB8AC3E}">
        <p14:creationId xmlns:p14="http://schemas.microsoft.com/office/powerpoint/2010/main" val="14863306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Thank You!</a:t>
            </a:r>
            <a:endParaRPr dirty="0"/>
          </a:p>
        </p:txBody>
      </p:sp>
      <p:sp>
        <p:nvSpPr>
          <p:cNvPr id="53" name="Google Shape;53;p9"/>
          <p:cNvSpPr txBox="1">
            <a:spLocks noGrp="1"/>
          </p:cNvSpPr>
          <p:nvPr>
            <p:ph type="body" idx="1"/>
          </p:nvPr>
        </p:nvSpPr>
        <p:spPr>
          <a:xfrm>
            <a:off x="771649" y="1618700"/>
            <a:ext cx="749811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4202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a:t>
            </a:r>
            <a:endParaRPr dirty="0"/>
          </a:p>
        </p:txBody>
      </p:sp>
      <p:sp>
        <p:nvSpPr>
          <p:cNvPr id="53" name="Google Shape;53;p9"/>
          <p:cNvSpPr txBox="1">
            <a:spLocks noGrp="1"/>
          </p:cNvSpPr>
          <p:nvPr>
            <p:ph type="body" idx="1"/>
          </p:nvPr>
        </p:nvSpPr>
        <p:spPr>
          <a:xfrm>
            <a:off x="551329" y="1618700"/>
            <a:ext cx="6044453"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 code to show 1 protocol</a:t>
            </a:r>
            <a:endParaRPr dirty="0"/>
          </a:p>
          <a:p>
            <a:pPr marL="457200" lvl="0" indent="-355600" algn="l" rtl="0">
              <a:spcBef>
                <a:spcPts val="0"/>
              </a:spcBef>
              <a:spcAft>
                <a:spcPts val="0"/>
              </a:spcAft>
              <a:buSzPts val="2000"/>
              <a:buChar char="●"/>
            </a:pPr>
            <a:r>
              <a:rPr lang="en-GB" dirty="0"/>
              <a:t>~244,000 fields in ~2,900 dissectors, ~4M LOC</a:t>
            </a:r>
            <a:endParaRPr dirty="0"/>
          </a:p>
          <a:p>
            <a:pPr marL="457200" lvl="0" indent="-355600" algn="l" rtl="0">
              <a:spcBef>
                <a:spcPts val="0"/>
              </a:spcBef>
              <a:spcAft>
                <a:spcPts val="0"/>
              </a:spcAft>
              <a:buSzPts val="2000"/>
              <a:buChar char="●"/>
            </a:pPr>
            <a:r>
              <a:rPr lang="en" dirty="0"/>
              <a:t>~2,100 Authors</a:t>
            </a:r>
          </a:p>
        </p:txBody>
      </p:sp>
    </p:spTree>
    <p:extLst>
      <p:ext uri="{BB962C8B-B14F-4D97-AF65-F5344CB8AC3E}">
        <p14:creationId xmlns:p14="http://schemas.microsoft.com/office/powerpoint/2010/main" val="296576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a:t>
            </a:r>
            <a:endParaRPr dirty="0"/>
          </a:p>
        </p:txBody>
      </p:sp>
      <p:sp>
        <p:nvSpPr>
          <p:cNvPr id="53" name="Google Shape;53;p9"/>
          <p:cNvSpPr txBox="1">
            <a:spLocks noGrp="1"/>
          </p:cNvSpPr>
          <p:nvPr>
            <p:ph type="body" idx="1"/>
          </p:nvPr>
        </p:nvSpPr>
        <p:spPr>
          <a:xfrm>
            <a:off x="551329" y="1618700"/>
            <a:ext cx="6172200"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 code to show 1 protocol</a:t>
            </a:r>
            <a:endParaRPr dirty="0"/>
          </a:p>
          <a:p>
            <a:pPr marL="457200" lvl="0" indent="-355600" algn="l" rtl="0">
              <a:spcBef>
                <a:spcPts val="0"/>
              </a:spcBef>
              <a:spcAft>
                <a:spcPts val="0"/>
              </a:spcAft>
              <a:buSzPts val="2000"/>
              <a:buChar char="●"/>
            </a:pPr>
            <a:r>
              <a:rPr lang="en-GB" dirty="0"/>
              <a:t>~244,000 fields in ~2,900 dissectors, ~4M LOC</a:t>
            </a:r>
            <a:endParaRPr dirty="0"/>
          </a:p>
          <a:p>
            <a:pPr marL="457200" lvl="0" indent="-355600" algn="l" rtl="0">
              <a:spcBef>
                <a:spcPts val="0"/>
              </a:spcBef>
              <a:spcAft>
                <a:spcPts val="0"/>
              </a:spcAft>
              <a:buSzPts val="2000"/>
              <a:buChar char="●"/>
            </a:pPr>
            <a:r>
              <a:rPr lang="en" dirty="0"/>
              <a:t>~2,100 Authors</a:t>
            </a:r>
          </a:p>
          <a:p>
            <a:pPr marL="457200" lvl="0" indent="-355600" algn="l" rtl="0">
              <a:spcBef>
                <a:spcPts val="0"/>
              </a:spcBef>
              <a:spcAft>
                <a:spcPts val="0"/>
              </a:spcAft>
              <a:buSzPts val="2000"/>
              <a:buChar char="●"/>
            </a:pPr>
            <a:r>
              <a:rPr lang="en-GB" dirty="0"/>
              <a:t>No retirement policy</a:t>
            </a:r>
          </a:p>
        </p:txBody>
      </p:sp>
    </p:spTree>
    <p:extLst>
      <p:ext uri="{BB962C8B-B14F-4D97-AF65-F5344CB8AC3E}">
        <p14:creationId xmlns:p14="http://schemas.microsoft.com/office/powerpoint/2010/main" val="241503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a:t>
            </a:r>
            <a:endParaRPr dirty="0"/>
          </a:p>
        </p:txBody>
      </p:sp>
      <p:sp>
        <p:nvSpPr>
          <p:cNvPr id="53" name="Google Shape;53;p9"/>
          <p:cNvSpPr txBox="1">
            <a:spLocks noGrp="1"/>
          </p:cNvSpPr>
          <p:nvPr>
            <p:ph type="body" idx="1"/>
          </p:nvPr>
        </p:nvSpPr>
        <p:spPr>
          <a:xfrm>
            <a:off x="551329" y="1618700"/>
            <a:ext cx="5957047"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 code to show 1 protocol</a:t>
            </a:r>
            <a:endParaRPr dirty="0"/>
          </a:p>
          <a:p>
            <a:pPr marL="457200" lvl="0" indent="-355600" algn="l" rtl="0">
              <a:spcBef>
                <a:spcPts val="0"/>
              </a:spcBef>
              <a:spcAft>
                <a:spcPts val="0"/>
              </a:spcAft>
              <a:buSzPts val="2000"/>
              <a:buChar char="●"/>
            </a:pPr>
            <a:r>
              <a:rPr lang="en-GB" dirty="0"/>
              <a:t>~244,000 fields in ~2,900 dissectors, ~4M LOC</a:t>
            </a:r>
            <a:endParaRPr dirty="0"/>
          </a:p>
          <a:p>
            <a:pPr marL="457200" lvl="0" indent="-355600" algn="l" rtl="0">
              <a:spcBef>
                <a:spcPts val="0"/>
              </a:spcBef>
              <a:spcAft>
                <a:spcPts val="0"/>
              </a:spcAft>
              <a:buSzPts val="2000"/>
              <a:buChar char="●"/>
            </a:pPr>
            <a:r>
              <a:rPr lang="en" dirty="0"/>
              <a:t>~2,100 Authors</a:t>
            </a:r>
          </a:p>
          <a:p>
            <a:pPr marL="457200" lvl="0" indent="-355600" algn="l" rtl="0">
              <a:spcBef>
                <a:spcPts val="0"/>
              </a:spcBef>
              <a:spcAft>
                <a:spcPts val="0"/>
              </a:spcAft>
              <a:buSzPts val="2000"/>
              <a:buChar char="●"/>
            </a:pPr>
            <a:r>
              <a:rPr lang="en-GB" dirty="0"/>
              <a:t>No retirement policy</a:t>
            </a:r>
          </a:p>
          <a:p>
            <a:pPr marL="457200" lvl="0" indent="-355600" algn="l" rtl="0">
              <a:spcBef>
                <a:spcPts val="0"/>
              </a:spcBef>
              <a:spcAft>
                <a:spcPts val="0"/>
              </a:spcAft>
              <a:buSzPts val="2000"/>
              <a:buChar char="●"/>
            </a:pPr>
            <a:r>
              <a:rPr lang="en-GB" dirty="0"/>
              <a:t>Should prioritise effort by “Popularity” ?</a:t>
            </a:r>
            <a:endParaRPr dirty="0"/>
          </a:p>
        </p:txBody>
      </p:sp>
    </p:spTree>
    <p:extLst>
      <p:ext uri="{BB962C8B-B14F-4D97-AF65-F5344CB8AC3E}">
        <p14:creationId xmlns:p14="http://schemas.microsoft.com/office/powerpoint/2010/main" val="107425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Commits per dissector?</a:t>
            </a:r>
            <a:endParaRPr dirty="0"/>
          </a:p>
        </p:txBody>
      </p:sp>
      <p:pic>
        <p:nvPicPr>
          <p:cNvPr id="10" name="Picture 9">
            <a:extLst>
              <a:ext uri="{FF2B5EF4-FFF2-40B4-BE49-F238E27FC236}">
                <a16:creationId xmlns:a16="http://schemas.microsoft.com/office/drawing/2014/main" id="{C12AE96C-54A0-1545-601F-AC807F210575}"/>
              </a:ext>
            </a:extLst>
          </p:cNvPr>
          <p:cNvPicPr>
            <a:picLocks noChangeAspect="1"/>
          </p:cNvPicPr>
          <p:nvPr/>
        </p:nvPicPr>
        <p:blipFill>
          <a:blip r:embed="rId3"/>
          <a:stretch>
            <a:fillRect/>
          </a:stretch>
        </p:blipFill>
        <p:spPr>
          <a:xfrm>
            <a:off x="1677562" y="1454468"/>
            <a:ext cx="5946921" cy="3433538"/>
          </a:xfrm>
          <a:prstGeom prst="rect">
            <a:avLst/>
          </a:prstGeom>
        </p:spPr>
      </p:pic>
      <p:sp>
        <p:nvSpPr>
          <p:cNvPr id="11" name="TextBox 10">
            <a:extLst>
              <a:ext uri="{FF2B5EF4-FFF2-40B4-BE49-F238E27FC236}">
                <a16:creationId xmlns:a16="http://schemas.microsoft.com/office/drawing/2014/main" id="{5FAA80DD-554C-203A-59C7-0DC441DD493D}"/>
              </a:ext>
            </a:extLst>
          </p:cNvPr>
          <p:cNvSpPr txBox="1"/>
          <p:nvPr/>
        </p:nvSpPr>
        <p:spPr>
          <a:xfrm>
            <a:off x="5459505" y="1593474"/>
            <a:ext cx="1745991" cy="307777"/>
          </a:xfrm>
          <a:prstGeom prst="rect">
            <a:avLst/>
          </a:prstGeom>
          <a:noFill/>
        </p:spPr>
        <p:txBody>
          <a:bodyPr wrap="none" rtlCol="0">
            <a:spAutoFit/>
          </a:bodyPr>
          <a:lstStyle/>
          <a:p>
            <a:r>
              <a:rPr lang="en-GB" dirty="0"/>
              <a:t>packet-ieee80211.c</a:t>
            </a:r>
          </a:p>
        </p:txBody>
      </p:sp>
      <p:sp>
        <p:nvSpPr>
          <p:cNvPr id="12" name="TextBox 11">
            <a:extLst>
              <a:ext uri="{FF2B5EF4-FFF2-40B4-BE49-F238E27FC236}">
                <a16:creationId xmlns:a16="http://schemas.microsoft.com/office/drawing/2014/main" id="{5E8924BD-C38A-8F10-1605-71888EFB110B}"/>
              </a:ext>
            </a:extLst>
          </p:cNvPr>
          <p:cNvSpPr txBox="1"/>
          <p:nvPr/>
        </p:nvSpPr>
        <p:spPr>
          <a:xfrm>
            <a:off x="6027863" y="2863460"/>
            <a:ext cx="1149674" cy="307777"/>
          </a:xfrm>
          <a:prstGeom prst="rect">
            <a:avLst/>
          </a:prstGeom>
          <a:noFill/>
        </p:spPr>
        <p:txBody>
          <a:bodyPr wrap="none" rtlCol="0">
            <a:spAutoFit/>
          </a:bodyPr>
          <a:lstStyle/>
          <a:p>
            <a:r>
              <a:rPr lang="en-GB" dirty="0"/>
              <a:t>packet-</a:t>
            </a:r>
            <a:r>
              <a:rPr lang="en-GB" dirty="0" err="1"/>
              <a:t>tcp.c</a:t>
            </a:r>
            <a:endParaRPr lang="en-GB" dirty="0"/>
          </a:p>
        </p:txBody>
      </p:sp>
      <p:sp>
        <p:nvSpPr>
          <p:cNvPr id="14" name="TextBox 13">
            <a:extLst>
              <a:ext uri="{FF2B5EF4-FFF2-40B4-BE49-F238E27FC236}">
                <a16:creationId xmlns:a16="http://schemas.microsoft.com/office/drawing/2014/main" id="{73491EDC-F318-D586-A225-DEE83DC64DA5}"/>
              </a:ext>
            </a:extLst>
          </p:cNvPr>
          <p:cNvSpPr txBox="1"/>
          <p:nvPr/>
        </p:nvSpPr>
        <p:spPr>
          <a:xfrm>
            <a:off x="5829091" y="3272705"/>
            <a:ext cx="1348446" cy="307777"/>
          </a:xfrm>
          <a:prstGeom prst="rect">
            <a:avLst/>
          </a:prstGeom>
          <a:noFill/>
        </p:spPr>
        <p:txBody>
          <a:bodyPr wrap="none" rtlCol="0">
            <a:spAutoFit/>
          </a:bodyPr>
          <a:lstStyle/>
          <a:p>
            <a:r>
              <a:rPr lang="en-GB" dirty="0"/>
              <a:t>packet-smb2.c</a:t>
            </a:r>
          </a:p>
        </p:txBody>
      </p:sp>
    </p:spTree>
    <p:extLst>
      <p:ext uri="{BB962C8B-B14F-4D97-AF65-F5344CB8AC3E}">
        <p14:creationId xmlns:p14="http://schemas.microsoft.com/office/powerpoint/2010/main" val="123994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Quality</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Decode fields of interest</a:t>
            </a:r>
            <a:endParaRPr lang="en" dirty="0"/>
          </a:p>
          <a:p>
            <a:pPr marL="558800" lvl="1" indent="0">
              <a:buNone/>
            </a:pPr>
            <a:endParaRPr dirty="0"/>
          </a:p>
        </p:txBody>
      </p:sp>
    </p:spTree>
    <p:extLst>
      <p:ext uri="{BB962C8B-B14F-4D97-AF65-F5344CB8AC3E}">
        <p14:creationId xmlns:p14="http://schemas.microsoft.com/office/powerpoint/2010/main" val="150604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Intro/Me</a:t>
            </a:r>
            <a:endParaRPr dirty="0"/>
          </a:p>
        </p:txBody>
      </p:sp>
      <p:sp>
        <p:nvSpPr>
          <p:cNvPr id="53" name="Google Shape;53;p9"/>
          <p:cNvSpPr txBox="1">
            <a:spLocks noGrp="1"/>
          </p:cNvSpPr>
          <p:nvPr>
            <p:ph type="body" idx="1"/>
          </p:nvPr>
        </p:nvSpPr>
        <p:spPr>
          <a:xfrm>
            <a:off x="771649" y="1618700"/>
            <a:ext cx="5755808" cy="3231000"/>
          </a:xfrm>
          <a:prstGeom prst="rect">
            <a:avLst/>
          </a:prstGeom>
        </p:spPr>
        <p:txBody>
          <a:bodyPr spcFirstLastPara="1" wrap="square" lIns="91425" tIns="91425" rIns="91425" bIns="91425" anchor="t" anchorCtr="0">
            <a:noAutofit/>
          </a:bodyPr>
          <a:lstStyle/>
          <a:p>
            <a:pPr>
              <a:spcBef>
                <a:spcPts val="0"/>
              </a:spcBef>
              <a:buFont typeface="Trebuchet MS"/>
              <a:buChar char="●"/>
            </a:pPr>
            <a:r>
              <a:rPr lang="en-GB" dirty="0"/>
              <a:t>Long time user and contributor to Wireshark</a:t>
            </a:r>
            <a:endParaRPr lang="en" dirty="0"/>
          </a:p>
        </p:txBody>
      </p:sp>
    </p:spTree>
    <p:extLst>
      <p:ext uri="{BB962C8B-B14F-4D97-AF65-F5344CB8AC3E}">
        <p14:creationId xmlns:p14="http://schemas.microsoft.com/office/powerpoint/2010/main" val="49304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Quality</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Decode fields of interest</a:t>
            </a:r>
          </a:p>
          <a:p>
            <a:pPr marL="457200" lvl="0" indent="-355600" algn="l" rtl="0">
              <a:spcBef>
                <a:spcPts val="600"/>
              </a:spcBef>
              <a:spcAft>
                <a:spcPts val="0"/>
              </a:spcAft>
              <a:buSzPts val="2000"/>
              <a:buChar char="●"/>
            </a:pPr>
            <a:r>
              <a:rPr lang="en-GB" dirty="0"/>
              <a:t>Clear summaries</a:t>
            </a:r>
            <a:endParaRPr lang="en" dirty="0"/>
          </a:p>
          <a:p>
            <a:pPr marL="558800" lvl="1" indent="0">
              <a:buNone/>
            </a:pPr>
            <a:endParaRPr dirty="0"/>
          </a:p>
        </p:txBody>
      </p:sp>
    </p:spTree>
    <p:extLst>
      <p:ext uri="{BB962C8B-B14F-4D97-AF65-F5344CB8AC3E}">
        <p14:creationId xmlns:p14="http://schemas.microsoft.com/office/powerpoint/2010/main" val="35840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Quality</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Decode fields of interest</a:t>
            </a:r>
          </a:p>
          <a:p>
            <a:pPr marL="457200" lvl="0" indent="-355600" algn="l" rtl="0">
              <a:spcBef>
                <a:spcPts val="600"/>
              </a:spcBef>
              <a:spcAft>
                <a:spcPts val="0"/>
              </a:spcAft>
              <a:buSzPts val="2000"/>
              <a:buChar char="●"/>
            </a:pPr>
            <a:r>
              <a:rPr lang="en-GB" dirty="0"/>
              <a:t>Clear summaries</a:t>
            </a:r>
            <a:endParaRPr dirty="0"/>
          </a:p>
          <a:p>
            <a:pPr marL="457200" lvl="0" indent="-355600" algn="l" rtl="0">
              <a:spcBef>
                <a:spcPts val="0"/>
              </a:spcBef>
              <a:spcAft>
                <a:spcPts val="0"/>
              </a:spcAft>
              <a:buSzPts val="2000"/>
              <a:buChar char="●"/>
            </a:pPr>
            <a:r>
              <a:rPr lang="en-GB" dirty="0"/>
              <a:t>Stable</a:t>
            </a:r>
            <a:endParaRPr lang="en" dirty="0"/>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317494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Quality</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Decode fields of interest</a:t>
            </a:r>
          </a:p>
          <a:p>
            <a:pPr marL="457200" lvl="0" indent="-355600" algn="l" rtl="0">
              <a:spcBef>
                <a:spcPts val="600"/>
              </a:spcBef>
              <a:spcAft>
                <a:spcPts val="0"/>
              </a:spcAft>
              <a:buSzPts val="2000"/>
              <a:buChar char="●"/>
            </a:pPr>
            <a:r>
              <a:rPr lang="en-GB" dirty="0"/>
              <a:t>Clear summaries</a:t>
            </a:r>
            <a:endParaRPr dirty="0"/>
          </a:p>
          <a:p>
            <a:pPr marL="457200" lvl="0" indent="-355600" algn="l" rtl="0">
              <a:spcBef>
                <a:spcPts val="0"/>
              </a:spcBef>
              <a:spcAft>
                <a:spcPts val="0"/>
              </a:spcAft>
              <a:buSzPts val="2000"/>
              <a:buChar char="●"/>
            </a:pPr>
            <a:r>
              <a:rPr lang="en-GB" dirty="0"/>
              <a:t>Stable</a:t>
            </a:r>
            <a:endParaRPr dirty="0"/>
          </a:p>
          <a:p>
            <a:pPr marL="457200" lvl="0" indent="-355600" algn="l" rtl="0">
              <a:spcBef>
                <a:spcPts val="0"/>
              </a:spcBef>
              <a:spcAft>
                <a:spcPts val="0"/>
              </a:spcAft>
              <a:buSzPts val="2000"/>
              <a:buChar char="●"/>
            </a:pPr>
            <a:r>
              <a:rPr lang="en" dirty="0"/>
              <a:t>Maintainable</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14220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Stages of Development</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Initial Development</a:t>
            </a:r>
            <a:endParaRPr lang="en" dirty="0"/>
          </a:p>
          <a:p>
            <a:pPr marL="558800" lvl="1" indent="0">
              <a:buNone/>
            </a:pPr>
            <a:endParaRPr dirty="0"/>
          </a:p>
        </p:txBody>
      </p:sp>
    </p:spTree>
    <p:extLst>
      <p:ext uri="{BB962C8B-B14F-4D97-AF65-F5344CB8AC3E}">
        <p14:creationId xmlns:p14="http://schemas.microsoft.com/office/powerpoint/2010/main" val="355019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Stages of Development</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Initial Development</a:t>
            </a:r>
          </a:p>
          <a:p>
            <a:pPr marL="457200" lvl="0" indent="-355600" algn="l" rtl="0">
              <a:spcBef>
                <a:spcPts val="600"/>
              </a:spcBef>
              <a:spcAft>
                <a:spcPts val="0"/>
              </a:spcAft>
              <a:buSzPts val="2000"/>
              <a:buChar char="●"/>
            </a:pPr>
            <a:r>
              <a:rPr lang="en-GB" dirty="0"/>
              <a:t>GitLab Merge request</a:t>
            </a:r>
            <a:endParaRPr lang="en" dirty="0"/>
          </a:p>
          <a:p>
            <a:pPr marL="558800" lvl="1" indent="0">
              <a:buNone/>
            </a:pPr>
            <a:endParaRPr dirty="0"/>
          </a:p>
        </p:txBody>
      </p:sp>
    </p:spTree>
    <p:extLst>
      <p:ext uri="{BB962C8B-B14F-4D97-AF65-F5344CB8AC3E}">
        <p14:creationId xmlns:p14="http://schemas.microsoft.com/office/powerpoint/2010/main" val="275570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Stages of Development</a:t>
            </a:r>
            <a:endParaRPr dirty="0"/>
          </a:p>
        </p:txBody>
      </p:sp>
      <p:sp>
        <p:nvSpPr>
          <p:cNvPr id="53" name="Google Shape;53;p9"/>
          <p:cNvSpPr txBox="1">
            <a:spLocks noGrp="1"/>
          </p:cNvSpPr>
          <p:nvPr>
            <p:ph type="body" idx="1"/>
          </p:nvPr>
        </p:nvSpPr>
        <p:spPr>
          <a:xfrm>
            <a:off x="771649" y="1618700"/>
            <a:ext cx="4189589"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Initial Development</a:t>
            </a:r>
          </a:p>
          <a:p>
            <a:pPr marL="457200" lvl="0" indent="-355600" algn="l" rtl="0">
              <a:spcBef>
                <a:spcPts val="600"/>
              </a:spcBef>
              <a:spcAft>
                <a:spcPts val="0"/>
              </a:spcAft>
              <a:buSzPts val="2000"/>
              <a:buChar char="●"/>
            </a:pPr>
            <a:r>
              <a:rPr lang="en-GB" dirty="0"/>
              <a:t>GitLab Merge request</a:t>
            </a:r>
          </a:p>
          <a:p>
            <a:pPr marL="457200" lvl="0" indent="-355600" algn="l" rtl="0">
              <a:spcBef>
                <a:spcPts val="600"/>
              </a:spcBef>
              <a:spcAft>
                <a:spcPts val="0"/>
              </a:spcAft>
              <a:buSzPts val="2000"/>
              <a:buChar char="●"/>
            </a:pPr>
            <a:r>
              <a:rPr lang="en-GB" dirty="0"/>
              <a:t>Post-Merge</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75649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lang="en" dirty="0"/>
          </a:p>
          <a:p>
            <a:pPr marL="558800" lvl="1" indent="0">
              <a:buNone/>
            </a:pPr>
            <a:endParaRPr dirty="0"/>
          </a:p>
        </p:txBody>
      </p:sp>
    </p:spTree>
    <p:extLst>
      <p:ext uri="{BB962C8B-B14F-4D97-AF65-F5344CB8AC3E}">
        <p14:creationId xmlns:p14="http://schemas.microsoft.com/office/powerpoint/2010/main" val="54424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dirty="0"/>
          </a:p>
          <a:p>
            <a:pPr marL="457200" lvl="0" indent="-355600" algn="l" rtl="0">
              <a:spcBef>
                <a:spcPts val="0"/>
              </a:spcBef>
              <a:spcAft>
                <a:spcPts val="0"/>
              </a:spcAft>
              <a:buSzPts val="2000"/>
              <a:buChar char="●"/>
            </a:pPr>
            <a:r>
              <a:rPr lang="en-GB" dirty="0"/>
              <a:t>Read docs vs copy examples?</a:t>
            </a:r>
            <a:endParaRPr lang="en" dirty="0"/>
          </a:p>
          <a:p>
            <a:pPr marL="558800" lvl="1" indent="0">
              <a:buNone/>
            </a:pPr>
            <a:endParaRPr dirty="0"/>
          </a:p>
        </p:txBody>
      </p:sp>
    </p:spTree>
    <p:extLst>
      <p:ext uri="{BB962C8B-B14F-4D97-AF65-F5344CB8AC3E}">
        <p14:creationId xmlns:p14="http://schemas.microsoft.com/office/powerpoint/2010/main" val="89817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dirty="0"/>
          </a:p>
          <a:p>
            <a:pPr marL="457200" lvl="0" indent="-355600" algn="l" rtl="0">
              <a:spcBef>
                <a:spcPts val="0"/>
              </a:spcBef>
              <a:spcAft>
                <a:spcPts val="0"/>
              </a:spcAft>
              <a:buSzPts val="2000"/>
              <a:buChar char="●"/>
            </a:pPr>
            <a:r>
              <a:rPr lang="en-GB" dirty="0"/>
              <a:t>Read docs vs copy examples?</a:t>
            </a:r>
            <a:endParaRPr dirty="0"/>
          </a:p>
          <a:p>
            <a:pPr marL="457200" lvl="0" indent="-355600" algn="l" rtl="0">
              <a:spcBef>
                <a:spcPts val="0"/>
              </a:spcBef>
              <a:spcAft>
                <a:spcPts val="0"/>
              </a:spcAft>
              <a:buSzPts val="2000"/>
              <a:buChar char="●"/>
            </a:pPr>
            <a:r>
              <a:rPr lang="en" dirty="0"/>
              <a:t>Build with own compiler</a:t>
            </a:r>
          </a:p>
          <a:p>
            <a:pPr marL="558800" lvl="1" indent="0">
              <a:buNone/>
            </a:pPr>
            <a:endParaRPr dirty="0"/>
          </a:p>
        </p:txBody>
      </p:sp>
    </p:spTree>
    <p:extLst>
      <p:ext uri="{BB962C8B-B14F-4D97-AF65-F5344CB8AC3E}">
        <p14:creationId xmlns:p14="http://schemas.microsoft.com/office/powerpoint/2010/main" val="410344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dirty="0"/>
          </a:p>
          <a:p>
            <a:pPr marL="457200" lvl="0" indent="-355600" algn="l" rtl="0">
              <a:spcBef>
                <a:spcPts val="0"/>
              </a:spcBef>
              <a:spcAft>
                <a:spcPts val="0"/>
              </a:spcAft>
              <a:buSzPts val="2000"/>
              <a:buChar char="●"/>
            </a:pPr>
            <a:r>
              <a:rPr lang="en-GB" dirty="0"/>
              <a:t>Read docs vs copy examples?</a:t>
            </a:r>
            <a:endParaRPr dirty="0"/>
          </a:p>
          <a:p>
            <a:pPr marL="457200" lvl="0" indent="-355600" algn="l" rtl="0">
              <a:spcBef>
                <a:spcPts val="0"/>
              </a:spcBef>
              <a:spcAft>
                <a:spcPts val="0"/>
              </a:spcAft>
              <a:buSzPts val="2000"/>
              <a:buChar char="●"/>
            </a:pPr>
            <a:r>
              <a:rPr lang="en" dirty="0"/>
              <a:t>Build with own compiler</a:t>
            </a:r>
          </a:p>
          <a:p>
            <a:pPr marL="457200" lvl="0" indent="-355600" algn="l" rtl="0">
              <a:spcBef>
                <a:spcPts val="600"/>
              </a:spcBef>
              <a:spcAft>
                <a:spcPts val="0"/>
              </a:spcAft>
              <a:buSzPts val="2000"/>
              <a:buChar char="●"/>
            </a:pPr>
            <a:r>
              <a:rPr lang="fr-FR" dirty="0"/>
              <a:t>Test </a:t>
            </a:r>
            <a:r>
              <a:rPr lang="fr-FR" dirty="0" err="1"/>
              <a:t>against</a:t>
            </a:r>
            <a:r>
              <a:rPr lang="fr-FR" dirty="0"/>
              <a:t> </a:t>
            </a:r>
            <a:r>
              <a:rPr lang="fr-FR" dirty="0" err="1"/>
              <a:t>own</a:t>
            </a:r>
            <a:r>
              <a:rPr lang="fr-FR" dirty="0"/>
              <a:t>/local captures</a:t>
            </a:r>
            <a:endParaRPr lang="en" dirty="0"/>
          </a:p>
          <a:p>
            <a:pPr marL="558800" lvl="1" indent="0">
              <a:buNone/>
            </a:pPr>
            <a:endParaRPr dirty="0"/>
          </a:p>
        </p:txBody>
      </p:sp>
    </p:spTree>
    <p:extLst>
      <p:ext uri="{BB962C8B-B14F-4D97-AF65-F5344CB8AC3E}">
        <p14:creationId xmlns:p14="http://schemas.microsoft.com/office/powerpoint/2010/main" val="176964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Intro/Me</a:t>
            </a:r>
            <a:endParaRPr dirty="0"/>
          </a:p>
        </p:txBody>
      </p:sp>
      <p:sp>
        <p:nvSpPr>
          <p:cNvPr id="53" name="Google Shape;53;p9"/>
          <p:cNvSpPr txBox="1">
            <a:spLocks noGrp="1"/>
          </p:cNvSpPr>
          <p:nvPr>
            <p:ph type="body" idx="1"/>
          </p:nvPr>
        </p:nvSpPr>
        <p:spPr>
          <a:xfrm>
            <a:off x="771649" y="1618700"/>
            <a:ext cx="5755808" cy="3231000"/>
          </a:xfrm>
          <a:prstGeom prst="rect">
            <a:avLst/>
          </a:prstGeom>
        </p:spPr>
        <p:txBody>
          <a:bodyPr spcFirstLastPara="1" wrap="square" lIns="91425" tIns="91425" rIns="91425" bIns="91425" anchor="t" anchorCtr="0">
            <a:noAutofit/>
          </a:bodyPr>
          <a:lstStyle/>
          <a:p>
            <a:pPr>
              <a:spcBef>
                <a:spcPts val="0"/>
              </a:spcBef>
              <a:buFont typeface="Trebuchet MS"/>
              <a:buChar char="●"/>
            </a:pPr>
            <a:r>
              <a:rPr lang="en-GB" dirty="0"/>
              <a:t>Long time user and contributor to Wireshark</a:t>
            </a:r>
            <a:endParaRPr lang="en" dirty="0"/>
          </a:p>
          <a:p>
            <a:pPr>
              <a:spcBef>
                <a:spcPts val="0"/>
              </a:spcBef>
              <a:buFont typeface="Trebuchet MS"/>
              <a:buChar char="●"/>
            </a:pPr>
            <a:r>
              <a:rPr lang="en-GB" dirty="0"/>
              <a:t>Obscure Telecoms Protocols</a:t>
            </a:r>
            <a:endParaRPr lang="en" dirty="0"/>
          </a:p>
          <a:p>
            <a:pPr marL="101600" lvl="0" indent="0" algn="l" rtl="0">
              <a:spcBef>
                <a:spcPts val="0"/>
              </a:spcBef>
              <a:spcAft>
                <a:spcPts val="0"/>
              </a:spcAft>
              <a:buSzPts val="2000"/>
              <a:buNone/>
            </a:pPr>
            <a:endParaRPr dirty="0"/>
          </a:p>
        </p:txBody>
      </p:sp>
    </p:spTree>
    <p:extLst>
      <p:ext uri="{BB962C8B-B14F-4D97-AF65-F5344CB8AC3E}">
        <p14:creationId xmlns:p14="http://schemas.microsoft.com/office/powerpoint/2010/main" val="178172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dirty="0"/>
          </a:p>
          <a:p>
            <a:pPr marL="457200" lvl="0" indent="-355600" algn="l" rtl="0">
              <a:spcBef>
                <a:spcPts val="0"/>
              </a:spcBef>
              <a:spcAft>
                <a:spcPts val="0"/>
              </a:spcAft>
              <a:buSzPts val="2000"/>
              <a:buChar char="●"/>
            </a:pPr>
            <a:r>
              <a:rPr lang="en-GB" dirty="0"/>
              <a:t>Read docs vs copy examples?</a:t>
            </a:r>
            <a:endParaRPr dirty="0"/>
          </a:p>
          <a:p>
            <a:pPr marL="457200" lvl="0" indent="-355600" algn="l" rtl="0">
              <a:spcBef>
                <a:spcPts val="0"/>
              </a:spcBef>
              <a:spcAft>
                <a:spcPts val="0"/>
              </a:spcAft>
              <a:buSzPts val="2000"/>
              <a:buChar char="●"/>
            </a:pPr>
            <a:r>
              <a:rPr lang="en" dirty="0"/>
              <a:t>Build with own compiler</a:t>
            </a:r>
          </a:p>
          <a:p>
            <a:pPr marL="457200" lvl="0" indent="-355600" algn="l" rtl="0">
              <a:spcBef>
                <a:spcPts val="600"/>
              </a:spcBef>
              <a:spcAft>
                <a:spcPts val="0"/>
              </a:spcAft>
              <a:buSzPts val="2000"/>
              <a:buChar char="●"/>
            </a:pPr>
            <a:r>
              <a:rPr lang="fr-FR" dirty="0"/>
              <a:t>Test </a:t>
            </a:r>
            <a:r>
              <a:rPr lang="fr-FR" dirty="0" err="1"/>
              <a:t>against</a:t>
            </a:r>
            <a:r>
              <a:rPr lang="fr-FR" dirty="0"/>
              <a:t> </a:t>
            </a:r>
            <a:r>
              <a:rPr lang="fr-FR" dirty="0" err="1"/>
              <a:t>own</a:t>
            </a:r>
            <a:r>
              <a:rPr lang="fr-FR" dirty="0"/>
              <a:t>/local captures</a:t>
            </a:r>
          </a:p>
          <a:p>
            <a:pPr marL="457200" lvl="0" indent="-355600" algn="l" rtl="0">
              <a:spcBef>
                <a:spcPts val="600"/>
              </a:spcBef>
              <a:spcAft>
                <a:spcPts val="0"/>
              </a:spcAft>
              <a:buSzPts val="2000"/>
              <a:buChar char="●"/>
            </a:pPr>
            <a:r>
              <a:rPr lang="fr-FR" dirty="0"/>
              <a:t>Commit-</a:t>
            </a:r>
            <a:r>
              <a:rPr lang="fr-FR" dirty="0" err="1"/>
              <a:t>hook</a:t>
            </a:r>
            <a:r>
              <a:rPr lang="fr-FR" dirty="0"/>
              <a:t> checks (</a:t>
            </a:r>
            <a:r>
              <a:rPr lang="fr-FR" dirty="0" err="1"/>
              <a:t>optional</a:t>
            </a:r>
            <a:r>
              <a:rPr lang="fr-FR" dirty="0"/>
              <a:t>)</a:t>
            </a:r>
            <a:endParaRPr lang="fr-FR" b="1"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52700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Development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Need specification &amp; captures</a:t>
            </a:r>
            <a:endParaRPr dirty="0"/>
          </a:p>
          <a:p>
            <a:pPr marL="457200" lvl="0" indent="-355600" algn="l" rtl="0">
              <a:spcBef>
                <a:spcPts val="0"/>
              </a:spcBef>
              <a:spcAft>
                <a:spcPts val="0"/>
              </a:spcAft>
              <a:buSzPts val="2000"/>
              <a:buChar char="●"/>
            </a:pPr>
            <a:r>
              <a:rPr lang="en-GB" dirty="0"/>
              <a:t>Read docs vs copy examples?</a:t>
            </a:r>
            <a:endParaRPr dirty="0"/>
          </a:p>
          <a:p>
            <a:pPr marL="457200" lvl="0" indent="-355600" algn="l" rtl="0">
              <a:spcBef>
                <a:spcPts val="0"/>
              </a:spcBef>
              <a:spcAft>
                <a:spcPts val="0"/>
              </a:spcAft>
              <a:buSzPts val="2000"/>
              <a:buChar char="●"/>
            </a:pPr>
            <a:r>
              <a:rPr lang="en" dirty="0"/>
              <a:t>Build with own compiler</a:t>
            </a:r>
          </a:p>
          <a:p>
            <a:pPr marL="457200" lvl="0" indent="-355600" algn="l" rtl="0">
              <a:spcBef>
                <a:spcPts val="600"/>
              </a:spcBef>
              <a:spcAft>
                <a:spcPts val="0"/>
              </a:spcAft>
              <a:buSzPts val="2000"/>
              <a:buChar char="●"/>
            </a:pPr>
            <a:r>
              <a:rPr lang="fr-FR" dirty="0"/>
              <a:t>Test </a:t>
            </a:r>
            <a:r>
              <a:rPr lang="fr-FR" dirty="0" err="1"/>
              <a:t>against</a:t>
            </a:r>
            <a:r>
              <a:rPr lang="fr-FR" dirty="0"/>
              <a:t> </a:t>
            </a:r>
            <a:r>
              <a:rPr lang="fr-FR" dirty="0" err="1"/>
              <a:t>own</a:t>
            </a:r>
            <a:r>
              <a:rPr lang="fr-FR" dirty="0"/>
              <a:t>/local captures</a:t>
            </a:r>
          </a:p>
          <a:p>
            <a:pPr marL="457200" lvl="0" indent="-355600" algn="l" rtl="0">
              <a:spcBef>
                <a:spcPts val="600"/>
              </a:spcBef>
              <a:spcAft>
                <a:spcPts val="0"/>
              </a:spcAft>
              <a:buSzPts val="2000"/>
              <a:buChar char="●"/>
            </a:pPr>
            <a:r>
              <a:rPr lang="fr-FR" dirty="0"/>
              <a:t>Commit-</a:t>
            </a:r>
            <a:r>
              <a:rPr lang="fr-FR" dirty="0" err="1"/>
              <a:t>hook</a:t>
            </a:r>
            <a:r>
              <a:rPr lang="fr-FR" dirty="0"/>
              <a:t> checks (</a:t>
            </a:r>
            <a:r>
              <a:rPr lang="fr-FR" dirty="0" err="1"/>
              <a:t>optional</a:t>
            </a:r>
            <a:r>
              <a:rPr lang="fr-FR" dirty="0"/>
              <a:t>)</a:t>
            </a:r>
          </a:p>
          <a:p>
            <a:pPr marL="457200" lvl="0" indent="-355600" algn="l" rtl="0">
              <a:spcBef>
                <a:spcPts val="600"/>
              </a:spcBef>
              <a:spcAft>
                <a:spcPts val="0"/>
              </a:spcAft>
              <a:buSzPts val="2000"/>
              <a:buChar char="●"/>
            </a:pPr>
            <a:endParaRPr lang="fr-FR" dirty="0"/>
          </a:p>
          <a:p>
            <a:pPr marL="101600" lvl="0" indent="0" algn="l" rtl="0">
              <a:spcBef>
                <a:spcPts val="600"/>
              </a:spcBef>
              <a:spcAft>
                <a:spcPts val="0"/>
              </a:spcAft>
              <a:buSzPts val="2000"/>
              <a:buNone/>
            </a:pPr>
            <a:r>
              <a:rPr lang="fr-FR" b="1" dirty="0" err="1"/>
              <a:t>Private</a:t>
            </a:r>
            <a:r>
              <a:rPr lang="fr-FR" b="1" dirty="0"/>
              <a:t> code </a:t>
            </a:r>
            <a:r>
              <a:rPr lang="fr-FR" b="1" dirty="0" err="1"/>
              <a:t>may</a:t>
            </a:r>
            <a:r>
              <a:rPr lang="fr-FR" b="1" dirty="0"/>
              <a:t> stop </a:t>
            </a:r>
            <a:r>
              <a:rPr lang="fr-FR" b="1" dirty="0" err="1"/>
              <a:t>here</a:t>
            </a:r>
            <a:r>
              <a:rPr lang="fr-FR" b="1" dirty="0"/>
              <a:t>…</a:t>
            </a:r>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78237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GitLab Merge Request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fr-FR" dirty="0"/>
              <a:t>Change </a:t>
            </a:r>
            <a:r>
              <a:rPr lang="fr-FR" dirty="0" err="1"/>
              <a:t>rebased</a:t>
            </a:r>
            <a:r>
              <a:rPr lang="fr-FR" dirty="0"/>
              <a:t> onto master</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247062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GitLab Merge Request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fr-FR" dirty="0"/>
              <a:t>Change </a:t>
            </a:r>
            <a:r>
              <a:rPr lang="fr-FR" dirty="0" err="1"/>
              <a:t>rebased</a:t>
            </a:r>
            <a:r>
              <a:rPr lang="fr-FR" dirty="0"/>
              <a:t> onto master</a:t>
            </a:r>
          </a:p>
          <a:p>
            <a:pPr marL="457200" lvl="0" indent="-355600" algn="l" rtl="0">
              <a:spcBef>
                <a:spcPts val="600"/>
              </a:spcBef>
              <a:spcAft>
                <a:spcPts val="0"/>
              </a:spcAft>
              <a:buSzPts val="2000"/>
              <a:buChar char="●"/>
            </a:pPr>
            <a:r>
              <a:rPr lang="fr-FR" dirty="0"/>
              <a:t>Pipelines run</a:t>
            </a:r>
          </a:p>
          <a:p>
            <a:pPr marL="914400" lvl="1" indent="-355600" algn="l" rtl="0">
              <a:spcBef>
                <a:spcPts val="0"/>
              </a:spcBef>
              <a:spcAft>
                <a:spcPts val="0"/>
              </a:spcAft>
              <a:buSzPts val="2000"/>
              <a:buChar char="○"/>
            </a:pPr>
            <a:r>
              <a:rPr lang="fr-FR" dirty="0"/>
              <a:t>Commit-</a:t>
            </a:r>
            <a:r>
              <a:rPr lang="fr-FR" dirty="0" err="1"/>
              <a:t>hook</a:t>
            </a:r>
            <a:r>
              <a:rPr lang="fr-FR" dirty="0"/>
              <a:t> checks</a:t>
            </a:r>
          </a:p>
          <a:p>
            <a:pPr marL="914400" lvl="1" indent="-355600" algn="l" rtl="0">
              <a:spcBef>
                <a:spcPts val="0"/>
              </a:spcBef>
              <a:spcAft>
                <a:spcPts val="0"/>
              </a:spcAft>
              <a:buSzPts val="2000"/>
              <a:buChar char="○"/>
            </a:pPr>
            <a:r>
              <a:rPr lang="fr-FR" dirty="0"/>
              <a:t>Build on all platforms</a:t>
            </a:r>
          </a:p>
          <a:p>
            <a:pPr marL="914400" lvl="1" indent="-355600" algn="l" rtl="0">
              <a:spcBef>
                <a:spcPts val="0"/>
              </a:spcBef>
              <a:spcAft>
                <a:spcPts val="0"/>
              </a:spcAft>
              <a:buSzPts val="2000"/>
              <a:buChar char="○"/>
            </a:pPr>
            <a:r>
              <a:rPr lang="fr-FR" dirty="0"/>
              <a:t>Run tests</a:t>
            </a:r>
          </a:p>
          <a:p>
            <a:pPr marL="914400" lvl="1" indent="-355600" algn="l" rtl="0">
              <a:spcBef>
                <a:spcPts val="0"/>
              </a:spcBef>
              <a:spcAft>
                <a:spcPts val="0"/>
              </a:spcAft>
              <a:buSzPts val="2000"/>
              <a:buChar char="○"/>
            </a:pPr>
            <a:r>
              <a:rPr lang="fr-FR" dirty="0" err="1"/>
              <a:t>Static</a:t>
            </a:r>
            <a:r>
              <a:rPr lang="fr-FR" dirty="0"/>
              <a:t> </a:t>
            </a:r>
            <a:r>
              <a:rPr lang="fr-FR" dirty="0" err="1"/>
              <a:t>Analysis</a:t>
            </a:r>
            <a:endParaRPr lang="fr-FR" dirty="0"/>
          </a:p>
        </p:txBody>
      </p:sp>
      <p:pic>
        <p:nvPicPr>
          <p:cNvPr id="2" name="Picture 1">
            <a:extLst>
              <a:ext uri="{FF2B5EF4-FFF2-40B4-BE49-F238E27FC236}">
                <a16:creationId xmlns:a16="http://schemas.microsoft.com/office/drawing/2014/main" id="{B9EB7C6F-3AF4-E440-29AE-068BE840B9B1}"/>
              </a:ext>
            </a:extLst>
          </p:cNvPr>
          <p:cNvPicPr>
            <a:picLocks noChangeAspect="1"/>
          </p:cNvPicPr>
          <p:nvPr/>
        </p:nvPicPr>
        <p:blipFill>
          <a:blip r:embed="rId3"/>
          <a:stretch>
            <a:fillRect/>
          </a:stretch>
        </p:blipFill>
        <p:spPr>
          <a:xfrm>
            <a:off x="6199168" y="1419687"/>
            <a:ext cx="2752725" cy="3629025"/>
          </a:xfrm>
          <a:prstGeom prst="rect">
            <a:avLst/>
          </a:prstGeom>
        </p:spPr>
      </p:pic>
    </p:spTree>
    <p:extLst>
      <p:ext uri="{BB962C8B-B14F-4D97-AF65-F5344CB8AC3E}">
        <p14:creationId xmlns:p14="http://schemas.microsoft.com/office/powerpoint/2010/main" val="2923350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GitLab Merge Request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fr-FR" dirty="0"/>
              <a:t>Change </a:t>
            </a:r>
            <a:r>
              <a:rPr lang="fr-FR" dirty="0" err="1"/>
              <a:t>rebased</a:t>
            </a:r>
            <a:r>
              <a:rPr lang="fr-FR" dirty="0"/>
              <a:t> onto master</a:t>
            </a:r>
          </a:p>
          <a:p>
            <a:pPr marL="457200" lvl="0" indent="-355600" algn="l" rtl="0">
              <a:spcBef>
                <a:spcPts val="600"/>
              </a:spcBef>
              <a:spcAft>
                <a:spcPts val="0"/>
              </a:spcAft>
              <a:buSzPts val="2000"/>
              <a:buChar char="●"/>
            </a:pPr>
            <a:r>
              <a:rPr lang="fr-FR" dirty="0"/>
              <a:t>Pipelines run</a:t>
            </a:r>
          </a:p>
          <a:p>
            <a:pPr marL="914400" lvl="1" indent="-355600" algn="l" rtl="0">
              <a:spcBef>
                <a:spcPts val="0"/>
              </a:spcBef>
              <a:spcAft>
                <a:spcPts val="0"/>
              </a:spcAft>
              <a:buSzPts val="2000"/>
              <a:buChar char="○"/>
            </a:pPr>
            <a:r>
              <a:rPr lang="fr-FR" dirty="0"/>
              <a:t>Commit-</a:t>
            </a:r>
            <a:r>
              <a:rPr lang="fr-FR" dirty="0" err="1"/>
              <a:t>hook</a:t>
            </a:r>
            <a:r>
              <a:rPr lang="fr-FR" dirty="0"/>
              <a:t> checks</a:t>
            </a:r>
          </a:p>
          <a:p>
            <a:pPr marL="914400" lvl="1" indent="-355600" algn="l" rtl="0">
              <a:spcBef>
                <a:spcPts val="0"/>
              </a:spcBef>
              <a:spcAft>
                <a:spcPts val="0"/>
              </a:spcAft>
              <a:buSzPts val="2000"/>
              <a:buChar char="○"/>
            </a:pPr>
            <a:r>
              <a:rPr lang="fr-FR" dirty="0"/>
              <a:t>Build on all platforms</a:t>
            </a:r>
          </a:p>
          <a:p>
            <a:pPr marL="914400" lvl="1" indent="-355600" algn="l" rtl="0">
              <a:spcBef>
                <a:spcPts val="0"/>
              </a:spcBef>
              <a:spcAft>
                <a:spcPts val="0"/>
              </a:spcAft>
              <a:buSzPts val="2000"/>
              <a:buChar char="○"/>
            </a:pPr>
            <a:r>
              <a:rPr lang="fr-FR" dirty="0"/>
              <a:t>Run tests</a:t>
            </a:r>
          </a:p>
          <a:p>
            <a:pPr marL="914400" lvl="1" indent="-355600" algn="l" rtl="0">
              <a:spcBef>
                <a:spcPts val="0"/>
              </a:spcBef>
              <a:spcAft>
                <a:spcPts val="0"/>
              </a:spcAft>
              <a:buSzPts val="2000"/>
              <a:buChar char="○"/>
            </a:pPr>
            <a:r>
              <a:rPr lang="fr-FR" dirty="0" err="1"/>
              <a:t>Static</a:t>
            </a:r>
            <a:r>
              <a:rPr lang="fr-FR" dirty="0"/>
              <a:t> </a:t>
            </a:r>
            <a:r>
              <a:rPr lang="fr-FR" dirty="0" err="1"/>
              <a:t>Analysis</a:t>
            </a:r>
            <a:endParaRPr lang="fr-FR" dirty="0"/>
          </a:p>
          <a:p>
            <a:pPr>
              <a:buFont typeface="Trebuchet MS"/>
              <a:buChar char="●"/>
            </a:pPr>
            <a:r>
              <a:rPr lang="fr-FR" dirty="0"/>
              <a:t>Manual </a:t>
            </a:r>
            <a:r>
              <a:rPr lang="fr-FR" dirty="0" err="1"/>
              <a:t>review</a:t>
            </a:r>
            <a:r>
              <a:rPr lang="fr-FR" dirty="0"/>
              <a:t> process</a:t>
            </a:r>
          </a:p>
          <a:p>
            <a:pPr lvl="1"/>
            <a:r>
              <a:rPr lang="fr-FR" dirty="0" err="1"/>
              <a:t>Iterate</a:t>
            </a:r>
            <a:endParaRPr lang="en" dirty="0"/>
          </a:p>
          <a:p>
            <a:pPr marL="558800" lvl="1" indent="0">
              <a:buNone/>
            </a:pPr>
            <a:endParaRPr dirty="0"/>
          </a:p>
        </p:txBody>
      </p:sp>
      <p:pic>
        <p:nvPicPr>
          <p:cNvPr id="2" name="Picture 1">
            <a:extLst>
              <a:ext uri="{FF2B5EF4-FFF2-40B4-BE49-F238E27FC236}">
                <a16:creationId xmlns:a16="http://schemas.microsoft.com/office/drawing/2014/main" id="{B9EB7C6F-3AF4-E440-29AE-068BE840B9B1}"/>
              </a:ext>
            </a:extLst>
          </p:cNvPr>
          <p:cNvPicPr>
            <a:picLocks noChangeAspect="1"/>
          </p:cNvPicPr>
          <p:nvPr/>
        </p:nvPicPr>
        <p:blipFill>
          <a:blip r:embed="rId3"/>
          <a:stretch>
            <a:fillRect/>
          </a:stretch>
        </p:blipFill>
        <p:spPr>
          <a:xfrm>
            <a:off x="6199168" y="1419687"/>
            <a:ext cx="2752725" cy="3629025"/>
          </a:xfrm>
          <a:prstGeom prst="rect">
            <a:avLst/>
          </a:prstGeom>
        </p:spPr>
      </p:pic>
    </p:spTree>
    <p:extLst>
      <p:ext uri="{BB962C8B-B14F-4D97-AF65-F5344CB8AC3E}">
        <p14:creationId xmlns:p14="http://schemas.microsoft.com/office/powerpoint/2010/main" val="2166142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GitLab Merge Request</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fr-FR" dirty="0"/>
              <a:t>Change </a:t>
            </a:r>
            <a:r>
              <a:rPr lang="fr-FR" dirty="0" err="1"/>
              <a:t>rebased</a:t>
            </a:r>
            <a:r>
              <a:rPr lang="fr-FR" dirty="0"/>
              <a:t> onto master</a:t>
            </a:r>
          </a:p>
          <a:p>
            <a:pPr marL="457200" lvl="0" indent="-355600" algn="l" rtl="0">
              <a:spcBef>
                <a:spcPts val="600"/>
              </a:spcBef>
              <a:spcAft>
                <a:spcPts val="0"/>
              </a:spcAft>
              <a:buSzPts val="2000"/>
              <a:buChar char="●"/>
            </a:pPr>
            <a:r>
              <a:rPr lang="fr-FR" dirty="0"/>
              <a:t>Pipelines run</a:t>
            </a:r>
          </a:p>
          <a:p>
            <a:pPr marL="914400" lvl="1" indent="-355600" algn="l" rtl="0">
              <a:spcBef>
                <a:spcPts val="0"/>
              </a:spcBef>
              <a:spcAft>
                <a:spcPts val="0"/>
              </a:spcAft>
              <a:buSzPts val="2000"/>
              <a:buChar char="○"/>
            </a:pPr>
            <a:r>
              <a:rPr lang="fr-FR" dirty="0"/>
              <a:t>Commit-</a:t>
            </a:r>
            <a:r>
              <a:rPr lang="fr-FR" dirty="0" err="1"/>
              <a:t>hook</a:t>
            </a:r>
            <a:r>
              <a:rPr lang="fr-FR" dirty="0"/>
              <a:t> checks</a:t>
            </a:r>
          </a:p>
          <a:p>
            <a:pPr marL="914400" lvl="1" indent="-355600" algn="l" rtl="0">
              <a:spcBef>
                <a:spcPts val="0"/>
              </a:spcBef>
              <a:spcAft>
                <a:spcPts val="0"/>
              </a:spcAft>
              <a:buSzPts val="2000"/>
              <a:buChar char="○"/>
            </a:pPr>
            <a:r>
              <a:rPr lang="fr-FR" dirty="0"/>
              <a:t>Build on all platforms</a:t>
            </a:r>
          </a:p>
          <a:p>
            <a:pPr marL="914400" lvl="1" indent="-355600" algn="l" rtl="0">
              <a:spcBef>
                <a:spcPts val="0"/>
              </a:spcBef>
              <a:spcAft>
                <a:spcPts val="0"/>
              </a:spcAft>
              <a:buSzPts val="2000"/>
              <a:buChar char="○"/>
            </a:pPr>
            <a:r>
              <a:rPr lang="fr-FR" dirty="0"/>
              <a:t>Run tests</a:t>
            </a:r>
          </a:p>
          <a:p>
            <a:pPr marL="914400" lvl="1" indent="-355600" algn="l" rtl="0">
              <a:spcBef>
                <a:spcPts val="0"/>
              </a:spcBef>
              <a:spcAft>
                <a:spcPts val="0"/>
              </a:spcAft>
              <a:buSzPts val="2000"/>
              <a:buChar char="○"/>
            </a:pPr>
            <a:r>
              <a:rPr lang="fr-FR" dirty="0" err="1"/>
              <a:t>Static</a:t>
            </a:r>
            <a:r>
              <a:rPr lang="fr-FR" dirty="0"/>
              <a:t> </a:t>
            </a:r>
            <a:r>
              <a:rPr lang="fr-FR" dirty="0" err="1"/>
              <a:t>Analysis</a:t>
            </a:r>
            <a:endParaRPr lang="fr-FR" dirty="0"/>
          </a:p>
          <a:p>
            <a:pPr>
              <a:buFont typeface="Trebuchet MS"/>
              <a:buChar char="●"/>
            </a:pPr>
            <a:r>
              <a:rPr lang="fr-FR" dirty="0"/>
              <a:t>Manual </a:t>
            </a:r>
            <a:r>
              <a:rPr lang="fr-FR" dirty="0" err="1"/>
              <a:t>review</a:t>
            </a:r>
            <a:r>
              <a:rPr lang="fr-FR" dirty="0"/>
              <a:t> process</a:t>
            </a:r>
          </a:p>
          <a:p>
            <a:pPr lvl="1"/>
            <a:r>
              <a:rPr lang="fr-FR" dirty="0" err="1"/>
              <a:t>Iterate</a:t>
            </a:r>
            <a:endParaRPr lang="fr-FR" dirty="0"/>
          </a:p>
          <a:p>
            <a:pPr>
              <a:buFont typeface="Trebuchet MS"/>
              <a:buChar char="●"/>
            </a:pPr>
            <a:r>
              <a:rPr lang="fr-FR" dirty="0"/>
              <a:t>Merge onto master </a:t>
            </a:r>
            <a:r>
              <a:rPr lang="fr-FR" dirty="0" err="1"/>
              <a:t>branch</a:t>
            </a:r>
            <a:endParaRPr lang="fr-FR" dirty="0"/>
          </a:p>
          <a:p>
            <a:pPr marL="101600" lvl="0" indent="0" algn="l" rtl="0">
              <a:spcBef>
                <a:spcPts val="0"/>
              </a:spcBef>
              <a:spcAft>
                <a:spcPts val="0"/>
              </a:spcAft>
              <a:buSzPts val="2000"/>
              <a:buNone/>
            </a:pPr>
            <a:endParaRPr lang="en" dirty="0"/>
          </a:p>
          <a:p>
            <a:pPr marL="558800" lvl="1" indent="0">
              <a:buNone/>
            </a:pPr>
            <a:endParaRPr dirty="0"/>
          </a:p>
        </p:txBody>
      </p:sp>
      <p:pic>
        <p:nvPicPr>
          <p:cNvPr id="2" name="Picture 1">
            <a:extLst>
              <a:ext uri="{FF2B5EF4-FFF2-40B4-BE49-F238E27FC236}">
                <a16:creationId xmlns:a16="http://schemas.microsoft.com/office/drawing/2014/main" id="{B9EB7C6F-3AF4-E440-29AE-068BE840B9B1}"/>
              </a:ext>
            </a:extLst>
          </p:cNvPr>
          <p:cNvPicPr>
            <a:picLocks noChangeAspect="1"/>
          </p:cNvPicPr>
          <p:nvPr/>
        </p:nvPicPr>
        <p:blipFill>
          <a:blip r:embed="rId3"/>
          <a:stretch>
            <a:fillRect/>
          </a:stretch>
        </p:blipFill>
        <p:spPr>
          <a:xfrm>
            <a:off x="6199168" y="1419687"/>
            <a:ext cx="2752725" cy="3629025"/>
          </a:xfrm>
          <a:prstGeom prst="rect">
            <a:avLst/>
          </a:prstGeom>
        </p:spPr>
      </p:pic>
    </p:spTree>
    <p:extLst>
      <p:ext uri="{BB962C8B-B14F-4D97-AF65-F5344CB8AC3E}">
        <p14:creationId xmlns:p14="http://schemas.microsoft.com/office/powerpoint/2010/main" val="122830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Post-Merge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Fuzzing</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730789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Post-Merge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Fuzzing</a:t>
            </a:r>
            <a:endParaRPr lang="fr-FR" dirty="0"/>
          </a:p>
          <a:p>
            <a:pPr marL="457200" lvl="0" indent="-355600" algn="l" rtl="0">
              <a:spcBef>
                <a:spcPts val="600"/>
              </a:spcBef>
              <a:spcAft>
                <a:spcPts val="0"/>
              </a:spcAft>
              <a:buSzPts val="2000"/>
              <a:buChar char="●"/>
            </a:pPr>
            <a:r>
              <a:rPr lang="fr-FR" dirty="0"/>
              <a:t>Bug reports / </a:t>
            </a:r>
            <a:r>
              <a:rPr lang="fr-FR" dirty="0" err="1"/>
              <a:t>enhancements</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65317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Post-Merge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Fuzzing</a:t>
            </a:r>
            <a:endParaRPr lang="fr-FR" dirty="0"/>
          </a:p>
          <a:p>
            <a:pPr marL="457200" lvl="0" indent="-355600" algn="l" rtl="0">
              <a:spcBef>
                <a:spcPts val="600"/>
              </a:spcBef>
              <a:spcAft>
                <a:spcPts val="0"/>
              </a:spcAft>
              <a:buSzPts val="2000"/>
              <a:buChar char="●"/>
            </a:pPr>
            <a:r>
              <a:rPr lang="fr-FR" dirty="0"/>
              <a:t>Bug reports / </a:t>
            </a:r>
            <a:r>
              <a:rPr lang="fr-FR" dirty="0" err="1"/>
              <a:t>enhancements</a:t>
            </a:r>
            <a:endParaRPr lang="fr-FR" dirty="0"/>
          </a:p>
          <a:p>
            <a:pPr>
              <a:buFont typeface="Trebuchet MS"/>
              <a:buChar char="●"/>
            </a:pPr>
            <a:r>
              <a:rPr lang="fr-FR" dirty="0"/>
              <a:t>General maintenance</a:t>
            </a:r>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83969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Post-Merge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Fuzzing</a:t>
            </a:r>
            <a:endParaRPr lang="fr-FR" dirty="0"/>
          </a:p>
          <a:p>
            <a:pPr marL="457200" lvl="0" indent="-355600" algn="l" rtl="0">
              <a:spcBef>
                <a:spcPts val="600"/>
              </a:spcBef>
              <a:spcAft>
                <a:spcPts val="0"/>
              </a:spcAft>
              <a:buSzPts val="2000"/>
              <a:buChar char="●"/>
            </a:pPr>
            <a:r>
              <a:rPr lang="fr-FR" dirty="0"/>
              <a:t>Bug reports / </a:t>
            </a:r>
            <a:r>
              <a:rPr lang="fr-FR" dirty="0" err="1"/>
              <a:t>enhancements</a:t>
            </a:r>
            <a:endParaRPr lang="fr-FR" dirty="0"/>
          </a:p>
          <a:p>
            <a:pPr>
              <a:buFont typeface="Trebuchet MS"/>
              <a:buChar char="●"/>
            </a:pPr>
            <a:r>
              <a:rPr lang="fr-FR" dirty="0"/>
              <a:t>General maintenance</a:t>
            </a:r>
          </a:p>
          <a:p>
            <a:pPr marL="457200" lvl="0" indent="-355600" algn="l" rtl="0">
              <a:spcBef>
                <a:spcPts val="600"/>
              </a:spcBef>
              <a:spcAft>
                <a:spcPts val="0"/>
              </a:spcAft>
              <a:buSzPts val="2000"/>
              <a:buChar char="●"/>
            </a:pPr>
            <a:r>
              <a:rPr lang="fr-FR" dirty="0" err="1"/>
              <a:t>Ad-hoc</a:t>
            </a:r>
            <a:r>
              <a:rPr lang="fr-FR" dirty="0"/>
              <a:t> checks</a:t>
            </a:r>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73539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Intro/Me</a:t>
            </a:r>
            <a:endParaRPr dirty="0"/>
          </a:p>
        </p:txBody>
      </p:sp>
      <p:sp>
        <p:nvSpPr>
          <p:cNvPr id="53" name="Google Shape;53;p9"/>
          <p:cNvSpPr txBox="1">
            <a:spLocks noGrp="1"/>
          </p:cNvSpPr>
          <p:nvPr>
            <p:ph type="body" idx="1"/>
          </p:nvPr>
        </p:nvSpPr>
        <p:spPr>
          <a:xfrm>
            <a:off x="771649" y="1618700"/>
            <a:ext cx="5755808" cy="3231000"/>
          </a:xfrm>
          <a:prstGeom prst="rect">
            <a:avLst/>
          </a:prstGeom>
        </p:spPr>
        <p:txBody>
          <a:bodyPr spcFirstLastPara="1" wrap="square" lIns="91425" tIns="91425" rIns="91425" bIns="91425" anchor="t" anchorCtr="0">
            <a:noAutofit/>
          </a:bodyPr>
          <a:lstStyle/>
          <a:p>
            <a:pPr>
              <a:spcBef>
                <a:spcPts val="0"/>
              </a:spcBef>
              <a:buFont typeface="Trebuchet MS"/>
              <a:buChar char="●"/>
            </a:pPr>
            <a:r>
              <a:rPr lang="en-GB" dirty="0"/>
              <a:t>Long time user and contributor to Wireshark</a:t>
            </a:r>
            <a:endParaRPr lang="en" dirty="0"/>
          </a:p>
          <a:p>
            <a:pPr>
              <a:spcBef>
                <a:spcPts val="0"/>
              </a:spcBef>
              <a:buFont typeface="Trebuchet MS"/>
              <a:buChar char="●"/>
            </a:pPr>
            <a:r>
              <a:rPr lang="en-GB" dirty="0"/>
              <a:t>Obscure Telecoms Protocols</a:t>
            </a:r>
            <a:endParaRPr lang="en" dirty="0"/>
          </a:p>
          <a:p>
            <a:pPr marL="457200" lvl="0" indent="-355600" algn="l" rtl="0">
              <a:spcBef>
                <a:spcPts val="0"/>
              </a:spcBef>
              <a:spcAft>
                <a:spcPts val="0"/>
              </a:spcAft>
              <a:buSzPts val="2000"/>
              <a:buChar char="●"/>
            </a:pPr>
            <a:r>
              <a:rPr lang="en" dirty="0"/>
              <a:t>More Obscure internal Wireshark builds</a:t>
            </a:r>
          </a:p>
        </p:txBody>
      </p:sp>
    </p:spTree>
    <p:extLst>
      <p:ext uri="{BB962C8B-B14F-4D97-AF65-F5344CB8AC3E}">
        <p14:creationId xmlns:p14="http://schemas.microsoft.com/office/powerpoint/2010/main" val="724098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Post-Merge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Fuzzing</a:t>
            </a:r>
            <a:endParaRPr lang="fr-FR" dirty="0"/>
          </a:p>
          <a:p>
            <a:pPr marL="457200" lvl="0" indent="-355600" algn="l" rtl="0">
              <a:spcBef>
                <a:spcPts val="600"/>
              </a:spcBef>
              <a:spcAft>
                <a:spcPts val="0"/>
              </a:spcAft>
              <a:buSzPts val="2000"/>
              <a:buChar char="●"/>
            </a:pPr>
            <a:r>
              <a:rPr lang="fr-FR" dirty="0"/>
              <a:t>Bug reports / </a:t>
            </a:r>
            <a:r>
              <a:rPr lang="fr-FR" dirty="0" err="1"/>
              <a:t>enhancements</a:t>
            </a:r>
            <a:endParaRPr lang="fr-FR" dirty="0"/>
          </a:p>
          <a:p>
            <a:pPr>
              <a:buFont typeface="Trebuchet MS"/>
              <a:buChar char="●"/>
            </a:pPr>
            <a:r>
              <a:rPr lang="fr-FR" dirty="0"/>
              <a:t>General maintenance</a:t>
            </a:r>
          </a:p>
          <a:p>
            <a:pPr marL="457200" lvl="0" indent="-355600" algn="l" rtl="0">
              <a:spcBef>
                <a:spcPts val="600"/>
              </a:spcBef>
              <a:spcAft>
                <a:spcPts val="0"/>
              </a:spcAft>
              <a:buSzPts val="2000"/>
              <a:buChar char="●"/>
            </a:pPr>
            <a:r>
              <a:rPr lang="fr-FR" dirty="0" err="1"/>
              <a:t>Ad-hoc</a:t>
            </a:r>
            <a:r>
              <a:rPr lang="fr-FR" dirty="0"/>
              <a:t> checks</a:t>
            </a:r>
          </a:p>
          <a:p>
            <a:pPr marL="457200" lvl="0" indent="-355600" algn="l" rtl="0">
              <a:spcBef>
                <a:spcPts val="600"/>
              </a:spcBef>
              <a:spcAft>
                <a:spcPts val="0"/>
              </a:spcAft>
              <a:buSzPts val="2000"/>
              <a:buChar char="●"/>
            </a:pPr>
            <a:r>
              <a:rPr lang="fr-FR" dirty="0" err="1"/>
              <a:t>Join</a:t>
            </a:r>
            <a:r>
              <a:rPr lang="fr-FR" dirty="0"/>
              <a:t> a release </a:t>
            </a:r>
            <a:r>
              <a:rPr lang="fr-FR" dirty="0" err="1"/>
              <a:t>branch</a:t>
            </a:r>
            <a:endParaRPr lang="fr-FR" dirty="0"/>
          </a:p>
          <a:p>
            <a:pPr marL="101600" lvl="0" indent="0" algn="l" rtl="0">
              <a:spcBef>
                <a:spcPts val="600"/>
              </a:spcBef>
              <a:spcAft>
                <a:spcPts val="0"/>
              </a:spcAft>
              <a:buSzPts val="2000"/>
              <a:buNone/>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027594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General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Compilers</a:t>
            </a:r>
            <a:endParaRPr lang="fr-FR" dirty="0"/>
          </a:p>
          <a:p>
            <a:pPr marL="457200" lvl="0" indent="-355600" algn="l" rtl="0">
              <a:spcBef>
                <a:spcPts val="600"/>
              </a:spcBef>
              <a:spcAft>
                <a:spcPts val="0"/>
              </a:spcAft>
              <a:buSzPts val="2000"/>
              <a:buChar char="●"/>
            </a:pPr>
            <a:r>
              <a:rPr lang="fr-FR" dirty="0" err="1"/>
              <a:t>Static</a:t>
            </a:r>
            <a:r>
              <a:rPr lang="fr-FR" dirty="0"/>
              <a:t> </a:t>
            </a:r>
            <a:r>
              <a:rPr lang="fr-FR" dirty="0" err="1"/>
              <a:t>Analyzers</a:t>
            </a:r>
            <a:endParaRPr lang="fr-FR" dirty="0"/>
          </a:p>
          <a:p>
            <a:pPr marL="457200" lvl="0" indent="-355600" algn="l" rtl="0">
              <a:spcBef>
                <a:spcPts val="600"/>
              </a:spcBef>
              <a:spcAft>
                <a:spcPts val="0"/>
              </a:spcAft>
              <a:buSzPts val="2000"/>
              <a:buChar char="●"/>
            </a:pPr>
            <a:r>
              <a:rPr lang="fr-FR" dirty="0"/>
              <a:t>Protocol Documentation</a:t>
            </a:r>
          </a:p>
          <a:p>
            <a:pPr marL="457200" lvl="0" indent="-355600" algn="l" rtl="0">
              <a:spcBef>
                <a:spcPts val="600"/>
              </a:spcBef>
              <a:spcAft>
                <a:spcPts val="0"/>
              </a:spcAft>
              <a:buSzPts val="2000"/>
              <a:buChar char="●"/>
            </a:pPr>
            <a:r>
              <a:rPr lang="fr-FR" dirty="0" err="1"/>
              <a:t>Spelling</a:t>
            </a:r>
            <a:r>
              <a:rPr lang="fr-FR" dirty="0"/>
              <a:t> </a:t>
            </a:r>
            <a:r>
              <a:rPr lang="fr-FR" dirty="0" err="1"/>
              <a:t>errors</a:t>
            </a:r>
            <a:r>
              <a:rPr lang="fr-FR" dirty="0"/>
              <a:t> / typos</a:t>
            </a:r>
          </a:p>
          <a:p>
            <a:pPr marL="457200" lvl="0" indent="-355600" algn="l" rtl="0">
              <a:spcBef>
                <a:spcPts val="600"/>
              </a:spcBef>
              <a:spcAft>
                <a:spcPts val="0"/>
              </a:spcAft>
              <a:buSzPts val="2000"/>
              <a:buChar char="●"/>
            </a:pPr>
            <a:r>
              <a:rPr lang="fr-FR" dirty="0" err="1"/>
              <a:t>Unnecessary</a:t>
            </a:r>
            <a:r>
              <a:rPr lang="fr-FR" dirty="0"/>
              <a:t> #includes?</a:t>
            </a:r>
          </a:p>
          <a:p>
            <a:pPr marL="457200" lvl="0" indent="-355600" algn="l" rtl="0">
              <a:spcBef>
                <a:spcPts val="600"/>
              </a:spcBef>
              <a:spcAft>
                <a:spcPts val="0"/>
              </a:spcAft>
              <a:buSzPts val="2000"/>
              <a:buChar char="●"/>
            </a:pPr>
            <a:r>
              <a:rPr lang="fr-FR" dirty="0"/>
              <a:t>Non-</a:t>
            </a:r>
            <a:r>
              <a:rPr lang="fr-FR" dirty="0" err="1"/>
              <a:t>static</a:t>
            </a:r>
            <a:r>
              <a:rPr lang="fr-FR" dirty="0"/>
              <a:t>/</a:t>
            </a:r>
            <a:r>
              <a:rPr lang="fr-FR" dirty="0" err="1"/>
              <a:t>unused</a:t>
            </a:r>
            <a:r>
              <a:rPr lang="fr-FR" dirty="0"/>
              <a:t> code</a:t>
            </a:r>
          </a:p>
          <a:p>
            <a:pPr marL="457200" lvl="0" indent="-355600" algn="l" rtl="0">
              <a:spcBef>
                <a:spcPts val="600"/>
              </a:spcBef>
              <a:spcAft>
                <a:spcPts val="0"/>
              </a:spcAft>
              <a:buSzPts val="2000"/>
              <a:buChar char="●"/>
            </a:pPr>
            <a:r>
              <a:rPr lang="fr-FR" dirty="0" err="1"/>
              <a:t>Forbidden</a:t>
            </a:r>
            <a:r>
              <a:rPr lang="fr-FR" dirty="0"/>
              <a:t> APIs</a:t>
            </a:r>
          </a:p>
          <a:p>
            <a:pPr marL="101600" lvl="0" indent="0" algn="l" rtl="0">
              <a:spcBef>
                <a:spcPts val="600"/>
              </a:spcBef>
              <a:spcAft>
                <a:spcPts val="0"/>
              </a:spcAft>
              <a:buSzPts val="2000"/>
              <a:buNone/>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687754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Different compilers flag different things</a:t>
            </a:r>
            <a:endParaRPr lang="en" dirty="0"/>
          </a:p>
          <a:p>
            <a:pPr marL="558800" lvl="1" indent="0">
              <a:buNone/>
            </a:pPr>
            <a:endParaRPr dirty="0"/>
          </a:p>
        </p:txBody>
      </p:sp>
    </p:spTree>
    <p:extLst>
      <p:ext uri="{BB962C8B-B14F-4D97-AF65-F5344CB8AC3E}">
        <p14:creationId xmlns:p14="http://schemas.microsoft.com/office/powerpoint/2010/main" val="304188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Different compilers flag different things</a:t>
            </a:r>
            <a:endParaRPr lang="fr-FR" dirty="0"/>
          </a:p>
          <a:p>
            <a:pPr marL="457200" lvl="0" indent="-355600" algn="l" rtl="0">
              <a:spcBef>
                <a:spcPts val="600"/>
              </a:spcBef>
              <a:spcAft>
                <a:spcPts val="0"/>
              </a:spcAft>
              <a:buSzPts val="2000"/>
              <a:buChar char="●"/>
            </a:pPr>
            <a:r>
              <a:rPr lang="fr-FR" dirty="0"/>
              <a:t>Use –</a:t>
            </a:r>
            <a:r>
              <a:rPr lang="fr-FR" dirty="0" err="1"/>
              <a:t>Werror</a:t>
            </a:r>
            <a:r>
              <a:rPr lang="fr-FR" dirty="0"/>
              <a:t> </a:t>
            </a:r>
            <a:r>
              <a:rPr lang="fr-FR" dirty="0" err="1"/>
              <a:t>with</a:t>
            </a:r>
            <a:r>
              <a:rPr lang="fr-FR" dirty="0"/>
              <a:t> as </a:t>
            </a:r>
            <a:r>
              <a:rPr lang="fr-FR" dirty="0" err="1"/>
              <a:t>many</a:t>
            </a:r>
            <a:r>
              <a:rPr lang="fr-FR" dirty="0"/>
              <a:t> warnings as can</a:t>
            </a:r>
            <a:endParaRPr lang="en" dirty="0"/>
          </a:p>
          <a:p>
            <a:pPr marL="558800" lvl="1" indent="0">
              <a:buNone/>
            </a:pPr>
            <a:endParaRPr dirty="0"/>
          </a:p>
        </p:txBody>
      </p:sp>
    </p:spTree>
    <p:extLst>
      <p:ext uri="{BB962C8B-B14F-4D97-AF65-F5344CB8AC3E}">
        <p14:creationId xmlns:p14="http://schemas.microsoft.com/office/powerpoint/2010/main" val="1050373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Different compilers flag different things</a:t>
            </a:r>
            <a:endParaRPr lang="fr-FR" dirty="0"/>
          </a:p>
          <a:p>
            <a:pPr marL="457200" lvl="0" indent="-355600" algn="l" rtl="0">
              <a:spcBef>
                <a:spcPts val="600"/>
              </a:spcBef>
              <a:spcAft>
                <a:spcPts val="0"/>
              </a:spcAft>
              <a:buSzPts val="2000"/>
              <a:buChar char="●"/>
            </a:pPr>
            <a:r>
              <a:rPr lang="fr-FR" dirty="0"/>
              <a:t>Use –</a:t>
            </a:r>
            <a:r>
              <a:rPr lang="fr-FR" dirty="0" err="1"/>
              <a:t>Werror</a:t>
            </a:r>
            <a:r>
              <a:rPr lang="fr-FR" dirty="0"/>
              <a:t> </a:t>
            </a:r>
            <a:r>
              <a:rPr lang="fr-FR" dirty="0" err="1"/>
              <a:t>with</a:t>
            </a:r>
            <a:r>
              <a:rPr lang="fr-FR" dirty="0"/>
              <a:t> as </a:t>
            </a:r>
            <a:r>
              <a:rPr lang="fr-FR" dirty="0" err="1"/>
              <a:t>many</a:t>
            </a:r>
            <a:r>
              <a:rPr lang="fr-FR" dirty="0"/>
              <a:t> warnings as can</a:t>
            </a:r>
          </a:p>
          <a:p>
            <a:pPr>
              <a:buFont typeface="Trebuchet MS"/>
              <a:buChar char="●"/>
            </a:pPr>
            <a:r>
              <a:rPr lang="fr-FR" dirty="0"/>
              <a:t>Build </a:t>
            </a:r>
            <a:r>
              <a:rPr lang="fr-FR" dirty="0" err="1"/>
              <a:t>without</a:t>
            </a:r>
            <a:r>
              <a:rPr lang="fr-FR" dirty="0"/>
              <a:t> </a:t>
            </a:r>
            <a:r>
              <a:rPr lang="fr-FR" dirty="0" err="1"/>
              <a:t>optional</a:t>
            </a:r>
            <a:r>
              <a:rPr lang="fr-FR" dirty="0"/>
              <a:t> packages</a:t>
            </a:r>
            <a:endParaRPr lang="en" dirty="0"/>
          </a:p>
          <a:p>
            <a:pPr marL="558800" lvl="1" indent="0">
              <a:buNone/>
            </a:pPr>
            <a:endParaRPr dirty="0"/>
          </a:p>
        </p:txBody>
      </p:sp>
    </p:spTree>
    <p:extLst>
      <p:ext uri="{BB962C8B-B14F-4D97-AF65-F5344CB8AC3E}">
        <p14:creationId xmlns:p14="http://schemas.microsoft.com/office/powerpoint/2010/main" val="334618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Different compilers flag different things</a:t>
            </a:r>
            <a:endParaRPr lang="fr-FR" dirty="0"/>
          </a:p>
          <a:p>
            <a:pPr marL="457200" lvl="0" indent="-355600" algn="l" rtl="0">
              <a:spcBef>
                <a:spcPts val="600"/>
              </a:spcBef>
              <a:spcAft>
                <a:spcPts val="0"/>
              </a:spcAft>
              <a:buSzPts val="2000"/>
              <a:buChar char="●"/>
            </a:pPr>
            <a:r>
              <a:rPr lang="fr-FR" dirty="0"/>
              <a:t>Use –</a:t>
            </a:r>
            <a:r>
              <a:rPr lang="fr-FR" dirty="0" err="1"/>
              <a:t>Werror</a:t>
            </a:r>
            <a:r>
              <a:rPr lang="fr-FR" dirty="0"/>
              <a:t> </a:t>
            </a:r>
            <a:r>
              <a:rPr lang="fr-FR" dirty="0" err="1"/>
              <a:t>with</a:t>
            </a:r>
            <a:r>
              <a:rPr lang="fr-FR" dirty="0"/>
              <a:t> as </a:t>
            </a:r>
            <a:r>
              <a:rPr lang="fr-FR" dirty="0" err="1"/>
              <a:t>many</a:t>
            </a:r>
            <a:r>
              <a:rPr lang="fr-FR" dirty="0"/>
              <a:t> warnings as can</a:t>
            </a:r>
          </a:p>
          <a:p>
            <a:pPr>
              <a:buFont typeface="Trebuchet MS"/>
              <a:buChar char="●"/>
            </a:pPr>
            <a:r>
              <a:rPr lang="fr-FR" dirty="0"/>
              <a:t>Build </a:t>
            </a:r>
            <a:r>
              <a:rPr lang="fr-FR" dirty="0" err="1"/>
              <a:t>without</a:t>
            </a:r>
            <a:r>
              <a:rPr lang="fr-FR" dirty="0"/>
              <a:t> </a:t>
            </a:r>
            <a:r>
              <a:rPr lang="fr-FR" dirty="0" err="1"/>
              <a:t>optional</a:t>
            </a:r>
            <a:r>
              <a:rPr lang="fr-FR" dirty="0"/>
              <a:t> packages</a:t>
            </a:r>
          </a:p>
          <a:p>
            <a:pPr marL="457200" lvl="0" indent="-355600" algn="l" rtl="0">
              <a:spcBef>
                <a:spcPts val="600"/>
              </a:spcBef>
              <a:spcAft>
                <a:spcPts val="0"/>
              </a:spcAft>
              <a:buSzPts val="2000"/>
              <a:buChar char="●"/>
            </a:pPr>
            <a:r>
              <a:rPr lang="fr-FR" dirty="0" err="1"/>
              <a:t>Verify</a:t>
            </a:r>
            <a:r>
              <a:rPr lang="fr-FR" dirty="0"/>
              <a:t> printf-style format vs args</a:t>
            </a:r>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45446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8" name="TextBox 7">
            <a:extLst>
              <a:ext uri="{FF2B5EF4-FFF2-40B4-BE49-F238E27FC236}">
                <a16:creationId xmlns:a16="http://schemas.microsoft.com/office/drawing/2014/main" id="{C3F9C1A4-2A82-0069-225B-F6B38E659729}"/>
              </a:ext>
            </a:extLst>
          </p:cNvPr>
          <p:cNvSpPr txBox="1"/>
          <p:nvPr/>
        </p:nvSpPr>
        <p:spPr>
          <a:xfrm>
            <a:off x="772704" y="1606657"/>
            <a:ext cx="979755" cy="369332"/>
          </a:xfrm>
          <a:prstGeom prst="rect">
            <a:avLst/>
          </a:prstGeom>
          <a:noFill/>
        </p:spPr>
        <p:txBody>
          <a:bodyPr wrap="none" rtlCol="0">
            <a:spAutoFit/>
          </a:bodyPr>
          <a:lstStyle/>
          <a:p>
            <a:r>
              <a:rPr lang="en-GB" sz="1800" dirty="0"/>
              <a:t>Declare</a:t>
            </a:r>
          </a:p>
        </p:txBody>
      </p:sp>
      <p:pic>
        <p:nvPicPr>
          <p:cNvPr id="25" name="Picture 24">
            <a:extLst>
              <a:ext uri="{FF2B5EF4-FFF2-40B4-BE49-F238E27FC236}">
                <a16:creationId xmlns:a16="http://schemas.microsoft.com/office/drawing/2014/main" id="{BF809D1E-41B3-B9BF-E578-2A5C62A56D82}"/>
              </a:ext>
            </a:extLst>
          </p:cNvPr>
          <p:cNvPicPr>
            <a:picLocks noChangeAspect="1"/>
          </p:cNvPicPr>
          <p:nvPr/>
        </p:nvPicPr>
        <p:blipFill>
          <a:blip r:embed="rId3"/>
          <a:stretch>
            <a:fillRect/>
          </a:stretch>
        </p:blipFill>
        <p:spPr>
          <a:xfrm>
            <a:off x="713653" y="2015118"/>
            <a:ext cx="5631730" cy="1270315"/>
          </a:xfrm>
          <a:prstGeom prst="rect">
            <a:avLst/>
          </a:prstGeom>
        </p:spPr>
      </p:pic>
    </p:spTree>
    <p:extLst>
      <p:ext uri="{BB962C8B-B14F-4D97-AF65-F5344CB8AC3E}">
        <p14:creationId xmlns:p14="http://schemas.microsoft.com/office/powerpoint/2010/main" val="2907070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Compiler Checks</a:t>
            </a:r>
            <a:endParaRPr dirty="0"/>
          </a:p>
        </p:txBody>
      </p:sp>
      <p:sp>
        <p:nvSpPr>
          <p:cNvPr id="8" name="TextBox 7">
            <a:extLst>
              <a:ext uri="{FF2B5EF4-FFF2-40B4-BE49-F238E27FC236}">
                <a16:creationId xmlns:a16="http://schemas.microsoft.com/office/drawing/2014/main" id="{C3F9C1A4-2A82-0069-225B-F6B38E659729}"/>
              </a:ext>
            </a:extLst>
          </p:cNvPr>
          <p:cNvSpPr txBox="1"/>
          <p:nvPr/>
        </p:nvSpPr>
        <p:spPr>
          <a:xfrm>
            <a:off x="772704" y="1606657"/>
            <a:ext cx="979755" cy="369332"/>
          </a:xfrm>
          <a:prstGeom prst="rect">
            <a:avLst/>
          </a:prstGeom>
          <a:noFill/>
        </p:spPr>
        <p:txBody>
          <a:bodyPr wrap="none" rtlCol="0">
            <a:spAutoFit/>
          </a:bodyPr>
          <a:lstStyle/>
          <a:p>
            <a:r>
              <a:rPr lang="en-GB" sz="1800" dirty="0"/>
              <a:t>Declare</a:t>
            </a:r>
          </a:p>
        </p:txBody>
      </p:sp>
      <p:sp>
        <p:nvSpPr>
          <p:cNvPr id="11" name="TextBox 10">
            <a:extLst>
              <a:ext uri="{FF2B5EF4-FFF2-40B4-BE49-F238E27FC236}">
                <a16:creationId xmlns:a16="http://schemas.microsoft.com/office/drawing/2014/main" id="{1AF289C9-BD62-4315-57AF-95092C0FE3CC}"/>
              </a:ext>
            </a:extLst>
          </p:cNvPr>
          <p:cNvSpPr txBox="1"/>
          <p:nvPr/>
        </p:nvSpPr>
        <p:spPr>
          <a:xfrm>
            <a:off x="752393" y="3656454"/>
            <a:ext cx="1101778" cy="369332"/>
          </a:xfrm>
          <a:prstGeom prst="rect">
            <a:avLst/>
          </a:prstGeom>
          <a:noFill/>
        </p:spPr>
        <p:txBody>
          <a:bodyPr wrap="square" rtlCol="0">
            <a:spAutoFit/>
          </a:bodyPr>
          <a:lstStyle/>
          <a:p>
            <a:r>
              <a:rPr lang="en-GB" sz="1800" dirty="0"/>
              <a:t>Call</a:t>
            </a:r>
          </a:p>
        </p:txBody>
      </p:sp>
      <p:pic>
        <p:nvPicPr>
          <p:cNvPr id="25" name="Picture 24">
            <a:extLst>
              <a:ext uri="{FF2B5EF4-FFF2-40B4-BE49-F238E27FC236}">
                <a16:creationId xmlns:a16="http://schemas.microsoft.com/office/drawing/2014/main" id="{BF809D1E-41B3-B9BF-E578-2A5C62A56D82}"/>
              </a:ext>
            </a:extLst>
          </p:cNvPr>
          <p:cNvPicPr>
            <a:picLocks noChangeAspect="1"/>
          </p:cNvPicPr>
          <p:nvPr/>
        </p:nvPicPr>
        <p:blipFill>
          <a:blip r:embed="rId3"/>
          <a:stretch>
            <a:fillRect/>
          </a:stretch>
        </p:blipFill>
        <p:spPr>
          <a:xfrm>
            <a:off x="713653" y="2015118"/>
            <a:ext cx="5631730" cy="1270315"/>
          </a:xfrm>
          <a:prstGeom prst="rect">
            <a:avLst/>
          </a:prstGeom>
        </p:spPr>
      </p:pic>
      <p:pic>
        <p:nvPicPr>
          <p:cNvPr id="27" name="Picture 26">
            <a:extLst>
              <a:ext uri="{FF2B5EF4-FFF2-40B4-BE49-F238E27FC236}">
                <a16:creationId xmlns:a16="http://schemas.microsoft.com/office/drawing/2014/main" id="{5D306929-4D49-93A5-C62C-6F2E24B5754A}"/>
              </a:ext>
            </a:extLst>
          </p:cNvPr>
          <p:cNvPicPr>
            <a:picLocks noChangeAspect="1"/>
          </p:cNvPicPr>
          <p:nvPr/>
        </p:nvPicPr>
        <p:blipFill>
          <a:blip r:embed="rId4"/>
          <a:stretch>
            <a:fillRect/>
          </a:stretch>
        </p:blipFill>
        <p:spPr>
          <a:xfrm>
            <a:off x="713652" y="4056583"/>
            <a:ext cx="7892877" cy="878488"/>
          </a:xfrm>
          <a:prstGeom prst="rect">
            <a:avLst/>
          </a:prstGeom>
        </p:spPr>
      </p:pic>
    </p:spTree>
    <p:extLst>
      <p:ext uri="{BB962C8B-B14F-4D97-AF65-F5344CB8AC3E}">
        <p14:creationId xmlns:p14="http://schemas.microsoft.com/office/powerpoint/2010/main" val="113789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Redundant assignments &amp; tests</a:t>
            </a:r>
          </a:p>
          <a:p>
            <a:pPr marL="457200" lvl="0" indent="-355600" algn="l" rtl="0">
              <a:spcBef>
                <a:spcPts val="600"/>
              </a:spcBef>
              <a:spcAft>
                <a:spcPts val="0"/>
              </a:spcAft>
              <a:buSzPts val="2000"/>
              <a:buChar char="●"/>
            </a:pPr>
            <a:r>
              <a:rPr lang="en-GB" dirty="0"/>
              <a:t>Apparent memory leaks</a:t>
            </a:r>
            <a:endParaRPr lang="fr-FR" dirty="0"/>
          </a:p>
          <a:p>
            <a:pPr marL="457200" lvl="0" indent="-355600" algn="l" rtl="0">
              <a:spcBef>
                <a:spcPts val="600"/>
              </a:spcBef>
              <a:spcAft>
                <a:spcPts val="0"/>
              </a:spcAft>
              <a:buSzPts val="2000"/>
              <a:buChar char="●"/>
            </a:pPr>
            <a:endParaRPr lang="fr-FR" dirty="0"/>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2885343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Redundant assignments &amp; tests</a:t>
            </a:r>
          </a:p>
          <a:p>
            <a:pPr marL="457200" lvl="0" indent="-355600" algn="l" rtl="0">
              <a:spcBef>
                <a:spcPts val="600"/>
              </a:spcBef>
              <a:spcAft>
                <a:spcPts val="0"/>
              </a:spcAft>
              <a:buSzPts val="2000"/>
              <a:buChar char="●"/>
            </a:pPr>
            <a:r>
              <a:rPr lang="en-GB" dirty="0"/>
              <a:t>Apparent memory leaks</a:t>
            </a:r>
            <a:endParaRPr lang="fr-FR" dirty="0"/>
          </a:p>
          <a:p>
            <a:pPr marL="457200" lvl="0" indent="-355600" algn="l" rtl="0">
              <a:spcBef>
                <a:spcPts val="600"/>
              </a:spcBef>
              <a:spcAft>
                <a:spcPts val="0"/>
              </a:spcAft>
              <a:buSzPts val="2000"/>
              <a:buChar char="●"/>
            </a:pPr>
            <a:endParaRPr lang="fr-FR" dirty="0"/>
          </a:p>
          <a:p>
            <a:pPr marL="457200" lvl="0" indent="-355600" algn="l" rtl="0">
              <a:spcBef>
                <a:spcPts val="600"/>
              </a:spcBef>
              <a:spcAft>
                <a:spcPts val="0"/>
              </a:spcAft>
              <a:buSzPts val="2000"/>
              <a:buChar char="●"/>
            </a:pPr>
            <a:r>
              <a:rPr lang="fr-FR" dirty="0" err="1"/>
              <a:t>clang</a:t>
            </a:r>
            <a:r>
              <a:rPr lang="fr-FR" dirty="0"/>
              <a:t> &amp; </a:t>
            </a:r>
            <a:r>
              <a:rPr lang="fr-FR" dirty="0" err="1"/>
              <a:t>cppcheck</a:t>
            </a:r>
            <a:r>
              <a:rPr lang="fr-FR" dirty="0"/>
              <a:t> run in pipeline</a:t>
            </a:r>
            <a:endParaRPr lang="en" dirty="0"/>
          </a:p>
          <a:p>
            <a:pPr marL="558800" lvl="1" indent="0">
              <a:buNone/>
            </a:pPr>
            <a:endParaRPr dirty="0"/>
          </a:p>
        </p:txBody>
      </p:sp>
    </p:spTree>
    <p:extLst>
      <p:ext uri="{BB962C8B-B14F-4D97-AF65-F5344CB8AC3E}">
        <p14:creationId xmlns:p14="http://schemas.microsoft.com/office/powerpoint/2010/main" val="131649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Intro/Me</a:t>
            </a:r>
            <a:endParaRPr dirty="0"/>
          </a:p>
        </p:txBody>
      </p:sp>
      <p:sp>
        <p:nvSpPr>
          <p:cNvPr id="53" name="Google Shape;53;p9"/>
          <p:cNvSpPr txBox="1">
            <a:spLocks noGrp="1"/>
          </p:cNvSpPr>
          <p:nvPr>
            <p:ph type="body" idx="1"/>
          </p:nvPr>
        </p:nvSpPr>
        <p:spPr>
          <a:xfrm>
            <a:off x="771649" y="1618700"/>
            <a:ext cx="5755808" cy="3231000"/>
          </a:xfrm>
          <a:prstGeom prst="rect">
            <a:avLst/>
          </a:prstGeom>
        </p:spPr>
        <p:txBody>
          <a:bodyPr spcFirstLastPara="1" wrap="square" lIns="91425" tIns="91425" rIns="91425" bIns="91425" anchor="t" anchorCtr="0">
            <a:noAutofit/>
          </a:bodyPr>
          <a:lstStyle/>
          <a:p>
            <a:pPr>
              <a:spcBef>
                <a:spcPts val="0"/>
              </a:spcBef>
              <a:buFont typeface="Trebuchet MS"/>
              <a:buChar char="●"/>
            </a:pPr>
            <a:r>
              <a:rPr lang="en-GB" dirty="0"/>
              <a:t>Long time user and contributor to Wireshark</a:t>
            </a:r>
            <a:endParaRPr lang="en" dirty="0"/>
          </a:p>
          <a:p>
            <a:pPr>
              <a:spcBef>
                <a:spcPts val="0"/>
              </a:spcBef>
              <a:buFont typeface="Trebuchet MS"/>
              <a:buChar char="●"/>
            </a:pPr>
            <a:r>
              <a:rPr lang="en-GB" dirty="0"/>
              <a:t>Obscure Telecoms Protocols</a:t>
            </a:r>
            <a:endParaRPr lang="en" dirty="0"/>
          </a:p>
          <a:p>
            <a:pPr marL="457200" lvl="0" indent="-355600" algn="l" rtl="0">
              <a:spcBef>
                <a:spcPts val="0"/>
              </a:spcBef>
              <a:spcAft>
                <a:spcPts val="0"/>
              </a:spcAft>
              <a:buSzPts val="2000"/>
              <a:buChar char="●"/>
            </a:pPr>
            <a:r>
              <a:rPr lang="en" dirty="0"/>
              <a:t>More Obscure internal Wireshark builds</a:t>
            </a:r>
          </a:p>
          <a:p>
            <a:pPr marL="457200" lvl="0" indent="-355600" algn="l" rtl="0">
              <a:spcBef>
                <a:spcPts val="0"/>
              </a:spcBef>
              <a:spcAft>
                <a:spcPts val="0"/>
              </a:spcAft>
              <a:buSzPts val="2000"/>
              <a:buChar char="●"/>
            </a:pPr>
            <a:r>
              <a:rPr lang="en-GB" dirty="0"/>
              <a:t>But everyone uses mainstream protocols</a:t>
            </a:r>
          </a:p>
        </p:txBody>
      </p:sp>
    </p:spTree>
    <p:extLst>
      <p:ext uri="{BB962C8B-B14F-4D97-AF65-F5344CB8AC3E}">
        <p14:creationId xmlns:p14="http://schemas.microsoft.com/office/powerpoint/2010/main" val="198281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Redundant assignments &amp; tests</a:t>
            </a:r>
          </a:p>
          <a:p>
            <a:pPr marL="457200" lvl="0" indent="-355600" algn="l" rtl="0">
              <a:spcBef>
                <a:spcPts val="600"/>
              </a:spcBef>
              <a:spcAft>
                <a:spcPts val="0"/>
              </a:spcAft>
              <a:buSzPts val="2000"/>
              <a:buChar char="●"/>
            </a:pPr>
            <a:r>
              <a:rPr lang="en-GB" dirty="0"/>
              <a:t>Apparent memory leaks</a:t>
            </a:r>
            <a:endParaRPr lang="fr-FR" dirty="0"/>
          </a:p>
          <a:p>
            <a:pPr marL="457200" lvl="0" indent="-355600" algn="l" rtl="0">
              <a:spcBef>
                <a:spcPts val="600"/>
              </a:spcBef>
              <a:spcAft>
                <a:spcPts val="0"/>
              </a:spcAft>
              <a:buSzPts val="2000"/>
              <a:buChar char="●"/>
            </a:pPr>
            <a:endParaRPr lang="fr-FR" dirty="0"/>
          </a:p>
          <a:p>
            <a:pPr marL="457200" lvl="0" indent="-355600" algn="l" rtl="0">
              <a:spcBef>
                <a:spcPts val="600"/>
              </a:spcBef>
              <a:spcAft>
                <a:spcPts val="0"/>
              </a:spcAft>
              <a:buSzPts val="2000"/>
              <a:buChar char="●"/>
            </a:pPr>
            <a:r>
              <a:rPr lang="fr-FR" dirty="0" err="1"/>
              <a:t>clang</a:t>
            </a:r>
            <a:r>
              <a:rPr lang="fr-FR" dirty="0"/>
              <a:t> &amp; </a:t>
            </a:r>
            <a:r>
              <a:rPr lang="fr-FR" dirty="0" err="1"/>
              <a:t>cppcheck</a:t>
            </a:r>
            <a:r>
              <a:rPr lang="fr-FR" dirty="0"/>
              <a:t> run in pipeline</a:t>
            </a:r>
          </a:p>
          <a:p>
            <a:pPr marL="457200" lvl="0" indent="-355600" algn="l" rtl="0">
              <a:spcBef>
                <a:spcPts val="600"/>
              </a:spcBef>
              <a:spcAft>
                <a:spcPts val="0"/>
              </a:spcAft>
              <a:buSzPts val="2000"/>
              <a:buChar char="●"/>
            </a:pPr>
            <a:r>
              <a:rPr lang="fr-FR" dirty="0" err="1"/>
              <a:t>Coverity</a:t>
            </a:r>
            <a:r>
              <a:rPr lang="fr-FR" dirty="0"/>
              <a:t> </a:t>
            </a:r>
            <a:r>
              <a:rPr lang="fr-FR" dirty="0" err="1"/>
              <a:t>is</a:t>
            </a:r>
            <a:r>
              <a:rPr lang="fr-FR" dirty="0"/>
              <a:t> </a:t>
            </a:r>
            <a:r>
              <a:rPr lang="fr-FR" dirty="0" err="1"/>
              <a:t>security-focused</a:t>
            </a:r>
            <a:endParaRPr lang="en" dirty="0"/>
          </a:p>
          <a:p>
            <a:pPr marL="558800" lvl="1" indent="0">
              <a:buNone/>
            </a:pPr>
            <a:endParaRPr dirty="0"/>
          </a:p>
        </p:txBody>
      </p:sp>
    </p:spTree>
    <p:extLst>
      <p:ext uri="{BB962C8B-B14F-4D97-AF65-F5344CB8AC3E}">
        <p14:creationId xmlns:p14="http://schemas.microsoft.com/office/powerpoint/2010/main" val="179663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Redundant assignments &amp; tests</a:t>
            </a:r>
          </a:p>
          <a:p>
            <a:pPr marL="457200" lvl="0" indent="-355600" algn="l" rtl="0">
              <a:spcBef>
                <a:spcPts val="600"/>
              </a:spcBef>
              <a:spcAft>
                <a:spcPts val="0"/>
              </a:spcAft>
              <a:buSzPts val="2000"/>
              <a:buChar char="●"/>
            </a:pPr>
            <a:r>
              <a:rPr lang="en-GB" dirty="0"/>
              <a:t>Apparent memory leaks</a:t>
            </a:r>
            <a:endParaRPr lang="fr-FR" dirty="0"/>
          </a:p>
          <a:p>
            <a:pPr marL="457200" lvl="0" indent="-355600" algn="l" rtl="0">
              <a:spcBef>
                <a:spcPts val="600"/>
              </a:spcBef>
              <a:spcAft>
                <a:spcPts val="0"/>
              </a:spcAft>
              <a:buSzPts val="2000"/>
              <a:buChar char="●"/>
            </a:pPr>
            <a:endParaRPr lang="fr-FR" dirty="0"/>
          </a:p>
          <a:p>
            <a:pPr marL="457200" lvl="0" indent="-355600" algn="l" rtl="0">
              <a:spcBef>
                <a:spcPts val="600"/>
              </a:spcBef>
              <a:spcAft>
                <a:spcPts val="0"/>
              </a:spcAft>
              <a:buSzPts val="2000"/>
              <a:buChar char="●"/>
            </a:pPr>
            <a:r>
              <a:rPr lang="fr-FR" dirty="0" err="1"/>
              <a:t>clang</a:t>
            </a:r>
            <a:r>
              <a:rPr lang="fr-FR" dirty="0"/>
              <a:t> &amp; </a:t>
            </a:r>
            <a:r>
              <a:rPr lang="fr-FR" dirty="0" err="1"/>
              <a:t>cppcheck</a:t>
            </a:r>
            <a:r>
              <a:rPr lang="fr-FR" dirty="0"/>
              <a:t> run in pipeline</a:t>
            </a:r>
          </a:p>
          <a:p>
            <a:pPr marL="457200" lvl="0" indent="-355600" algn="l" rtl="0">
              <a:spcBef>
                <a:spcPts val="600"/>
              </a:spcBef>
              <a:spcAft>
                <a:spcPts val="0"/>
              </a:spcAft>
              <a:buSzPts val="2000"/>
              <a:buChar char="●"/>
            </a:pPr>
            <a:r>
              <a:rPr lang="fr-FR" dirty="0" err="1"/>
              <a:t>Coverity</a:t>
            </a:r>
            <a:r>
              <a:rPr lang="fr-FR" dirty="0"/>
              <a:t> </a:t>
            </a:r>
            <a:r>
              <a:rPr lang="fr-FR" dirty="0" err="1"/>
              <a:t>is</a:t>
            </a:r>
            <a:r>
              <a:rPr lang="fr-FR" dirty="0"/>
              <a:t> </a:t>
            </a:r>
            <a:r>
              <a:rPr lang="fr-FR" dirty="0" err="1"/>
              <a:t>security-focused</a:t>
            </a:r>
            <a:endParaRPr lang="fr-FR" dirty="0"/>
          </a:p>
          <a:p>
            <a:pPr marL="457200" lvl="0" indent="-355600" algn="l" rtl="0">
              <a:spcBef>
                <a:spcPts val="600"/>
              </a:spcBef>
              <a:spcAft>
                <a:spcPts val="0"/>
              </a:spcAft>
              <a:buSzPts val="2000"/>
              <a:buChar char="●"/>
            </a:pPr>
            <a:r>
              <a:rPr lang="fr-FR" dirty="0"/>
              <a:t>PVS-Studio </a:t>
            </a:r>
            <a:r>
              <a:rPr lang="fr-FR" dirty="0" err="1"/>
              <a:t>found</a:t>
            </a:r>
            <a:r>
              <a:rPr lang="fr-FR" dirty="0"/>
              <a:t> lots of issues</a:t>
            </a:r>
            <a:endParaRPr lang="en" dirty="0"/>
          </a:p>
          <a:p>
            <a:pPr marL="558800" lvl="1" indent="0">
              <a:buNone/>
            </a:pPr>
            <a:endParaRPr dirty="0"/>
          </a:p>
        </p:txBody>
      </p:sp>
    </p:spTree>
    <p:extLst>
      <p:ext uri="{BB962C8B-B14F-4D97-AF65-F5344CB8AC3E}">
        <p14:creationId xmlns:p14="http://schemas.microsoft.com/office/powerpoint/2010/main" val="3745966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Redundant assignments &amp; tests</a:t>
            </a:r>
          </a:p>
          <a:p>
            <a:pPr marL="457200" lvl="0" indent="-355600" algn="l" rtl="0">
              <a:spcBef>
                <a:spcPts val="600"/>
              </a:spcBef>
              <a:spcAft>
                <a:spcPts val="0"/>
              </a:spcAft>
              <a:buSzPts val="2000"/>
              <a:buChar char="●"/>
            </a:pPr>
            <a:r>
              <a:rPr lang="en-GB" dirty="0"/>
              <a:t>Apparent memory leaks</a:t>
            </a:r>
            <a:endParaRPr lang="fr-FR" dirty="0"/>
          </a:p>
          <a:p>
            <a:pPr marL="457200" lvl="0" indent="-355600" algn="l" rtl="0">
              <a:spcBef>
                <a:spcPts val="600"/>
              </a:spcBef>
              <a:spcAft>
                <a:spcPts val="0"/>
              </a:spcAft>
              <a:buSzPts val="2000"/>
              <a:buChar char="●"/>
            </a:pPr>
            <a:endParaRPr lang="fr-FR" dirty="0"/>
          </a:p>
          <a:p>
            <a:pPr marL="457200" lvl="0" indent="-355600" algn="l" rtl="0">
              <a:spcBef>
                <a:spcPts val="600"/>
              </a:spcBef>
              <a:spcAft>
                <a:spcPts val="0"/>
              </a:spcAft>
              <a:buSzPts val="2000"/>
              <a:buChar char="●"/>
            </a:pPr>
            <a:r>
              <a:rPr lang="fr-FR" dirty="0" err="1"/>
              <a:t>clang</a:t>
            </a:r>
            <a:r>
              <a:rPr lang="fr-FR" dirty="0"/>
              <a:t> &amp; </a:t>
            </a:r>
            <a:r>
              <a:rPr lang="fr-FR" dirty="0" err="1"/>
              <a:t>cppcheck</a:t>
            </a:r>
            <a:r>
              <a:rPr lang="fr-FR" dirty="0"/>
              <a:t> run in pipeline</a:t>
            </a:r>
          </a:p>
          <a:p>
            <a:pPr marL="457200" lvl="0" indent="-355600" algn="l" rtl="0">
              <a:spcBef>
                <a:spcPts val="600"/>
              </a:spcBef>
              <a:spcAft>
                <a:spcPts val="0"/>
              </a:spcAft>
              <a:buSzPts val="2000"/>
              <a:buChar char="●"/>
            </a:pPr>
            <a:r>
              <a:rPr lang="fr-FR" dirty="0" err="1"/>
              <a:t>Coverity</a:t>
            </a:r>
            <a:r>
              <a:rPr lang="fr-FR" dirty="0"/>
              <a:t> </a:t>
            </a:r>
            <a:r>
              <a:rPr lang="fr-FR" dirty="0" err="1"/>
              <a:t>is</a:t>
            </a:r>
            <a:r>
              <a:rPr lang="fr-FR" dirty="0"/>
              <a:t> </a:t>
            </a:r>
            <a:r>
              <a:rPr lang="fr-FR" dirty="0" err="1"/>
              <a:t>security-focused</a:t>
            </a:r>
            <a:endParaRPr lang="fr-FR" dirty="0"/>
          </a:p>
          <a:p>
            <a:pPr marL="457200" lvl="0" indent="-355600" algn="l" rtl="0">
              <a:spcBef>
                <a:spcPts val="600"/>
              </a:spcBef>
              <a:spcAft>
                <a:spcPts val="0"/>
              </a:spcAft>
              <a:buSzPts val="2000"/>
              <a:buChar char="●"/>
            </a:pPr>
            <a:r>
              <a:rPr lang="fr-FR" dirty="0"/>
              <a:t>PVS-Studio </a:t>
            </a:r>
            <a:r>
              <a:rPr lang="fr-FR" dirty="0" err="1"/>
              <a:t>found</a:t>
            </a:r>
            <a:r>
              <a:rPr lang="fr-FR" dirty="0"/>
              <a:t> lots of issues</a:t>
            </a:r>
          </a:p>
          <a:p>
            <a:pPr marL="457200" lvl="0" indent="-355600" algn="l" rtl="0">
              <a:spcBef>
                <a:spcPts val="600"/>
              </a:spcBef>
              <a:spcAft>
                <a:spcPts val="0"/>
              </a:spcAft>
              <a:buSzPts val="2000"/>
              <a:buChar char="●"/>
            </a:pPr>
            <a:r>
              <a:rPr lang="fr-FR" dirty="0"/>
              <a:t>Visual Studio Code Analyzer</a:t>
            </a:r>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2178288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 Analyzers</a:t>
            </a:r>
            <a:endParaRPr dirty="0"/>
          </a:p>
        </p:txBody>
      </p:sp>
      <p:pic>
        <p:nvPicPr>
          <p:cNvPr id="3" name="Picture 2">
            <a:extLst>
              <a:ext uri="{FF2B5EF4-FFF2-40B4-BE49-F238E27FC236}">
                <a16:creationId xmlns:a16="http://schemas.microsoft.com/office/drawing/2014/main" id="{F3EE1DEE-08EE-B28F-4949-40EA8C602A7D}"/>
              </a:ext>
            </a:extLst>
          </p:cNvPr>
          <p:cNvPicPr>
            <a:picLocks noChangeAspect="1"/>
          </p:cNvPicPr>
          <p:nvPr/>
        </p:nvPicPr>
        <p:blipFill>
          <a:blip r:embed="rId3"/>
          <a:stretch>
            <a:fillRect/>
          </a:stretch>
        </p:blipFill>
        <p:spPr>
          <a:xfrm>
            <a:off x="3531986" y="1479177"/>
            <a:ext cx="3484013" cy="3549287"/>
          </a:xfrm>
          <a:prstGeom prst="rect">
            <a:avLst/>
          </a:prstGeom>
        </p:spPr>
      </p:pic>
      <p:pic>
        <p:nvPicPr>
          <p:cNvPr id="7" name="Picture 6">
            <a:extLst>
              <a:ext uri="{FF2B5EF4-FFF2-40B4-BE49-F238E27FC236}">
                <a16:creationId xmlns:a16="http://schemas.microsoft.com/office/drawing/2014/main" id="{457E75E1-5C8F-AE37-1F1E-3DC40AB0D470}"/>
              </a:ext>
            </a:extLst>
          </p:cNvPr>
          <p:cNvPicPr>
            <a:picLocks noChangeAspect="1"/>
          </p:cNvPicPr>
          <p:nvPr/>
        </p:nvPicPr>
        <p:blipFill>
          <a:blip r:embed="rId4"/>
          <a:stretch>
            <a:fillRect/>
          </a:stretch>
        </p:blipFill>
        <p:spPr>
          <a:xfrm>
            <a:off x="583266" y="1479177"/>
            <a:ext cx="2069779" cy="3549287"/>
          </a:xfrm>
          <a:prstGeom prst="rect">
            <a:avLst/>
          </a:prstGeom>
        </p:spPr>
      </p:pic>
    </p:spTree>
    <p:extLst>
      <p:ext uri="{BB962C8B-B14F-4D97-AF65-F5344CB8AC3E}">
        <p14:creationId xmlns:p14="http://schemas.microsoft.com/office/powerpoint/2010/main" val="3931821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sp>
        <p:nvSpPr>
          <p:cNvPr id="53" name="Google Shape;53;p9"/>
          <p:cNvSpPr txBox="1">
            <a:spLocks noGrp="1"/>
          </p:cNvSpPr>
          <p:nvPr>
            <p:ph type="body" idx="1"/>
          </p:nvPr>
        </p:nvSpPr>
        <p:spPr>
          <a:xfrm>
            <a:off x="771649" y="1618700"/>
            <a:ext cx="796831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Important!</a:t>
            </a:r>
          </a:p>
        </p:txBody>
      </p:sp>
    </p:spTree>
    <p:extLst>
      <p:ext uri="{BB962C8B-B14F-4D97-AF65-F5344CB8AC3E}">
        <p14:creationId xmlns:p14="http://schemas.microsoft.com/office/powerpoint/2010/main" val="3999905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sp>
        <p:nvSpPr>
          <p:cNvPr id="53" name="Google Shape;53;p9"/>
          <p:cNvSpPr txBox="1">
            <a:spLocks noGrp="1"/>
          </p:cNvSpPr>
          <p:nvPr>
            <p:ph type="body" idx="1"/>
          </p:nvPr>
        </p:nvSpPr>
        <p:spPr>
          <a:xfrm>
            <a:off x="771649" y="1618700"/>
            <a:ext cx="796831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Important!</a:t>
            </a:r>
          </a:p>
          <a:p>
            <a:pPr marL="457200" lvl="0" indent="-355600" algn="l" rtl="0">
              <a:spcBef>
                <a:spcPts val="600"/>
              </a:spcBef>
              <a:spcAft>
                <a:spcPts val="0"/>
              </a:spcAft>
              <a:buSzPts val="2000"/>
              <a:buChar char="●"/>
            </a:pPr>
            <a:r>
              <a:rPr lang="en-GB" dirty="0"/>
              <a:t>‘Packet Diagram’ vs ASN.1/IDL/RPC/protobuf schemas</a:t>
            </a:r>
            <a:endParaRPr lang="fr-FR" dirty="0"/>
          </a:p>
        </p:txBody>
      </p:sp>
      <p:pic>
        <p:nvPicPr>
          <p:cNvPr id="3" name="Picture 2">
            <a:extLst>
              <a:ext uri="{FF2B5EF4-FFF2-40B4-BE49-F238E27FC236}">
                <a16:creationId xmlns:a16="http://schemas.microsoft.com/office/drawing/2014/main" id="{64B526AF-1E4B-A19A-4011-02BF4F35C0FE}"/>
              </a:ext>
            </a:extLst>
          </p:cNvPr>
          <p:cNvPicPr>
            <a:picLocks noChangeAspect="1"/>
          </p:cNvPicPr>
          <p:nvPr/>
        </p:nvPicPr>
        <p:blipFill>
          <a:blip r:embed="rId3"/>
          <a:stretch>
            <a:fillRect/>
          </a:stretch>
        </p:blipFill>
        <p:spPr>
          <a:xfrm>
            <a:off x="212630" y="2671203"/>
            <a:ext cx="4628311" cy="1078152"/>
          </a:xfrm>
          <a:prstGeom prst="rect">
            <a:avLst/>
          </a:prstGeom>
        </p:spPr>
      </p:pic>
      <p:pic>
        <p:nvPicPr>
          <p:cNvPr id="7" name="Picture 6">
            <a:extLst>
              <a:ext uri="{FF2B5EF4-FFF2-40B4-BE49-F238E27FC236}">
                <a16:creationId xmlns:a16="http://schemas.microsoft.com/office/drawing/2014/main" id="{4EF50C10-8D28-F8F5-CE6E-A2F5AFA38ACD}"/>
              </a:ext>
            </a:extLst>
          </p:cNvPr>
          <p:cNvPicPr>
            <a:picLocks noChangeAspect="1"/>
          </p:cNvPicPr>
          <p:nvPr/>
        </p:nvPicPr>
        <p:blipFill>
          <a:blip r:embed="rId4"/>
          <a:stretch>
            <a:fillRect/>
          </a:stretch>
        </p:blipFill>
        <p:spPr>
          <a:xfrm>
            <a:off x="5088031" y="2671202"/>
            <a:ext cx="2718776" cy="2384891"/>
          </a:xfrm>
          <a:prstGeom prst="rect">
            <a:avLst/>
          </a:prstGeom>
        </p:spPr>
      </p:pic>
    </p:spTree>
    <p:extLst>
      <p:ext uri="{BB962C8B-B14F-4D97-AF65-F5344CB8AC3E}">
        <p14:creationId xmlns:p14="http://schemas.microsoft.com/office/powerpoint/2010/main" val="3017839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sp>
        <p:nvSpPr>
          <p:cNvPr id="53" name="Google Shape;53;p9"/>
          <p:cNvSpPr txBox="1">
            <a:spLocks noGrp="1"/>
          </p:cNvSpPr>
          <p:nvPr>
            <p:ph type="body" idx="1"/>
          </p:nvPr>
        </p:nvSpPr>
        <p:spPr>
          <a:xfrm>
            <a:off x="771649" y="1618700"/>
            <a:ext cx="796831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Important!</a:t>
            </a:r>
          </a:p>
          <a:p>
            <a:pPr marL="457200" lvl="0" indent="-355600" algn="l" rtl="0">
              <a:spcBef>
                <a:spcPts val="600"/>
              </a:spcBef>
              <a:spcAft>
                <a:spcPts val="0"/>
              </a:spcAft>
              <a:buSzPts val="2000"/>
              <a:buChar char="●"/>
            </a:pPr>
            <a:r>
              <a:rPr lang="en-GB" dirty="0"/>
              <a:t>‘Packet Diagram’ vs ASN.1/IDL/RPC/protobuf schemas</a:t>
            </a:r>
            <a:endParaRPr lang="fr-FR" dirty="0"/>
          </a:p>
          <a:p>
            <a:pPr marL="457200" lvl="0" indent="-355600" algn="l" rtl="0">
              <a:spcBef>
                <a:spcPts val="600"/>
              </a:spcBef>
              <a:spcAft>
                <a:spcPts val="0"/>
              </a:spcAft>
              <a:buSzPts val="2000"/>
              <a:buChar char="●"/>
            </a:pPr>
            <a:r>
              <a:rPr lang="fr-FR" dirty="0"/>
              <a:t>Access </a:t>
            </a:r>
            <a:r>
              <a:rPr lang="fr-FR" dirty="0" err="1"/>
              <a:t>requires</a:t>
            </a:r>
            <a:r>
              <a:rPr lang="fr-FR" dirty="0"/>
              <a:t> </a:t>
            </a:r>
            <a:r>
              <a:rPr lang="fr-FR" dirty="0" err="1"/>
              <a:t>membership</a:t>
            </a:r>
            <a:r>
              <a:rPr lang="fr-FR" dirty="0"/>
              <a:t>/</a:t>
            </a:r>
            <a:r>
              <a:rPr lang="fr-FR" dirty="0" err="1"/>
              <a:t>payment</a:t>
            </a:r>
            <a:r>
              <a:rPr lang="fr-FR" dirty="0"/>
              <a:t>?</a:t>
            </a:r>
          </a:p>
        </p:txBody>
      </p:sp>
    </p:spTree>
    <p:extLst>
      <p:ext uri="{BB962C8B-B14F-4D97-AF65-F5344CB8AC3E}">
        <p14:creationId xmlns:p14="http://schemas.microsoft.com/office/powerpoint/2010/main" val="3437254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sp>
        <p:nvSpPr>
          <p:cNvPr id="53" name="Google Shape;53;p9"/>
          <p:cNvSpPr txBox="1">
            <a:spLocks noGrp="1"/>
          </p:cNvSpPr>
          <p:nvPr>
            <p:ph type="body" idx="1"/>
          </p:nvPr>
        </p:nvSpPr>
        <p:spPr>
          <a:xfrm>
            <a:off x="771649" y="1618700"/>
            <a:ext cx="796831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Important!</a:t>
            </a:r>
          </a:p>
          <a:p>
            <a:pPr marL="457200" lvl="0" indent="-355600" algn="l" rtl="0">
              <a:spcBef>
                <a:spcPts val="600"/>
              </a:spcBef>
              <a:spcAft>
                <a:spcPts val="0"/>
              </a:spcAft>
              <a:buSzPts val="2000"/>
              <a:buChar char="●"/>
            </a:pPr>
            <a:r>
              <a:rPr lang="en-GB" dirty="0"/>
              <a:t>‘</a:t>
            </a:r>
            <a:r>
              <a:rPr lang="en-GB" i="1" dirty="0"/>
              <a:t>Packet Diagram</a:t>
            </a:r>
            <a:r>
              <a:rPr lang="en-GB" dirty="0"/>
              <a:t>’ vs ASN.1/IDL/RPC/protobuf schemas</a:t>
            </a:r>
            <a:endParaRPr lang="fr-FR" dirty="0"/>
          </a:p>
          <a:p>
            <a:pPr marL="457200" lvl="0" indent="-355600" algn="l" rtl="0">
              <a:spcBef>
                <a:spcPts val="600"/>
              </a:spcBef>
              <a:spcAft>
                <a:spcPts val="0"/>
              </a:spcAft>
              <a:buSzPts val="2000"/>
              <a:buChar char="●"/>
            </a:pPr>
            <a:r>
              <a:rPr lang="fr-FR" dirty="0"/>
              <a:t>Access </a:t>
            </a:r>
            <a:r>
              <a:rPr lang="fr-FR" dirty="0" err="1"/>
              <a:t>requires</a:t>
            </a:r>
            <a:r>
              <a:rPr lang="fr-FR" dirty="0"/>
              <a:t> </a:t>
            </a:r>
            <a:r>
              <a:rPr lang="fr-FR" dirty="0" err="1"/>
              <a:t>membership</a:t>
            </a:r>
            <a:r>
              <a:rPr lang="fr-FR" dirty="0"/>
              <a:t>/</a:t>
            </a:r>
            <a:r>
              <a:rPr lang="fr-FR" dirty="0" err="1"/>
              <a:t>payment</a:t>
            </a:r>
            <a:r>
              <a:rPr lang="fr-FR" dirty="0"/>
              <a:t>?</a:t>
            </a:r>
          </a:p>
          <a:p>
            <a:pPr marL="457200" lvl="0" indent="-355600" algn="l" rtl="0">
              <a:spcBef>
                <a:spcPts val="600"/>
              </a:spcBef>
              <a:spcAft>
                <a:spcPts val="0"/>
              </a:spcAft>
              <a:buSzPts val="2000"/>
              <a:buChar char="●"/>
            </a:pPr>
            <a:r>
              <a:rPr lang="fr-FR" dirty="0"/>
              <a:t>Web-URLs tend to rot…</a:t>
            </a:r>
          </a:p>
        </p:txBody>
      </p:sp>
    </p:spTree>
    <p:extLst>
      <p:ext uri="{BB962C8B-B14F-4D97-AF65-F5344CB8AC3E}">
        <p14:creationId xmlns:p14="http://schemas.microsoft.com/office/powerpoint/2010/main" val="2896521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sp>
        <p:nvSpPr>
          <p:cNvPr id="53" name="Google Shape;53;p9"/>
          <p:cNvSpPr txBox="1">
            <a:spLocks noGrp="1"/>
          </p:cNvSpPr>
          <p:nvPr>
            <p:ph type="body" idx="1"/>
          </p:nvPr>
        </p:nvSpPr>
        <p:spPr>
          <a:xfrm>
            <a:off x="771649" y="1618700"/>
            <a:ext cx="796831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Important!</a:t>
            </a:r>
          </a:p>
          <a:p>
            <a:pPr marL="457200" lvl="0" indent="-355600" algn="l" rtl="0">
              <a:spcBef>
                <a:spcPts val="600"/>
              </a:spcBef>
              <a:spcAft>
                <a:spcPts val="0"/>
              </a:spcAft>
              <a:buSzPts val="2000"/>
              <a:buChar char="●"/>
            </a:pPr>
            <a:r>
              <a:rPr lang="en-GB" dirty="0"/>
              <a:t>‘Packet Diagram’ vs ASN.1/IDL/RPC/protobuf schemas</a:t>
            </a:r>
            <a:endParaRPr lang="fr-FR" dirty="0"/>
          </a:p>
          <a:p>
            <a:pPr marL="457200" lvl="0" indent="-355600" algn="l" rtl="0">
              <a:spcBef>
                <a:spcPts val="600"/>
              </a:spcBef>
              <a:spcAft>
                <a:spcPts val="0"/>
              </a:spcAft>
              <a:buSzPts val="2000"/>
              <a:buChar char="●"/>
            </a:pPr>
            <a:r>
              <a:rPr lang="fr-FR" dirty="0"/>
              <a:t>Access </a:t>
            </a:r>
            <a:r>
              <a:rPr lang="fr-FR" dirty="0" err="1"/>
              <a:t>requires</a:t>
            </a:r>
            <a:r>
              <a:rPr lang="fr-FR" dirty="0"/>
              <a:t> </a:t>
            </a:r>
            <a:r>
              <a:rPr lang="fr-FR" dirty="0" err="1"/>
              <a:t>membership</a:t>
            </a:r>
            <a:r>
              <a:rPr lang="fr-FR" dirty="0"/>
              <a:t>/</a:t>
            </a:r>
            <a:r>
              <a:rPr lang="fr-FR" dirty="0" err="1"/>
              <a:t>payment</a:t>
            </a:r>
            <a:r>
              <a:rPr lang="fr-FR" dirty="0"/>
              <a:t>?</a:t>
            </a:r>
          </a:p>
          <a:p>
            <a:pPr marL="457200" lvl="0" indent="-355600" algn="l" rtl="0">
              <a:spcBef>
                <a:spcPts val="600"/>
              </a:spcBef>
              <a:spcAft>
                <a:spcPts val="0"/>
              </a:spcAft>
              <a:buSzPts val="2000"/>
              <a:buChar char="●"/>
            </a:pPr>
            <a:r>
              <a:rPr lang="fr-FR" dirty="0"/>
              <a:t>Web-URLs tend to rot…</a:t>
            </a:r>
          </a:p>
          <a:p>
            <a:pPr marL="457200" lvl="0" indent="-355600" algn="l" rtl="0">
              <a:spcBef>
                <a:spcPts val="600"/>
              </a:spcBef>
              <a:spcAft>
                <a:spcPts val="0"/>
              </a:spcAft>
              <a:buSzPts val="2000"/>
              <a:buChar char="●"/>
            </a:pPr>
            <a:r>
              <a:rPr lang="en-GB" b="1" dirty="0"/>
              <a:t>t</a:t>
            </a:r>
            <a:r>
              <a:rPr lang="en" b="1" dirty="0"/>
              <a:t>ools/check_dissector_urls.py</a:t>
            </a:r>
            <a:r>
              <a:rPr lang="en" dirty="0"/>
              <a:t> to find and test URLs</a:t>
            </a:r>
          </a:p>
          <a:p>
            <a:pPr marL="558800" lvl="1" indent="0">
              <a:buNone/>
            </a:pPr>
            <a:endParaRPr dirty="0"/>
          </a:p>
        </p:txBody>
      </p:sp>
    </p:spTree>
    <p:extLst>
      <p:ext uri="{BB962C8B-B14F-4D97-AF65-F5344CB8AC3E}">
        <p14:creationId xmlns:p14="http://schemas.microsoft.com/office/powerpoint/2010/main" val="1815650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Protocol Documentation</a:t>
            </a:r>
            <a:endParaRPr dirty="0"/>
          </a:p>
        </p:txBody>
      </p:sp>
      <p:pic>
        <p:nvPicPr>
          <p:cNvPr id="5" name="Picture 4">
            <a:extLst>
              <a:ext uri="{FF2B5EF4-FFF2-40B4-BE49-F238E27FC236}">
                <a16:creationId xmlns:a16="http://schemas.microsoft.com/office/drawing/2014/main" id="{11D17E5B-447C-F0C4-1821-CFB13F605297}"/>
              </a:ext>
            </a:extLst>
          </p:cNvPr>
          <p:cNvPicPr>
            <a:picLocks noChangeAspect="1"/>
          </p:cNvPicPr>
          <p:nvPr/>
        </p:nvPicPr>
        <p:blipFill>
          <a:blip r:embed="rId3"/>
          <a:stretch>
            <a:fillRect/>
          </a:stretch>
        </p:blipFill>
        <p:spPr>
          <a:xfrm>
            <a:off x="157833" y="1571956"/>
            <a:ext cx="8828334" cy="2213277"/>
          </a:xfrm>
          <a:prstGeom prst="rect">
            <a:avLst/>
          </a:prstGeom>
        </p:spPr>
      </p:pic>
      <p:pic>
        <p:nvPicPr>
          <p:cNvPr id="9" name="Picture 8">
            <a:extLst>
              <a:ext uri="{FF2B5EF4-FFF2-40B4-BE49-F238E27FC236}">
                <a16:creationId xmlns:a16="http://schemas.microsoft.com/office/drawing/2014/main" id="{2A2FE274-1F0A-E766-9002-34D5BF1D0B47}"/>
              </a:ext>
            </a:extLst>
          </p:cNvPr>
          <p:cNvPicPr>
            <a:picLocks noChangeAspect="1"/>
          </p:cNvPicPr>
          <p:nvPr/>
        </p:nvPicPr>
        <p:blipFill>
          <a:blip r:embed="rId4"/>
          <a:stretch>
            <a:fillRect/>
          </a:stretch>
        </p:blipFill>
        <p:spPr>
          <a:xfrm>
            <a:off x="157833" y="4162986"/>
            <a:ext cx="3114675" cy="838200"/>
          </a:xfrm>
          <a:prstGeom prst="rect">
            <a:avLst/>
          </a:prstGeom>
        </p:spPr>
      </p:pic>
      <p:sp>
        <p:nvSpPr>
          <p:cNvPr id="11" name="TextBox 10">
            <a:extLst>
              <a:ext uri="{FF2B5EF4-FFF2-40B4-BE49-F238E27FC236}">
                <a16:creationId xmlns:a16="http://schemas.microsoft.com/office/drawing/2014/main" id="{21E2A2F3-02F2-422A-9F30-A3A4EC8519B6}"/>
              </a:ext>
            </a:extLst>
          </p:cNvPr>
          <p:cNvSpPr txBox="1"/>
          <p:nvPr/>
        </p:nvSpPr>
        <p:spPr>
          <a:xfrm>
            <a:off x="3222251" y="4515603"/>
            <a:ext cx="4575362" cy="307777"/>
          </a:xfrm>
          <a:prstGeom prst="rect">
            <a:avLst/>
          </a:prstGeom>
          <a:noFill/>
        </p:spPr>
        <p:txBody>
          <a:bodyPr wrap="square">
            <a:spAutoFit/>
          </a:bodyPr>
          <a:lstStyle/>
          <a:p>
            <a:pPr marL="101600" lvl="0" algn="l" rtl="0">
              <a:spcBef>
                <a:spcPts val="600"/>
              </a:spcBef>
              <a:spcAft>
                <a:spcPts val="0"/>
              </a:spcAft>
              <a:buSzPts val="2000"/>
            </a:pPr>
            <a:r>
              <a:rPr lang="fr-FR" dirty="0"/>
              <a:t>(all </a:t>
            </a:r>
            <a:r>
              <a:rPr lang="fr-FR" dirty="0" err="1"/>
              <a:t>dissectors</a:t>
            </a:r>
            <a:r>
              <a:rPr lang="fr-FR" dirty="0"/>
              <a:t>)</a:t>
            </a:r>
          </a:p>
        </p:txBody>
      </p:sp>
    </p:spTree>
    <p:extLst>
      <p:ext uri="{BB962C8B-B14F-4D97-AF65-F5344CB8AC3E}">
        <p14:creationId xmlns:p14="http://schemas.microsoft.com/office/powerpoint/2010/main" val="247897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Intro/Me</a:t>
            </a:r>
            <a:endParaRPr dirty="0"/>
          </a:p>
        </p:txBody>
      </p:sp>
      <p:sp>
        <p:nvSpPr>
          <p:cNvPr id="53" name="Google Shape;53;p9"/>
          <p:cNvSpPr txBox="1">
            <a:spLocks noGrp="1"/>
          </p:cNvSpPr>
          <p:nvPr>
            <p:ph type="body" idx="1"/>
          </p:nvPr>
        </p:nvSpPr>
        <p:spPr>
          <a:xfrm>
            <a:off x="771649" y="1618700"/>
            <a:ext cx="5755808" cy="3231000"/>
          </a:xfrm>
          <a:prstGeom prst="rect">
            <a:avLst/>
          </a:prstGeom>
        </p:spPr>
        <p:txBody>
          <a:bodyPr spcFirstLastPara="1" wrap="square" lIns="91425" tIns="91425" rIns="91425" bIns="91425" anchor="t" anchorCtr="0">
            <a:noAutofit/>
          </a:bodyPr>
          <a:lstStyle/>
          <a:p>
            <a:pPr>
              <a:spcBef>
                <a:spcPts val="0"/>
              </a:spcBef>
              <a:buFont typeface="Trebuchet MS"/>
              <a:buChar char="●"/>
            </a:pPr>
            <a:r>
              <a:rPr lang="en-GB" dirty="0"/>
              <a:t>Long time user and contributor to Wireshark</a:t>
            </a:r>
            <a:endParaRPr lang="en" dirty="0"/>
          </a:p>
          <a:p>
            <a:pPr>
              <a:spcBef>
                <a:spcPts val="0"/>
              </a:spcBef>
              <a:buFont typeface="Trebuchet MS"/>
              <a:buChar char="●"/>
            </a:pPr>
            <a:r>
              <a:rPr lang="en-GB" dirty="0"/>
              <a:t>Obscure Telecoms Protocols</a:t>
            </a:r>
            <a:endParaRPr lang="en" dirty="0"/>
          </a:p>
          <a:p>
            <a:pPr marL="457200" lvl="0" indent="-355600" algn="l" rtl="0">
              <a:spcBef>
                <a:spcPts val="0"/>
              </a:spcBef>
              <a:spcAft>
                <a:spcPts val="0"/>
              </a:spcAft>
              <a:buSzPts val="2000"/>
              <a:buChar char="●"/>
            </a:pPr>
            <a:r>
              <a:rPr lang="en" dirty="0"/>
              <a:t>More Obscure internal Wireshark builds</a:t>
            </a:r>
          </a:p>
          <a:p>
            <a:pPr marL="457200" lvl="0" indent="-355600" algn="l" rtl="0">
              <a:spcBef>
                <a:spcPts val="0"/>
              </a:spcBef>
              <a:spcAft>
                <a:spcPts val="0"/>
              </a:spcAft>
              <a:buSzPts val="2000"/>
              <a:buChar char="●"/>
            </a:pPr>
            <a:r>
              <a:rPr lang="en-GB" dirty="0"/>
              <a:t>But everyone uses mainstream protocols</a:t>
            </a:r>
          </a:p>
          <a:p>
            <a:pPr marL="457200" lvl="0" indent="-355600" algn="l" rtl="0">
              <a:spcBef>
                <a:spcPts val="0"/>
              </a:spcBef>
              <a:spcAft>
                <a:spcPts val="0"/>
              </a:spcAft>
              <a:buSzPts val="2000"/>
              <a:buChar char="●"/>
            </a:pPr>
            <a:r>
              <a:rPr lang="en-GB" dirty="0"/>
              <a:t>Benefitted from contributing changes!</a:t>
            </a:r>
          </a:p>
          <a:p>
            <a:pPr marL="457200" lvl="0" indent="-355600" algn="l" rtl="0">
              <a:spcBef>
                <a:spcPts val="0"/>
              </a:spcBef>
              <a:spcAft>
                <a:spcPts val="0"/>
              </a:spcAft>
              <a:buSzPts val="2000"/>
              <a:buChar char="●"/>
            </a:pPr>
            <a:endParaRPr dirty="0"/>
          </a:p>
        </p:txBody>
      </p:sp>
    </p:spTree>
    <p:extLst>
      <p:ext uri="{BB962C8B-B14F-4D97-AF65-F5344CB8AC3E}">
        <p14:creationId xmlns:p14="http://schemas.microsoft.com/office/powerpoint/2010/main" val="2663787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Spelling</a:t>
            </a:r>
            <a:endParaRPr dirty="0"/>
          </a:p>
        </p:txBody>
      </p:sp>
      <p:sp>
        <p:nvSpPr>
          <p:cNvPr id="53" name="Google Shape;53;p9"/>
          <p:cNvSpPr txBox="1">
            <a:spLocks noGrp="1"/>
          </p:cNvSpPr>
          <p:nvPr>
            <p:ph type="body" idx="1"/>
          </p:nvPr>
        </p:nvSpPr>
        <p:spPr>
          <a:xfrm>
            <a:off x="677513" y="1618700"/>
            <a:ext cx="687869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tools/check_spelling.py</a:t>
            </a:r>
            <a:r>
              <a:rPr lang="en-GB" dirty="0"/>
              <a:t> uses </a:t>
            </a:r>
            <a:r>
              <a:rPr lang="en-GB" dirty="0" err="1"/>
              <a:t>pyspellchecker</a:t>
            </a:r>
            <a:r>
              <a:rPr lang="en-GB" dirty="0"/>
              <a:t> + dictionary file (~1800 words)</a:t>
            </a:r>
          </a:p>
        </p:txBody>
      </p:sp>
    </p:spTree>
    <p:extLst>
      <p:ext uri="{BB962C8B-B14F-4D97-AF65-F5344CB8AC3E}">
        <p14:creationId xmlns:p14="http://schemas.microsoft.com/office/powerpoint/2010/main" val="2338422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Spelling</a:t>
            </a:r>
            <a:endParaRPr dirty="0"/>
          </a:p>
        </p:txBody>
      </p:sp>
      <p:sp>
        <p:nvSpPr>
          <p:cNvPr id="53" name="Google Shape;53;p9"/>
          <p:cNvSpPr txBox="1">
            <a:spLocks noGrp="1"/>
          </p:cNvSpPr>
          <p:nvPr>
            <p:ph type="body" idx="1"/>
          </p:nvPr>
        </p:nvSpPr>
        <p:spPr>
          <a:xfrm>
            <a:off x="677513" y="1618700"/>
            <a:ext cx="687869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tools/check_spelling.py</a:t>
            </a:r>
            <a:r>
              <a:rPr lang="en-GB" dirty="0"/>
              <a:t> uses </a:t>
            </a:r>
            <a:r>
              <a:rPr lang="en-GB" dirty="0" err="1"/>
              <a:t>pyspellchecker</a:t>
            </a:r>
            <a:r>
              <a:rPr lang="en-GB" dirty="0"/>
              <a:t> + dictionary file (~1800 words)</a:t>
            </a:r>
          </a:p>
          <a:p>
            <a:pPr marL="457200" lvl="0" indent="-355600" algn="l" rtl="0">
              <a:spcBef>
                <a:spcPts val="600"/>
              </a:spcBef>
              <a:spcAft>
                <a:spcPts val="0"/>
              </a:spcAft>
              <a:buSzPts val="2000"/>
              <a:buChar char="●"/>
            </a:pPr>
            <a:r>
              <a:rPr lang="en-GB" dirty="0"/>
              <a:t>Only looks at literal strings (might be seen by users)</a:t>
            </a:r>
          </a:p>
          <a:p>
            <a:pPr marL="558800" lvl="1" indent="0">
              <a:buNone/>
            </a:pPr>
            <a:endParaRPr dirty="0"/>
          </a:p>
        </p:txBody>
      </p:sp>
    </p:spTree>
    <p:extLst>
      <p:ext uri="{BB962C8B-B14F-4D97-AF65-F5344CB8AC3E}">
        <p14:creationId xmlns:p14="http://schemas.microsoft.com/office/powerpoint/2010/main" val="754888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Spelling</a:t>
            </a:r>
            <a:endParaRPr dirty="0"/>
          </a:p>
        </p:txBody>
      </p:sp>
      <p:sp>
        <p:nvSpPr>
          <p:cNvPr id="53" name="Google Shape;53;p9"/>
          <p:cNvSpPr txBox="1">
            <a:spLocks noGrp="1"/>
          </p:cNvSpPr>
          <p:nvPr>
            <p:ph type="body" idx="1"/>
          </p:nvPr>
        </p:nvSpPr>
        <p:spPr>
          <a:xfrm>
            <a:off x="677513" y="1618700"/>
            <a:ext cx="687869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tools/check_spelling.py</a:t>
            </a:r>
            <a:r>
              <a:rPr lang="en-GB" dirty="0"/>
              <a:t> uses </a:t>
            </a:r>
            <a:r>
              <a:rPr lang="en-GB" dirty="0" err="1"/>
              <a:t>pyspellchecker</a:t>
            </a:r>
            <a:r>
              <a:rPr lang="en-GB" dirty="0"/>
              <a:t> + dictionary file (~1800 words)</a:t>
            </a:r>
          </a:p>
          <a:p>
            <a:pPr marL="457200" lvl="0" indent="-355600" algn="l" rtl="0">
              <a:spcBef>
                <a:spcPts val="600"/>
              </a:spcBef>
              <a:spcAft>
                <a:spcPts val="0"/>
              </a:spcAft>
              <a:buSzPts val="2000"/>
              <a:buChar char="●"/>
            </a:pPr>
            <a:r>
              <a:rPr lang="en-GB" dirty="0"/>
              <a:t>Only looks at literal strings (might be seen by users)</a:t>
            </a:r>
          </a:p>
          <a:p>
            <a:pPr marL="457200" lvl="0" indent="-355600" algn="l" rtl="0">
              <a:spcBef>
                <a:spcPts val="600"/>
              </a:spcBef>
              <a:spcAft>
                <a:spcPts val="0"/>
              </a:spcAft>
              <a:buSzPts val="2000"/>
              <a:buChar char="●"/>
            </a:pPr>
            <a:r>
              <a:rPr lang="en-GB" dirty="0" err="1"/>
              <a:t>MultipleWordRunOns</a:t>
            </a:r>
            <a:r>
              <a:rPr lang="en-GB" dirty="0"/>
              <a:t> </a:t>
            </a:r>
            <a:r>
              <a:rPr lang="en-GB" dirty="0" err="1"/>
              <a:t>in_various_ways</a:t>
            </a:r>
            <a:r>
              <a:rPr lang="en-GB" dirty="0"/>
              <a:t> </a:t>
            </a:r>
            <a:r>
              <a:rPr lang="en-GB" dirty="0" err="1"/>
              <a:t>sometimesnogapwhatsoever</a:t>
            </a:r>
            <a:r>
              <a:rPr lang="en-GB" dirty="0"/>
              <a:t> and </a:t>
            </a:r>
            <a:r>
              <a:rPr lang="en-GB" dirty="0" err="1"/>
              <a:t>filters.are.like</a:t>
            </a:r>
            <a:r>
              <a:rPr lang="en-GB" dirty="0"/>
              <a:t>-this</a:t>
            </a:r>
          </a:p>
        </p:txBody>
      </p:sp>
    </p:spTree>
    <p:extLst>
      <p:ext uri="{BB962C8B-B14F-4D97-AF65-F5344CB8AC3E}">
        <p14:creationId xmlns:p14="http://schemas.microsoft.com/office/powerpoint/2010/main" val="1446390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Spelling</a:t>
            </a:r>
            <a:endParaRPr dirty="0"/>
          </a:p>
        </p:txBody>
      </p:sp>
      <p:sp>
        <p:nvSpPr>
          <p:cNvPr id="53" name="Google Shape;53;p9"/>
          <p:cNvSpPr txBox="1">
            <a:spLocks noGrp="1"/>
          </p:cNvSpPr>
          <p:nvPr>
            <p:ph type="body" idx="1"/>
          </p:nvPr>
        </p:nvSpPr>
        <p:spPr>
          <a:xfrm>
            <a:off x="677513" y="1618700"/>
            <a:ext cx="687869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tools/check_spelling.py</a:t>
            </a:r>
            <a:r>
              <a:rPr lang="en-GB" dirty="0"/>
              <a:t> uses </a:t>
            </a:r>
            <a:r>
              <a:rPr lang="en-GB" dirty="0" err="1"/>
              <a:t>pyspellchecker</a:t>
            </a:r>
            <a:r>
              <a:rPr lang="en-GB" dirty="0"/>
              <a:t> + dictionary file (~1800 words)</a:t>
            </a:r>
          </a:p>
          <a:p>
            <a:pPr marL="457200" lvl="0" indent="-355600" algn="l" rtl="0">
              <a:spcBef>
                <a:spcPts val="600"/>
              </a:spcBef>
              <a:spcAft>
                <a:spcPts val="0"/>
              </a:spcAft>
              <a:buSzPts val="2000"/>
              <a:buChar char="●"/>
            </a:pPr>
            <a:r>
              <a:rPr lang="en-GB" dirty="0"/>
              <a:t>Only looks at literal strings (might be seen by users)</a:t>
            </a:r>
          </a:p>
          <a:p>
            <a:pPr marL="457200" lvl="0" indent="-355600" algn="l" rtl="0">
              <a:spcBef>
                <a:spcPts val="600"/>
              </a:spcBef>
              <a:spcAft>
                <a:spcPts val="0"/>
              </a:spcAft>
              <a:buSzPts val="2000"/>
              <a:buChar char="●"/>
            </a:pPr>
            <a:r>
              <a:rPr lang="en-GB" dirty="0" err="1"/>
              <a:t>MultipleWordRunOns</a:t>
            </a:r>
            <a:r>
              <a:rPr lang="en-GB" dirty="0"/>
              <a:t> </a:t>
            </a:r>
            <a:r>
              <a:rPr lang="en-GB" dirty="0" err="1"/>
              <a:t>in_various_ways</a:t>
            </a:r>
            <a:r>
              <a:rPr lang="en-GB" dirty="0"/>
              <a:t> </a:t>
            </a:r>
            <a:r>
              <a:rPr lang="en-GB" dirty="0" err="1"/>
              <a:t>sometimesnogapwhatsoever</a:t>
            </a:r>
            <a:r>
              <a:rPr lang="en-GB" dirty="0"/>
              <a:t> and </a:t>
            </a:r>
            <a:r>
              <a:rPr lang="en-GB" dirty="0" err="1"/>
              <a:t>filters.are.like</a:t>
            </a:r>
            <a:r>
              <a:rPr lang="en-GB" dirty="0"/>
              <a:t>-this</a:t>
            </a:r>
          </a:p>
          <a:p>
            <a:pPr>
              <a:buFont typeface="Trebuchet MS"/>
              <a:buChar char="●"/>
            </a:pPr>
            <a:r>
              <a:rPr lang="en-GB" dirty="0"/>
              <a:t>Shows most popular unknowns</a:t>
            </a:r>
          </a:p>
          <a:p>
            <a:pPr marL="101600" lvl="0" indent="0" algn="l" rtl="0">
              <a:spcBef>
                <a:spcPts val="600"/>
              </a:spcBef>
              <a:spcAft>
                <a:spcPts val="0"/>
              </a:spcAft>
              <a:buSzPts val="2000"/>
              <a:buNone/>
            </a:pPr>
            <a:endParaRPr lang="en-GB" dirty="0"/>
          </a:p>
          <a:p>
            <a:pPr marL="558800" lvl="1" indent="0">
              <a:buNone/>
            </a:pPr>
            <a:endParaRPr dirty="0"/>
          </a:p>
        </p:txBody>
      </p:sp>
    </p:spTree>
    <p:extLst>
      <p:ext uri="{BB962C8B-B14F-4D97-AF65-F5344CB8AC3E}">
        <p14:creationId xmlns:p14="http://schemas.microsoft.com/office/powerpoint/2010/main" val="663460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Spelling</a:t>
            </a:r>
            <a:endParaRPr dirty="0"/>
          </a:p>
        </p:txBody>
      </p:sp>
      <p:pic>
        <p:nvPicPr>
          <p:cNvPr id="7" name="Picture 6">
            <a:extLst>
              <a:ext uri="{FF2B5EF4-FFF2-40B4-BE49-F238E27FC236}">
                <a16:creationId xmlns:a16="http://schemas.microsoft.com/office/drawing/2014/main" id="{CF793A83-8015-9789-3FB3-22BB6B762462}"/>
              </a:ext>
            </a:extLst>
          </p:cNvPr>
          <p:cNvPicPr>
            <a:picLocks noChangeAspect="1"/>
          </p:cNvPicPr>
          <p:nvPr/>
        </p:nvPicPr>
        <p:blipFill>
          <a:blip r:embed="rId3"/>
          <a:stretch>
            <a:fillRect/>
          </a:stretch>
        </p:blipFill>
        <p:spPr>
          <a:xfrm>
            <a:off x="465365" y="2151539"/>
            <a:ext cx="8139792" cy="2567417"/>
          </a:xfrm>
          <a:prstGeom prst="rect">
            <a:avLst/>
          </a:prstGeom>
        </p:spPr>
      </p:pic>
    </p:spTree>
    <p:extLst>
      <p:ext uri="{BB962C8B-B14F-4D97-AF65-F5344CB8AC3E}">
        <p14:creationId xmlns:p14="http://schemas.microsoft.com/office/powerpoint/2010/main" val="798763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Unnecessary #includes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tools/delete_includes.py</a:t>
            </a:r>
            <a:r>
              <a:rPr lang="en-GB" dirty="0"/>
              <a:t> is a blunt tool</a:t>
            </a:r>
            <a:endParaRPr lang="en" dirty="0"/>
          </a:p>
          <a:p>
            <a:pPr marL="558800" lvl="1" indent="0">
              <a:buNone/>
            </a:pPr>
            <a:endParaRPr dirty="0"/>
          </a:p>
        </p:txBody>
      </p:sp>
    </p:spTree>
    <p:extLst>
      <p:ext uri="{BB962C8B-B14F-4D97-AF65-F5344CB8AC3E}">
        <p14:creationId xmlns:p14="http://schemas.microsoft.com/office/powerpoint/2010/main" val="1387226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Unnecessary #includes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tools/delete_includes.py</a:t>
            </a:r>
            <a:r>
              <a:rPr lang="en-GB" dirty="0"/>
              <a:t> is a blunt tool</a:t>
            </a:r>
          </a:p>
          <a:p>
            <a:pPr marL="457200" lvl="0" indent="-355600" algn="l" rtl="0">
              <a:spcBef>
                <a:spcPts val="600"/>
              </a:spcBef>
              <a:spcAft>
                <a:spcPts val="0"/>
              </a:spcAft>
              <a:buSzPts val="2000"/>
              <a:buChar char="●"/>
            </a:pPr>
            <a:r>
              <a:rPr lang="fr-FR" dirty="0"/>
              <a:t>Goals:</a:t>
            </a:r>
          </a:p>
          <a:p>
            <a:pPr marL="914400" lvl="1" indent="-355600" algn="l" rtl="0">
              <a:spcBef>
                <a:spcPts val="0"/>
              </a:spcBef>
              <a:spcAft>
                <a:spcPts val="0"/>
              </a:spcAft>
              <a:buSzPts val="2000"/>
              <a:buChar char="○"/>
            </a:pPr>
            <a:r>
              <a:rPr lang="fr-FR" dirty="0" err="1"/>
              <a:t>Declutter</a:t>
            </a:r>
            <a:r>
              <a:rPr lang="fr-FR" dirty="0"/>
              <a:t> </a:t>
            </a:r>
            <a:r>
              <a:rPr lang="fr-FR" dirty="0" err="1"/>
              <a:t>dissector</a:t>
            </a:r>
            <a:r>
              <a:rPr lang="fr-FR" dirty="0"/>
              <a:t> files</a:t>
            </a:r>
          </a:p>
          <a:p>
            <a:pPr marL="914400" lvl="1" indent="-355600" algn="l" rtl="0">
              <a:spcBef>
                <a:spcPts val="0"/>
              </a:spcBef>
              <a:spcAft>
                <a:spcPts val="0"/>
              </a:spcAft>
              <a:buSzPts val="2000"/>
              <a:buChar char="○"/>
            </a:pPr>
            <a:r>
              <a:rPr lang="fr-FR" dirty="0" err="1"/>
              <a:t>Faster</a:t>
            </a:r>
            <a:r>
              <a:rPr lang="fr-FR" dirty="0"/>
              <a:t> </a:t>
            </a:r>
            <a:r>
              <a:rPr lang="fr-FR" dirty="0" err="1"/>
              <a:t>incremental</a:t>
            </a:r>
            <a:r>
              <a:rPr lang="fr-FR" dirty="0"/>
              <a:t> </a:t>
            </a:r>
            <a:r>
              <a:rPr lang="fr-FR" dirty="0" err="1"/>
              <a:t>rebuild</a:t>
            </a:r>
            <a:endParaRPr lang="fr-FR" dirty="0"/>
          </a:p>
          <a:p>
            <a:pPr marL="914400" lvl="1" indent="-355600" algn="l" rtl="0">
              <a:spcBef>
                <a:spcPts val="0"/>
              </a:spcBef>
              <a:spcAft>
                <a:spcPts val="0"/>
              </a:spcAft>
              <a:buSzPts val="2000"/>
              <a:buChar char="○"/>
            </a:pPr>
            <a:r>
              <a:rPr lang="fr-FR" dirty="0"/>
              <a:t>Set good </a:t>
            </a:r>
            <a:r>
              <a:rPr lang="fr-FR" dirty="0" err="1"/>
              <a:t>examples</a:t>
            </a:r>
            <a:endParaRPr lang="en" dirty="0"/>
          </a:p>
          <a:p>
            <a:pPr marL="558800" lvl="1" indent="0">
              <a:buNone/>
            </a:pPr>
            <a:endParaRPr dirty="0"/>
          </a:p>
        </p:txBody>
      </p:sp>
    </p:spTree>
    <p:extLst>
      <p:ext uri="{BB962C8B-B14F-4D97-AF65-F5344CB8AC3E}">
        <p14:creationId xmlns:p14="http://schemas.microsoft.com/office/powerpoint/2010/main" val="3474510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Unnecessary #includes</a:t>
            </a:r>
            <a:endParaRPr dirty="0"/>
          </a:p>
        </p:txBody>
      </p:sp>
      <p:sp>
        <p:nvSpPr>
          <p:cNvPr id="53" name="Google Shape;53;p9"/>
          <p:cNvSpPr txBox="1">
            <a:spLocks noGrp="1"/>
          </p:cNvSpPr>
          <p:nvPr>
            <p:ph type="body" idx="1"/>
          </p:nvPr>
        </p:nvSpPr>
        <p:spPr>
          <a:xfrm>
            <a:off x="771649" y="1618700"/>
            <a:ext cx="5471602"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b="1" dirty="0"/>
              <a:t>tools/delete_includes.py</a:t>
            </a:r>
            <a:r>
              <a:rPr lang="en-GB" dirty="0"/>
              <a:t> is a blunt tool</a:t>
            </a:r>
          </a:p>
          <a:p>
            <a:pPr marL="457200" lvl="0" indent="-355600" algn="l" rtl="0">
              <a:spcBef>
                <a:spcPts val="600"/>
              </a:spcBef>
              <a:spcAft>
                <a:spcPts val="0"/>
              </a:spcAft>
              <a:buSzPts val="2000"/>
              <a:buChar char="●"/>
            </a:pPr>
            <a:r>
              <a:rPr lang="fr-FR" dirty="0"/>
              <a:t>Goals:</a:t>
            </a:r>
          </a:p>
          <a:p>
            <a:pPr marL="914400" lvl="1" indent="-355600" algn="l" rtl="0">
              <a:spcBef>
                <a:spcPts val="0"/>
              </a:spcBef>
              <a:spcAft>
                <a:spcPts val="0"/>
              </a:spcAft>
              <a:buSzPts val="2000"/>
              <a:buChar char="○"/>
            </a:pPr>
            <a:r>
              <a:rPr lang="fr-FR" dirty="0" err="1"/>
              <a:t>Declutter</a:t>
            </a:r>
            <a:r>
              <a:rPr lang="fr-FR" dirty="0"/>
              <a:t> </a:t>
            </a:r>
            <a:r>
              <a:rPr lang="fr-FR" dirty="0" err="1"/>
              <a:t>dissector</a:t>
            </a:r>
            <a:r>
              <a:rPr lang="fr-FR" dirty="0"/>
              <a:t> files</a:t>
            </a:r>
          </a:p>
          <a:p>
            <a:pPr marL="914400" lvl="1" indent="-355600" algn="l" rtl="0">
              <a:spcBef>
                <a:spcPts val="0"/>
              </a:spcBef>
              <a:spcAft>
                <a:spcPts val="0"/>
              </a:spcAft>
              <a:buSzPts val="2000"/>
              <a:buChar char="○"/>
            </a:pPr>
            <a:r>
              <a:rPr lang="fr-FR" dirty="0" err="1"/>
              <a:t>Faster</a:t>
            </a:r>
            <a:r>
              <a:rPr lang="fr-FR" dirty="0"/>
              <a:t> </a:t>
            </a:r>
            <a:r>
              <a:rPr lang="fr-FR" dirty="0" err="1"/>
              <a:t>incremental</a:t>
            </a:r>
            <a:r>
              <a:rPr lang="fr-FR" dirty="0"/>
              <a:t> </a:t>
            </a:r>
            <a:r>
              <a:rPr lang="fr-FR" dirty="0" err="1"/>
              <a:t>rebuild</a:t>
            </a:r>
            <a:endParaRPr lang="fr-FR" dirty="0"/>
          </a:p>
          <a:p>
            <a:pPr marL="914400" lvl="1" indent="-355600" algn="l" rtl="0">
              <a:spcBef>
                <a:spcPts val="0"/>
              </a:spcBef>
              <a:spcAft>
                <a:spcPts val="0"/>
              </a:spcAft>
              <a:buSzPts val="2000"/>
              <a:buChar char="○"/>
            </a:pPr>
            <a:r>
              <a:rPr lang="fr-FR" dirty="0"/>
              <a:t>Set good </a:t>
            </a:r>
            <a:r>
              <a:rPr lang="fr-FR" dirty="0" err="1"/>
              <a:t>examples</a:t>
            </a:r>
            <a:endParaRPr lang="fr-FR" dirty="0"/>
          </a:p>
          <a:p>
            <a:pPr>
              <a:spcBef>
                <a:spcPts val="0"/>
              </a:spcBef>
              <a:buChar char="○"/>
            </a:pPr>
            <a:r>
              <a:rPr lang="fr-FR" dirty="0"/>
              <a:t>Has </a:t>
            </a:r>
            <a:r>
              <a:rPr lang="fr-FR" dirty="0" err="1"/>
              <a:t>provoked</a:t>
            </a:r>
            <a:r>
              <a:rPr lang="fr-FR" dirty="0"/>
              <a:t> </a:t>
            </a:r>
            <a:r>
              <a:rPr lang="fr-FR" dirty="0" err="1"/>
              <a:t>some</a:t>
            </a:r>
            <a:r>
              <a:rPr lang="fr-FR" dirty="0"/>
              <a:t> discussion </a:t>
            </a:r>
            <a:r>
              <a:rPr lang="fr-FR" dirty="0">
                <a:sym typeface="Wingdings" panose="05000000000000000000" pitchFamily="2" charset="2"/>
              </a:rPr>
              <a:t></a:t>
            </a:r>
            <a:endParaRPr lang="fr-FR" dirty="0"/>
          </a:p>
          <a:p>
            <a:pPr lvl="1">
              <a:spcBef>
                <a:spcPts val="600"/>
              </a:spcBef>
              <a:buChar char="●"/>
            </a:pPr>
            <a:endParaRPr lang="en" dirty="0"/>
          </a:p>
          <a:p>
            <a:pPr marL="558800" lvl="1" indent="0">
              <a:buNone/>
            </a:pPr>
            <a:endParaRPr dirty="0"/>
          </a:p>
        </p:txBody>
      </p:sp>
    </p:spTree>
    <p:extLst>
      <p:ext uri="{BB962C8B-B14F-4D97-AF65-F5344CB8AC3E}">
        <p14:creationId xmlns:p14="http://schemas.microsoft.com/office/powerpoint/2010/main" val="4095749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Avoid polluting namespace, accidental merging, unused code</a:t>
            </a:r>
          </a:p>
          <a:p>
            <a:pPr marL="101600" indent="0">
              <a:buNone/>
            </a:pPr>
            <a:endParaRPr lang="en-GB" b="1" dirty="0"/>
          </a:p>
        </p:txBody>
      </p:sp>
    </p:spTree>
    <p:extLst>
      <p:ext uri="{BB962C8B-B14F-4D97-AF65-F5344CB8AC3E}">
        <p14:creationId xmlns:p14="http://schemas.microsoft.com/office/powerpoint/2010/main" val="2052551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Avoid polluting namespace, accidental merging, unused code</a:t>
            </a:r>
          </a:p>
          <a:p>
            <a:pPr>
              <a:buFont typeface="Trebuchet MS"/>
              <a:buChar char="●"/>
            </a:pPr>
            <a:r>
              <a:rPr lang="en-GB" b="1" dirty="0"/>
              <a:t>tools/check_static.py</a:t>
            </a:r>
          </a:p>
        </p:txBody>
      </p:sp>
    </p:spTree>
    <p:extLst>
      <p:ext uri="{BB962C8B-B14F-4D97-AF65-F5344CB8AC3E}">
        <p14:creationId xmlns:p14="http://schemas.microsoft.com/office/powerpoint/2010/main" val="45964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p:txBody>
      </p:sp>
    </p:spTree>
    <p:extLst>
      <p:ext uri="{BB962C8B-B14F-4D97-AF65-F5344CB8AC3E}">
        <p14:creationId xmlns:p14="http://schemas.microsoft.com/office/powerpoint/2010/main" val="3278670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Avoid polluting namespace, accidental merging, unused code</a:t>
            </a:r>
          </a:p>
          <a:p>
            <a:pPr>
              <a:buFont typeface="Trebuchet MS"/>
              <a:buChar char="●"/>
            </a:pPr>
            <a:r>
              <a:rPr lang="en-GB" b="1" dirty="0"/>
              <a:t>tools/check_static.py</a:t>
            </a:r>
          </a:p>
          <a:p>
            <a:pPr marL="457200" lvl="0" indent="-355600" algn="l" rtl="0">
              <a:spcBef>
                <a:spcPts val="600"/>
              </a:spcBef>
              <a:spcAft>
                <a:spcPts val="0"/>
              </a:spcAft>
              <a:buSzPts val="2000"/>
              <a:buChar char="●"/>
            </a:pPr>
            <a:endParaRPr lang="en-GB" dirty="0"/>
          </a:p>
        </p:txBody>
      </p:sp>
      <p:sp>
        <p:nvSpPr>
          <p:cNvPr id="3" name="Rectangle 2">
            <a:extLst>
              <a:ext uri="{FF2B5EF4-FFF2-40B4-BE49-F238E27FC236}">
                <a16:creationId xmlns:a16="http://schemas.microsoft.com/office/drawing/2014/main" id="{71BC92F6-7103-DBB7-2770-0C9B7E67FBF3}"/>
              </a:ext>
            </a:extLst>
          </p:cNvPr>
          <p:cNvSpPr/>
          <p:nvPr/>
        </p:nvSpPr>
        <p:spPr>
          <a:xfrm>
            <a:off x="1087395" y="3522707"/>
            <a:ext cx="1430294" cy="6044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packet-</a:t>
            </a:r>
            <a:r>
              <a:rPr lang="en-GB" sz="1600" dirty="0" err="1"/>
              <a:t>a.c</a:t>
            </a:r>
            <a:endParaRPr lang="en-GB" sz="1600" dirty="0"/>
          </a:p>
          <a:p>
            <a:pPr algn="ctr"/>
            <a:r>
              <a:rPr lang="en-GB" sz="1600" dirty="0"/>
              <a:t>Define: A</a:t>
            </a:r>
          </a:p>
        </p:txBody>
      </p:sp>
    </p:spTree>
    <p:extLst>
      <p:ext uri="{BB962C8B-B14F-4D97-AF65-F5344CB8AC3E}">
        <p14:creationId xmlns:p14="http://schemas.microsoft.com/office/powerpoint/2010/main" val="3692786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a:buFont typeface="Trebuchet MS"/>
              <a:buChar char="●"/>
            </a:pPr>
            <a:r>
              <a:rPr lang="en-GB" dirty="0"/>
              <a:t>Avoid polluting namespace, accidental merging, unused code</a:t>
            </a:r>
            <a:endParaRPr lang="en-GB" b="1" dirty="0"/>
          </a:p>
          <a:p>
            <a:pPr>
              <a:buFont typeface="Trebuchet MS"/>
              <a:buChar char="●"/>
            </a:pPr>
            <a:r>
              <a:rPr lang="en-GB" b="1" dirty="0"/>
              <a:t>tools/check_static.py</a:t>
            </a:r>
          </a:p>
        </p:txBody>
      </p:sp>
      <p:sp>
        <p:nvSpPr>
          <p:cNvPr id="3" name="Rectangle 2">
            <a:extLst>
              <a:ext uri="{FF2B5EF4-FFF2-40B4-BE49-F238E27FC236}">
                <a16:creationId xmlns:a16="http://schemas.microsoft.com/office/drawing/2014/main" id="{71BC92F6-7103-DBB7-2770-0C9B7E67FBF3}"/>
              </a:ext>
            </a:extLst>
          </p:cNvPr>
          <p:cNvSpPr/>
          <p:nvPr/>
        </p:nvSpPr>
        <p:spPr>
          <a:xfrm>
            <a:off x="1087395" y="3522707"/>
            <a:ext cx="1430294" cy="6044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packet-</a:t>
            </a:r>
            <a:r>
              <a:rPr lang="en-GB" sz="1600" dirty="0" err="1"/>
              <a:t>a.c</a:t>
            </a:r>
            <a:endParaRPr lang="en-GB" sz="1600" dirty="0"/>
          </a:p>
          <a:p>
            <a:pPr algn="ctr"/>
            <a:r>
              <a:rPr lang="en-GB" sz="1600" dirty="0"/>
              <a:t>Define: A</a:t>
            </a:r>
          </a:p>
        </p:txBody>
      </p:sp>
      <p:sp>
        <p:nvSpPr>
          <p:cNvPr id="4" name="Rectangle 3">
            <a:extLst>
              <a:ext uri="{FF2B5EF4-FFF2-40B4-BE49-F238E27FC236}">
                <a16:creationId xmlns:a16="http://schemas.microsoft.com/office/drawing/2014/main" id="{22E52D12-2381-B5EB-8296-18FCB8279E57}"/>
              </a:ext>
            </a:extLst>
          </p:cNvPr>
          <p:cNvSpPr/>
          <p:nvPr/>
        </p:nvSpPr>
        <p:spPr>
          <a:xfrm>
            <a:off x="1085526" y="4545277"/>
            <a:ext cx="1430294" cy="29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a:t>
            </a:r>
            <a:r>
              <a:rPr lang="en-GB" sz="1600" dirty="0" err="1"/>
              <a:t>a.o</a:t>
            </a:r>
            <a:endParaRPr lang="en-GB" sz="1600" dirty="0"/>
          </a:p>
        </p:txBody>
      </p:sp>
      <p:cxnSp>
        <p:nvCxnSpPr>
          <p:cNvPr id="9" name="Straight Arrow Connector 8">
            <a:extLst>
              <a:ext uri="{FF2B5EF4-FFF2-40B4-BE49-F238E27FC236}">
                <a16:creationId xmlns:a16="http://schemas.microsoft.com/office/drawing/2014/main" id="{0CDD9AC0-3ABD-7972-06C6-B09848D5760E}"/>
              </a:ext>
            </a:extLst>
          </p:cNvPr>
          <p:cNvCxnSpPr>
            <a:stCxn id="4" idx="0"/>
            <a:endCxn id="3" idx="2"/>
          </p:cNvCxnSpPr>
          <p:nvPr/>
        </p:nvCxnSpPr>
        <p:spPr>
          <a:xfrm flipV="1">
            <a:off x="1800673" y="4127158"/>
            <a:ext cx="1869" cy="418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AA6915-5011-4C32-FB33-5CEBE6205889}"/>
              </a:ext>
            </a:extLst>
          </p:cNvPr>
          <p:cNvSpPr txBox="1"/>
          <p:nvPr/>
        </p:nvSpPr>
        <p:spPr>
          <a:xfrm>
            <a:off x="1810328" y="4181762"/>
            <a:ext cx="1837362" cy="307777"/>
          </a:xfrm>
          <a:prstGeom prst="rect">
            <a:avLst/>
          </a:prstGeom>
          <a:noFill/>
        </p:spPr>
        <p:txBody>
          <a:bodyPr wrap="none" rtlCol="0">
            <a:spAutoFit/>
          </a:bodyPr>
          <a:lstStyle/>
          <a:p>
            <a:r>
              <a:rPr lang="en-GB" dirty="0"/>
              <a:t>Defines: A (‘T’ or ‘D’)</a:t>
            </a:r>
          </a:p>
        </p:txBody>
      </p:sp>
    </p:spTree>
    <p:extLst>
      <p:ext uri="{BB962C8B-B14F-4D97-AF65-F5344CB8AC3E}">
        <p14:creationId xmlns:p14="http://schemas.microsoft.com/office/powerpoint/2010/main" val="1485985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a:buFont typeface="Trebuchet MS"/>
              <a:buChar char="●"/>
            </a:pPr>
            <a:r>
              <a:rPr lang="en-GB" dirty="0"/>
              <a:t>Avoid polluting namespace, accidental merging, unused code</a:t>
            </a:r>
            <a:endParaRPr lang="en-GB" b="1" dirty="0"/>
          </a:p>
          <a:p>
            <a:pPr>
              <a:buFont typeface="Trebuchet MS"/>
              <a:buChar char="●"/>
            </a:pPr>
            <a:r>
              <a:rPr lang="en-GB" b="1" dirty="0"/>
              <a:t>tools/check_static.py</a:t>
            </a:r>
          </a:p>
        </p:txBody>
      </p:sp>
      <p:sp>
        <p:nvSpPr>
          <p:cNvPr id="2" name="Rectangle 1">
            <a:extLst>
              <a:ext uri="{FF2B5EF4-FFF2-40B4-BE49-F238E27FC236}">
                <a16:creationId xmlns:a16="http://schemas.microsoft.com/office/drawing/2014/main" id="{1936B748-0AE2-E18C-03DF-381C3F6A6345}"/>
              </a:ext>
            </a:extLst>
          </p:cNvPr>
          <p:cNvSpPr/>
          <p:nvPr/>
        </p:nvSpPr>
        <p:spPr>
          <a:xfrm>
            <a:off x="1085526" y="2633386"/>
            <a:ext cx="1430294" cy="29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a:t>
            </a:r>
            <a:r>
              <a:rPr lang="en-GB" sz="1600" dirty="0" err="1"/>
              <a:t>a.h</a:t>
            </a:r>
            <a:endParaRPr lang="en-GB" sz="1600" dirty="0"/>
          </a:p>
        </p:txBody>
      </p:sp>
      <p:sp>
        <p:nvSpPr>
          <p:cNvPr id="3" name="Rectangle 2">
            <a:extLst>
              <a:ext uri="{FF2B5EF4-FFF2-40B4-BE49-F238E27FC236}">
                <a16:creationId xmlns:a16="http://schemas.microsoft.com/office/drawing/2014/main" id="{71BC92F6-7103-DBB7-2770-0C9B7E67FBF3}"/>
              </a:ext>
            </a:extLst>
          </p:cNvPr>
          <p:cNvSpPr/>
          <p:nvPr/>
        </p:nvSpPr>
        <p:spPr>
          <a:xfrm>
            <a:off x="1087395" y="3522707"/>
            <a:ext cx="1430294" cy="6044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packet-</a:t>
            </a:r>
            <a:r>
              <a:rPr lang="en-GB" sz="1600" dirty="0" err="1"/>
              <a:t>a.c</a:t>
            </a:r>
            <a:endParaRPr lang="en-GB" sz="1600" dirty="0"/>
          </a:p>
          <a:p>
            <a:pPr algn="ctr"/>
            <a:r>
              <a:rPr lang="en-GB" sz="1600" dirty="0"/>
              <a:t>Define: A</a:t>
            </a:r>
          </a:p>
        </p:txBody>
      </p:sp>
      <p:sp>
        <p:nvSpPr>
          <p:cNvPr id="4" name="Rectangle 3">
            <a:extLst>
              <a:ext uri="{FF2B5EF4-FFF2-40B4-BE49-F238E27FC236}">
                <a16:creationId xmlns:a16="http://schemas.microsoft.com/office/drawing/2014/main" id="{22E52D12-2381-B5EB-8296-18FCB8279E57}"/>
              </a:ext>
            </a:extLst>
          </p:cNvPr>
          <p:cNvSpPr/>
          <p:nvPr/>
        </p:nvSpPr>
        <p:spPr>
          <a:xfrm>
            <a:off x="1085526" y="4545277"/>
            <a:ext cx="1430294" cy="29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a:t>
            </a:r>
            <a:r>
              <a:rPr lang="en-GB" sz="1600" dirty="0" err="1"/>
              <a:t>a.o</a:t>
            </a:r>
            <a:endParaRPr lang="en-GB" sz="1600" dirty="0"/>
          </a:p>
        </p:txBody>
      </p:sp>
      <p:cxnSp>
        <p:nvCxnSpPr>
          <p:cNvPr id="6" name="Straight Arrow Connector 5">
            <a:extLst>
              <a:ext uri="{FF2B5EF4-FFF2-40B4-BE49-F238E27FC236}">
                <a16:creationId xmlns:a16="http://schemas.microsoft.com/office/drawing/2014/main" id="{7F70FA89-37CC-E1F4-017B-81F620871DED}"/>
              </a:ext>
            </a:extLst>
          </p:cNvPr>
          <p:cNvCxnSpPr>
            <a:stCxn id="2" idx="2"/>
            <a:endCxn id="3" idx="0"/>
          </p:cNvCxnSpPr>
          <p:nvPr/>
        </p:nvCxnSpPr>
        <p:spPr>
          <a:xfrm>
            <a:off x="1800673" y="2929948"/>
            <a:ext cx="1869" cy="592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A65DD-E1A0-2A52-CCFF-B071BA731D90}"/>
              </a:ext>
            </a:extLst>
          </p:cNvPr>
          <p:cNvSpPr txBox="1"/>
          <p:nvPr/>
        </p:nvSpPr>
        <p:spPr>
          <a:xfrm>
            <a:off x="1800673" y="3064866"/>
            <a:ext cx="1210588" cy="307777"/>
          </a:xfrm>
          <a:prstGeom prst="rect">
            <a:avLst/>
          </a:prstGeom>
          <a:noFill/>
        </p:spPr>
        <p:txBody>
          <a:bodyPr wrap="none" rtlCol="0">
            <a:spAutoFit/>
          </a:bodyPr>
          <a:lstStyle/>
          <a:p>
            <a:r>
              <a:rPr lang="en-GB" dirty="0"/>
              <a:t>Declares: A?</a:t>
            </a:r>
          </a:p>
        </p:txBody>
      </p:sp>
      <p:cxnSp>
        <p:nvCxnSpPr>
          <p:cNvPr id="9" name="Straight Arrow Connector 8">
            <a:extLst>
              <a:ext uri="{FF2B5EF4-FFF2-40B4-BE49-F238E27FC236}">
                <a16:creationId xmlns:a16="http://schemas.microsoft.com/office/drawing/2014/main" id="{0CDD9AC0-3ABD-7972-06C6-B09848D5760E}"/>
              </a:ext>
            </a:extLst>
          </p:cNvPr>
          <p:cNvCxnSpPr>
            <a:stCxn id="4" idx="0"/>
            <a:endCxn id="3" idx="2"/>
          </p:cNvCxnSpPr>
          <p:nvPr/>
        </p:nvCxnSpPr>
        <p:spPr>
          <a:xfrm flipV="1">
            <a:off x="1800673" y="4127158"/>
            <a:ext cx="1869" cy="418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AA6915-5011-4C32-FB33-5CEBE6205889}"/>
              </a:ext>
            </a:extLst>
          </p:cNvPr>
          <p:cNvSpPr txBox="1"/>
          <p:nvPr/>
        </p:nvSpPr>
        <p:spPr>
          <a:xfrm>
            <a:off x="1810328" y="4181762"/>
            <a:ext cx="1837362" cy="307777"/>
          </a:xfrm>
          <a:prstGeom prst="rect">
            <a:avLst/>
          </a:prstGeom>
          <a:noFill/>
        </p:spPr>
        <p:txBody>
          <a:bodyPr wrap="none" rtlCol="0">
            <a:spAutoFit/>
          </a:bodyPr>
          <a:lstStyle/>
          <a:p>
            <a:r>
              <a:rPr lang="en-GB" dirty="0"/>
              <a:t>Defines: A (‘T’ or ‘D’)</a:t>
            </a:r>
          </a:p>
        </p:txBody>
      </p:sp>
    </p:spTree>
    <p:extLst>
      <p:ext uri="{BB962C8B-B14F-4D97-AF65-F5344CB8AC3E}">
        <p14:creationId xmlns:p14="http://schemas.microsoft.com/office/powerpoint/2010/main" val="2138348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Statics</a:t>
            </a:r>
            <a:endParaRPr dirty="0"/>
          </a:p>
        </p:txBody>
      </p:sp>
      <p:sp>
        <p:nvSpPr>
          <p:cNvPr id="53" name="Google Shape;53;p9"/>
          <p:cNvSpPr txBox="1">
            <a:spLocks noGrp="1"/>
          </p:cNvSpPr>
          <p:nvPr>
            <p:ph type="body" idx="1"/>
          </p:nvPr>
        </p:nvSpPr>
        <p:spPr>
          <a:xfrm>
            <a:off x="771648" y="1618700"/>
            <a:ext cx="7827407"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Avoid polluting namespace, accidental merging, unused code</a:t>
            </a:r>
          </a:p>
          <a:p>
            <a:pPr>
              <a:buFont typeface="Trebuchet MS"/>
              <a:buChar char="●"/>
            </a:pPr>
            <a:r>
              <a:rPr lang="en-GB" b="1" dirty="0"/>
              <a:t>tools/check_static.py</a:t>
            </a:r>
          </a:p>
          <a:p>
            <a:pPr marL="457200" lvl="0" indent="-355600" algn="l" rtl="0">
              <a:spcBef>
                <a:spcPts val="600"/>
              </a:spcBef>
              <a:spcAft>
                <a:spcPts val="0"/>
              </a:spcAft>
              <a:buSzPts val="2000"/>
              <a:buChar char="●"/>
            </a:pPr>
            <a:endParaRPr lang="en-GB" dirty="0"/>
          </a:p>
        </p:txBody>
      </p:sp>
      <p:sp>
        <p:nvSpPr>
          <p:cNvPr id="2" name="Rectangle 1">
            <a:extLst>
              <a:ext uri="{FF2B5EF4-FFF2-40B4-BE49-F238E27FC236}">
                <a16:creationId xmlns:a16="http://schemas.microsoft.com/office/drawing/2014/main" id="{1936B748-0AE2-E18C-03DF-381C3F6A6345}"/>
              </a:ext>
            </a:extLst>
          </p:cNvPr>
          <p:cNvSpPr/>
          <p:nvPr/>
        </p:nvSpPr>
        <p:spPr>
          <a:xfrm>
            <a:off x="1085526" y="2633386"/>
            <a:ext cx="1430294" cy="29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a:t>
            </a:r>
            <a:r>
              <a:rPr lang="en-GB" sz="1600" dirty="0" err="1"/>
              <a:t>a.h</a:t>
            </a:r>
            <a:endParaRPr lang="en-GB" sz="1600" dirty="0"/>
          </a:p>
        </p:txBody>
      </p:sp>
      <p:sp>
        <p:nvSpPr>
          <p:cNvPr id="3" name="Rectangle 2">
            <a:extLst>
              <a:ext uri="{FF2B5EF4-FFF2-40B4-BE49-F238E27FC236}">
                <a16:creationId xmlns:a16="http://schemas.microsoft.com/office/drawing/2014/main" id="{71BC92F6-7103-DBB7-2770-0C9B7E67FBF3}"/>
              </a:ext>
            </a:extLst>
          </p:cNvPr>
          <p:cNvSpPr/>
          <p:nvPr/>
        </p:nvSpPr>
        <p:spPr>
          <a:xfrm>
            <a:off x="1087395" y="3522707"/>
            <a:ext cx="1430294" cy="6044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packet-</a:t>
            </a:r>
            <a:r>
              <a:rPr lang="en-GB" sz="1600" dirty="0" err="1"/>
              <a:t>a.c</a:t>
            </a:r>
            <a:endParaRPr lang="en-GB" sz="1600" dirty="0"/>
          </a:p>
          <a:p>
            <a:pPr algn="ctr"/>
            <a:r>
              <a:rPr lang="en-GB" sz="1600" dirty="0"/>
              <a:t>Define: A</a:t>
            </a:r>
          </a:p>
        </p:txBody>
      </p:sp>
      <p:sp>
        <p:nvSpPr>
          <p:cNvPr id="4" name="Rectangle 3">
            <a:extLst>
              <a:ext uri="{FF2B5EF4-FFF2-40B4-BE49-F238E27FC236}">
                <a16:creationId xmlns:a16="http://schemas.microsoft.com/office/drawing/2014/main" id="{22E52D12-2381-B5EB-8296-18FCB8279E57}"/>
              </a:ext>
            </a:extLst>
          </p:cNvPr>
          <p:cNvSpPr/>
          <p:nvPr/>
        </p:nvSpPr>
        <p:spPr>
          <a:xfrm>
            <a:off x="1085526" y="4545277"/>
            <a:ext cx="1430294" cy="29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a:t>
            </a:r>
            <a:r>
              <a:rPr lang="en-GB" sz="1600" dirty="0" err="1"/>
              <a:t>a.o</a:t>
            </a:r>
            <a:endParaRPr lang="en-GB" sz="1600" dirty="0"/>
          </a:p>
        </p:txBody>
      </p:sp>
      <p:cxnSp>
        <p:nvCxnSpPr>
          <p:cNvPr id="6" name="Straight Arrow Connector 5">
            <a:extLst>
              <a:ext uri="{FF2B5EF4-FFF2-40B4-BE49-F238E27FC236}">
                <a16:creationId xmlns:a16="http://schemas.microsoft.com/office/drawing/2014/main" id="{7F70FA89-37CC-E1F4-017B-81F620871DED}"/>
              </a:ext>
            </a:extLst>
          </p:cNvPr>
          <p:cNvCxnSpPr>
            <a:stCxn id="2" idx="2"/>
            <a:endCxn id="3" idx="0"/>
          </p:cNvCxnSpPr>
          <p:nvPr/>
        </p:nvCxnSpPr>
        <p:spPr>
          <a:xfrm>
            <a:off x="1800673" y="2929948"/>
            <a:ext cx="1869" cy="592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A65DD-E1A0-2A52-CCFF-B071BA731D90}"/>
              </a:ext>
            </a:extLst>
          </p:cNvPr>
          <p:cNvSpPr txBox="1"/>
          <p:nvPr/>
        </p:nvSpPr>
        <p:spPr>
          <a:xfrm>
            <a:off x="1800673" y="3064866"/>
            <a:ext cx="1210588" cy="307777"/>
          </a:xfrm>
          <a:prstGeom prst="rect">
            <a:avLst/>
          </a:prstGeom>
          <a:noFill/>
        </p:spPr>
        <p:txBody>
          <a:bodyPr wrap="none" rtlCol="0">
            <a:spAutoFit/>
          </a:bodyPr>
          <a:lstStyle/>
          <a:p>
            <a:r>
              <a:rPr lang="en-GB" dirty="0"/>
              <a:t>Declares: A?</a:t>
            </a:r>
          </a:p>
        </p:txBody>
      </p:sp>
      <p:cxnSp>
        <p:nvCxnSpPr>
          <p:cNvPr id="9" name="Straight Arrow Connector 8">
            <a:extLst>
              <a:ext uri="{FF2B5EF4-FFF2-40B4-BE49-F238E27FC236}">
                <a16:creationId xmlns:a16="http://schemas.microsoft.com/office/drawing/2014/main" id="{0CDD9AC0-3ABD-7972-06C6-B09848D5760E}"/>
              </a:ext>
            </a:extLst>
          </p:cNvPr>
          <p:cNvCxnSpPr>
            <a:stCxn id="4" idx="0"/>
            <a:endCxn id="3" idx="2"/>
          </p:cNvCxnSpPr>
          <p:nvPr/>
        </p:nvCxnSpPr>
        <p:spPr>
          <a:xfrm flipV="1">
            <a:off x="1800673" y="4127158"/>
            <a:ext cx="1869" cy="418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AA6915-5011-4C32-FB33-5CEBE6205889}"/>
              </a:ext>
            </a:extLst>
          </p:cNvPr>
          <p:cNvSpPr txBox="1"/>
          <p:nvPr/>
        </p:nvSpPr>
        <p:spPr>
          <a:xfrm>
            <a:off x="1810328" y="4181762"/>
            <a:ext cx="1837362" cy="307777"/>
          </a:xfrm>
          <a:prstGeom prst="rect">
            <a:avLst/>
          </a:prstGeom>
          <a:noFill/>
        </p:spPr>
        <p:txBody>
          <a:bodyPr wrap="none" rtlCol="0">
            <a:spAutoFit/>
          </a:bodyPr>
          <a:lstStyle/>
          <a:p>
            <a:r>
              <a:rPr lang="en-GB" dirty="0"/>
              <a:t>Defines: A (‘T’ or ‘D’)</a:t>
            </a:r>
          </a:p>
        </p:txBody>
      </p:sp>
      <p:sp>
        <p:nvSpPr>
          <p:cNvPr id="11" name="Rectangle 10">
            <a:extLst>
              <a:ext uri="{FF2B5EF4-FFF2-40B4-BE49-F238E27FC236}">
                <a16:creationId xmlns:a16="http://schemas.microsoft.com/office/drawing/2014/main" id="{723498CD-38EA-C749-593F-DA23AB4C9447}"/>
              </a:ext>
            </a:extLst>
          </p:cNvPr>
          <p:cNvSpPr/>
          <p:nvPr/>
        </p:nvSpPr>
        <p:spPr>
          <a:xfrm>
            <a:off x="4259992" y="2770909"/>
            <a:ext cx="3221462" cy="204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packet-*.o</a:t>
            </a:r>
          </a:p>
          <a:p>
            <a:pPr algn="ctr"/>
            <a:r>
              <a:rPr lang="en-GB" sz="1600" dirty="0" err="1"/>
              <a:t>ui</a:t>
            </a:r>
            <a:r>
              <a:rPr lang="en-GB" sz="1600" dirty="0"/>
              <a:t>/*.o</a:t>
            </a:r>
          </a:p>
        </p:txBody>
      </p:sp>
      <p:cxnSp>
        <p:nvCxnSpPr>
          <p:cNvPr id="13" name="Straight Arrow Connector 12">
            <a:extLst>
              <a:ext uri="{FF2B5EF4-FFF2-40B4-BE49-F238E27FC236}">
                <a16:creationId xmlns:a16="http://schemas.microsoft.com/office/drawing/2014/main" id="{9D12E2F4-CF3B-0772-F46B-FF1C242CFDC7}"/>
              </a:ext>
            </a:extLst>
          </p:cNvPr>
          <p:cNvCxnSpPr>
            <a:cxnSpLocks/>
            <a:stCxn id="11" idx="1"/>
            <a:endCxn id="3" idx="3"/>
          </p:cNvCxnSpPr>
          <p:nvPr/>
        </p:nvCxnSpPr>
        <p:spPr>
          <a:xfrm flipH="1">
            <a:off x="2517689" y="3793479"/>
            <a:ext cx="1742303" cy="31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CE608F-8FC0-C8E1-F689-56D92AF2B047}"/>
              </a:ext>
            </a:extLst>
          </p:cNvPr>
          <p:cNvSpPr txBox="1"/>
          <p:nvPr/>
        </p:nvSpPr>
        <p:spPr>
          <a:xfrm>
            <a:off x="2831567" y="3509698"/>
            <a:ext cx="1514877" cy="307777"/>
          </a:xfrm>
          <a:prstGeom prst="rect">
            <a:avLst/>
          </a:prstGeom>
          <a:noFill/>
        </p:spPr>
        <p:txBody>
          <a:bodyPr wrap="square" rtlCol="0">
            <a:spAutoFit/>
          </a:bodyPr>
          <a:lstStyle/>
          <a:p>
            <a:r>
              <a:rPr lang="en-GB" dirty="0"/>
              <a:t>Refers: A (‘U’) ?</a:t>
            </a:r>
          </a:p>
        </p:txBody>
      </p:sp>
    </p:spTree>
    <p:extLst>
      <p:ext uri="{BB962C8B-B14F-4D97-AF65-F5344CB8AC3E}">
        <p14:creationId xmlns:p14="http://schemas.microsoft.com/office/powerpoint/2010/main" val="2206257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Dissector-specific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 model</a:t>
            </a:r>
            <a:endParaRPr lang="fr-FR" dirty="0"/>
          </a:p>
          <a:p>
            <a:pPr marL="101600" lvl="0" indent="0" algn="l" rtl="0">
              <a:spcBef>
                <a:spcPts val="0"/>
              </a:spcBef>
              <a:spcAft>
                <a:spcPts val="0"/>
              </a:spcAft>
              <a:buSzPts val="2000"/>
              <a:buNone/>
            </a:pPr>
            <a:endParaRPr lang="en" dirty="0"/>
          </a:p>
          <a:p>
            <a:pPr marL="558800" lvl="1" indent="0">
              <a:buNone/>
            </a:pPr>
            <a:endParaRPr dirty="0"/>
          </a:p>
        </p:txBody>
      </p:sp>
    </p:spTree>
    <p:extLst>
      <p:ext uri="{BB962C8B-B14F-4D97-AF65-F5344CB8AC3E}">
        <p14:creationId xmlns:p14="http://schemas.microsoft.com/office/powerpoint/2010/main" val="3853419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Dissector-specific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 model</a:t>
            </a:r>
          </a:p>
          <a:p>
            <a:pPr marL="457200" lvl="0" indent="-355600" algn="l" rtl="0">
              <a:spcBef>
                <a:spcPts val="600"/>
              </a:spcBef>
              <a:spcAft>
                <a:spcPts val="0"/>
              </a:spcAft>
              <a:buSzPts val="2000"/>
              <a:buChar char="●"/>
            </a:pPr>
            <a:r>
              <a:rPr lang="en-GB" dirty="0"/>
              <a:t>Basic hf usage</a:t>
            </a:r>
          </a:p>
          <a:p>
            <a:pPr marL="101600" lvl="0" indent="0" algn="l" rtl="0">
              <a:spcBef>
                <a:spcPts val="600"/>
              </a:spcBef>
              <a:spcAft>
                <a:spcPts val="0"/>
              </a:spcAft>
              <a:buSzPts val="2000"/>
              <a:buNone/>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4114964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Dissector-specific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 model</a:t>
            </a:r>
          </a:p>
          <a:p>
            <a:pPr marL="457200" lvl="0" indent="-355600" algn="l" rtl="0">
              <a:spcBef>
                <a:spcPts val="600"/>
              </a:spcBef>
              <a:spcAft>
                <a:spcPts val="0"/>
              </a:spcAft>
              <a:buSzPts val="2000"/>
              <a:buChar char="●"/>
            </a:pPr>
            <a:r>
              <a:rPr lang="en-GB" dirty="0"/>
              <a:t>Basic hf usage</a:t>
            </a:r>
          </a:p>
          <a:p>
            <a:pPr marL="457200" lvl="0" indent="-355600" algn="l" rtl="0">
              <a:spcBef>
                <a:spcPts val="600"/>
              </a:spcBef>
              <a:spcAft>
                <a:spcPts val="0"/>
              </a:spcAft>
              <a:buSzPts val="2000"/>
              <a:buChar char="●"/>
            </a:pPr>
            <a:r>
              <a:rPr lang="en-GB" dirty="0" err="1"/>
              <a:t>value_string</a:t>
            </a:r>
            <a:r>
              <a:rPr lang="en-GB" dirty="0"/>
              <a:t>/</a:t>
            </a:r>
            <a:r>
              <a:rPr lang="en-GB" dirty="0" err="1"/>
              <a:t>range_string</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370148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Dissector-specific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 model</a:t>
            </a:r>
          </a:p>
          <a:p>
            <a:pPr marL="457200" lvl="0" indent="-355600" algn="l" rtl="0">
              <a:spcBef>
                <a:spcPts val="600"/>
              </a:spcBef>
              <a:spcAft>
                <a:spcPts val="0"/>
              </a:spcAft>
              <a:buSzPts val="2000"/>
              <a:buChar char="●"/>
            </a:pPr>
            <a:r>
              <a:rPr lang="en-GB" dirty="0"/>
              <a:t>Basic hf usage</a:t>
            </a:r>
          </a:p>
          <a:p>
            <a:pPr marL="457200" lvl="0" indent="-355600" algn="l" rtl="0">
              <a:spcBef>
                <a:spcPts val="600"/>
              </a:spcBef>
              <a:spcAft>
                <a:spcPts val="0"/>
              </a:spcAft>
              <a:buSzPts val="2000"/>
              <a:buChar char="●"/>
            </a:pPr>
            <a:r>
              <a:rPr lang="en-GB" dirty="0" err="1"/>
              <a:t>value_string</a:t>
            </a:r>
            <a:r>
              <a:rPr lang="en-GB" dirty="0"/>
              <a:t>/</a:t>
            </a:r>
            <a:r>
              <a:rPr lang="en-GB" dirty="0" err="1"/>
              <a:t>range_string</a:t>
            </a:r>
            <a:endParaRPr lang="en-GB" dirty="0"/>
          </a:p>
          <a:p>
            <a:pPr marL="457200" lvl="0" indent="-355600" algn="l" rtl="0">
              <a:spcBef>
                <a:spcPts val="600"/>
              </a:spcBef>
              <a:spcAft>
                <a:spcPts val="0"/>
              </a:spcAft>
              <a:buSzPts val="2000"/>
              <a:buChar char="●"/>
            </a:pPr>
            <a:r>
              <a:rPr lang="en-GB" dirty="0" err="1"/>
              <a:t>true_false_string</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3081191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Dissector-specific Checks</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 model</a:t>
            </a:r>
          </a:p>
          <a:p>
            <a:pPr marL="457200" lvl="0" indent="-355600" algn="l" rtl="0">
              <a:spcBef>
                <a:spcPts val="600"/>
              </a:spcBef>
              <a:spcAft>
                <a:spcPts val="0"/>
              </a:spcAft>
              <a:buSzPts val="2000"/>
              <a:buChar char="●"/>
            </a:pPr>
            <a:r>
              <a:rPr lang="en-GB" dirty="0"/>
              <a:t>Basic hf usage</a:t>
            </a:r>
          </a:p>
          <a:p>
            <a:pPr marL="457200" lvl="0" indent="-355600" algn="l" rtl="0">
              <a:spcBef>
                <a:spcPts val="600"/>
              </a:spcBef>
              <a:spcAft>
                <a:spcPts val="0"/>
              </a:spcAft>
              <a:buSzPts val="2000"/>
              <a:buChar char="●"/>
            </a:pPr>
            <a:r>
              <a:rPr lang="en-GB" dirty="0" err="1"/>
              <a:t>value_string</a:t>
            </a:r>
            <a:r>
              <a:rPr lang="en-GB" dirty="0"/>
              <a:t>/</a:t>
            </a:r>
            <a:r>
              <a:rPr lang="en-GB" dirty="0" err="1"/>
              <a:t>range_string</a:t>
            </a:r>
            <a:endParaRPr lang="en-GB" dirty="0"/>
          </a:p>
          <a:p>
            <a:pPr marL="457200" lvl="0" indent="-355600" algn="l" rtl="0">
              <a:spcBef>
                <a:spcPts val="600"/>
              </a:spcBef>
              <a:spcAft>
                <a:spcPts val="0"/>
              </a:spcAft>
              <a:buSzPts val="2000"/>
              <a:buChar char="●"/>
            </a:pPr>
            <a:r>
              <a:rPr lang="en-GB" dirty="0" err="1"/>
              <a:t>true_false_string</a:t>
            </a:r>
            <a:endParaRPr lang="en-GB" dirty="0"/>
          </a:p>
          <a:p>
            <a:pPr marL="457200" lvl="0" indent="-355600" algn="l" rtl="0">
              <a:spcBef>
                <a:spcPts val="600"/>
              </a:spcBef>
              <a:spcAft>
                <a:spcPts val="0"/>
              </a:spcAft>
              <a:buSzPts val="2000"/>
              <a:buChar char="●"/>
            </a:pPr>
            <a:r>
              <a:rPr lang="fr-FR" dirty="0"/>
              <a:t>tests (</a:t>
            </a:r>
            <a:r>
              <a:rPr lang="fr-FR" dirty="0" err="1"/>
              <a:t>pytest</a:t>
            </a:r>
            <a:r>
              <a:rPr lang="fr-FR" dirty="0"/>
              <a:t>)</a:t>
            </a:r>
          </a:p>
          <a:p>
            <a:pPr marL="101600" lvl="0" indent="0" algn="l" rtl="0">
              <a:spcBef>
                <a:spcPts val="600"/>
              </a:spcBef>
              <a:spcAft>
                <a:spcPts val="0"/>
              </a:spcAft>
              <a:buSzPts val="2000"/>
              <a:buNone/>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07658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 Intro</a:t>
            </a:r>
            <a:endParaRPr dirty="0"/>
          </a:p>
        </p:txBody>
      </p:sp>
      <p:sp>
        <p:nvSpPr>
          <p:cNvPr id="10" name="TextBox 9">
            <a:extLst>
              <a:ext uri="{FF2B5EF4-FFF2-40B4-BE49-F238E27FC236}">
                <a16:creationId xmlns:a16="http://schemas.microsoft.com/office/drawing/2014/main" id="{A1A5A0FE-E97B-E7A8-8191-A3E9370130DB}"/>
              </a:ext>
            </a:extLst>
          </p:cNvPr>
          <p:cNvSpPr txBox="1"/>
          <p:nvPr/>
        </p:nvSpPr>
        <p:spPr>
          <a:xfrm>
            <a:off x="179174" y="1403155"/>
            <a:ext cx="2771913" cy="307777"/>
          </a:xfrm>
          <a:prstGeom prst="rect">
            <a:avLst/>
          </a:prstGeom>
          <a:noFill/>
        </p:spPr>
        <p:txBody>
          <a:bodyPr wrap="none" rtlCol="0">
            <a:spAutoFit/>
          </a:bodyPr>
          <a:lstStyle/>
          <a:p>
            <a:r>
              <a:rPr lang="en-GB" dirty="0"/>
              <a:t>0. Fields in protocol specification</a:t>
            </a:r>
          </a:p>
        </p:txBody>
      </p:sp>
      <p:pic>
        <p:nvPicPr>
          <p:cNvPr id="19" name="Picture 18">
            <a:extLst>
              <a:ext uri="{FF2B5EF4-FFF2-40B4-BE49-F238E27FC236}">
                <a16:creationId xmlns:a16="http://schemas.microsoft.com/office/drawing/2014/main" id="{A4B64B2D-7BB9-89E4-F694-3595E2D4E6A9}"/>
              </a:ext>
            </a:extLst>
          </p:cNvPr>
          <p:cNvPicPr>
            <a:picLocks noChangeAspect="1"/>
          </p:cNvPicPr>
          <p:nvPr/>
        </p:nvPicPr>
        <p:blipFill>
          <a:blip r:embed="rId3"/>
          <a:stretch>
            <a:fillRect/>
          </a:stretch>
        </p:blipFill>
        <p:spPr>
          <a:xfrm>
            <a:off x="553437" y="1755819"/>
            <a:ext cx="5967865" cy="3317763"/>
          </a:xfrm>
          <a:prstGeom prst="rect">
            <a:avLst/>
          </a:prstGeom>
        </p:spPr>
      </p:pic>
    </p:spTree>
    <p:extLst>
      <p:ext uri="{BB962C8B-B14F-4D97-AF65-F5344CB8AC3E}">
        <p14:creationId xmlns:p14="http://schemas.microsoft.com/office/powerpoint/2010/main" val="239380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a:p>
            <a:pPr marL="457200" lvl="0" indent="-355600" algn="l" rtl="0">
              <a:spcBef>
                <a:spcPts val="0"/>
              </a:spcBef>
              <a:spcAft>
                <a:spcPts val="0"/>
              </a:spcAft>
              <a:buSzPts val="2000"/>
              <a:buChar char="●"/>
            </a:pPr>
            <a:r>
              <a:rPr lang="en-GB" dirty="0"/>
              <a:t>Quality?</a:t>
            </a:r>
            <a:endParaRPr dirty="0"/>
          </a:p>
        </p:txBody>
      </p:sp>
    </p:spTree>
    <p:extLst>
      <p:ext uri="{BB962C8B-B14F-4D97-AF65-F5344CB8AC3E}">
        <p14:creationId xmlns:p14="http://schemas.microsoft.com/office/powerpoint/2010/main" val="6964837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 Intro</a:t>
            </a:r>
            <a:endParaRPr dirty="0"/>
          </a:p>
        </p:txBody>
      </p:sp>
      <p:sp>
        <p:nvSpPr>
          <p:cNvPr id="10" name="TextBox 9">
            <a:extLst>
              <a:ext uri="{FF2B5EF4-FFF2-40B4-BE49-F238E27FC236}">
                <a16:creationId xmlns:a16="http://schemas.microsoft.com/office/drawing/2014/main" id="{A1A5A0FE-E97B-E7A8-8191-A3E9370130DB}"/>
              </a:ext>
            </a:extLst>
          </p:cNvPr>
          <p:cNvSpPr txBox="1"/>
          <p:nvPr/>
        </p:nvSpPr>
        <p:spPr>
          <a:xfrm>
            <a:off x="179174" y="1403155"/>
            <a:ext cx="1786066" cy="307777"/>
          </a:xfrm>
          <a:prstGeom prst="rect">
            <a:avLst/>
          </a:prstGeom>
          <a:noFill/>
        </p:spPr>
        <p:txBody>
          <a:bodyPr wrap="none" rtlCol="0">
            <a:spAutoFit/>
          </a:bodyPr>
          <a:lstStyle/>
          <a:p>
            <a:r>
              <a:rPr lang="en-GB" dirty="0"/>
              <a:t>1. Declare hf entries</a:t>
            </a:r>
          </a:p>
        </p:txBody>
      </p:sp>
      <p:pic>
        <p:nvPicPr>
          <p:cNvPr id="3" name="Picture 2">
            <a:extLst>
              <a:ext uri="{FF2B5EF4-FFF2-40B4-BE49-F238E27FC236}">
                <a16:creationId xmlns:a16="http://schemas.microsoft.com/office/drawing/2014/main" id="{E1F68ADD-E45B-2858-290E-58CC34D49467}"/>
              </a:ext>
            </a:extLst>
          </p:cNvPr>
          <p:cNvPicPr>
            <a:picLocks noChangeAspect="1"/>
          </p:cNvPicPr>
          <p:nvPr/>
        </p:nvPicPr>
        <p:blipFill>
          <a:blip r:embed="rId3"/>
          <a:stretch>
            <a:fillRect/>
          </a:stretch>
        </p:blipFill>
        <p:spPr>
          <a:xfrm>
            <a:off x="275530" y="1771302"/>
            <a:ext cx="4536126" cy="851396"/>
          </a:xfrm>
          <a:prstGeom prst="rect">
            <a:avLst/>
          </a:prstGeom>
        </p:spPr>
      </p:pic>
    </p:spTree>
    <p:extLst>
      <p:ext uri="{BB962C8B-B14F-4D97-AF65-F5344CB8AC3E}">
        <p14:creationId xmlns:p14="http://schemas.microsoft.com/office/powerpoint/2010/main" val="1182909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 Intro</a:t>
            </a:r>
            <a:endParaRPr dirty="0"/>
          </a:p>
        </p:txBody>
      </p:sp>
      <p:sp>
        <p:nvSpPr>
          <p:cNvPr id="10" name="TextBox 9">
            <a:extLst>
              <a:ext uri="{FF2B5EF4-FFF2-40B4-BE49-F238E27FC236}">
                <a16:creationId xmlns:a16="http://schemas.microsoft.com/office/drawing/2014/main" id="{A1A5A0FE-E97B-E7A8-8191-A3E9370130DB}"/>
              </a:ext>
            </a:extLst>
          </p:cNvPr>
          <p:cNvSpPr txBox="1"/>
          <p:nvPr/>
        </p:nvSpPr>
        <p:spPr>
          <a:xfrm>
            <a:off x="179174" y="1403155"/>
            <a:ext cx="1786066" cy="307777"/>
          </a:xfrm>
          <a:prstGeom prst="rect">
            <a:avLst/>
          </a:prstGeom>
          <a:noFill/>
        </p:spPr>
        <p:txBody>
          <a:bodyPr wrap="none" rtlCol="0">
            <a:spAutoFit/>
          </a:bodyPr>
          <a:lstStyle/>
          <a:p>
            <a:r>
              <a:rPr lang="en-GB" dirty="0"/>
              <a:t>1. Declare hf entries</a:t>
            </a:r>
          </a:p>
        </p:txBody>
      </p:sp>
      <p:sp>
        <p:nvSpPr>
          <p:cNvPr id="11" name="TextBox 10">
            <a:extLst>
              <a:ext uri="{FF2B5EF4-FFF2-40B4-BE49-F238E27FC236}">
                <a16:creationId xmlns:a16="http://schemas.microsoft.com/office/drawing/2014/main" id="{D934D980-52FD-115E-8276-6EE0F3EA3FE4}"/>
              </a:ext>
            </a:extLst>
          </p:cNvPr>
          <p:cNvSpPr txBox="1"/>
          <p:nvPr/>
        </p:nvSpPr>
        <p:spPr>
          <a:xfrm>
            <a:off x="179174" y="2816500"/>
            <a:ext cx="1686680" cy="307777"/>
          </a:xfrm>
          <a:prstGeom prst="rect">
            <a:avLst/>
          </a:prstGeom>
          <a:noFill/>
        </p:spPr>
        <p:txBody>
          <a:bodyPr wrap="none" rtlCol="0">
            <a:spAutoFit/>
          </a:bodyPr>
          <a:lstStyle/>
          <a:p>
            <a:r>
              <a:rPr lang="en-GB" dirty="0"/>
              <a:t>2. Define hf entries</a:t>
            </a:r>
          </a:p>
        </p:txBody>
      </p:sp>
      <p:pic>
        <p:nvPicPr>
          <p:cNvPr id="3" name="Picture 2">
            <a:extLst>
              <a:ext uri="{FF2B5EF4-FFF2-40B4-BE49-F238E27FC236}">
                <a16:creationId xmlns:a16="http://schemas.microsoft.com/office/drawing/2014/main" id="{E1F68ADD-E45B-2858-290E-58CC34D49467}"/>
              </a:ext>
            </a:extLst>
          </p:cNvPr>
          <p:cNvPicPr>
            <a:picLocks noChangeAspect="1"/>
          </p:cNvPicPr>
          <p:nvPr/>
        </p:nvPicPr>
        <p:blipFill>
          <a:blip r:embed="rId3"/>
          <a:stretch>
            <a:fillRect/>
          </a:stretch>
        </p:blipFill>
        <p:spPr>
          <a:xfrm>
            <a:off x="275530" y="1771302"/>
            <a:ext cx="4536126" cy="851396"/>
          </a:xfrm>
          <a:prstGeom prst="rect">
            <a:avLst/>
          </a:prstGeom>
        </p:spPr>
      </p:pic>
      <p:pic>
        <p:nvPicPr>
          <p:cNvPr id="17" name="Picture 16">
            <a:extLst>
              <a:ext uri="{FF2B5EF4-FFF2-40B4-BE49-F238E27FC236}">
                <a16:creationId xmlns:a16="http://schemas.microsoft.com/office/drawing/2014/main" id="{5036463E-98C6-448F-E6AB-38E9598FF5EA}"/>
              </a:ext>
            </a:extLst>
          </p:cNvPr>
          <p:cNvPicPr>
            <a:picLocks noChangeAspect="1"/>
          </p:cNvPicPr>
          <p:nvPr/>
        </p:nvPicPr>
        <p:blipFill>
          <a:blip r:embed="rId4"/>
          <a:stretch>
            <a:fillRect/>
          </a:stretch>
        </p:blipFill>
        <p:spPr>
          <a:xfrm>
            <a:off x="275529" y="3267812"/>
            <a:ext cx="5223765" cy="1729490"/>
          </a:xfrm>
          <a:prstGeom prst="rect">
            <a:avLst/>
          </a:prstGeom>
        </p:spPr>
      </p:pic>
    </p:spTree>
    <p:extLst>
      <p:ext uri="{BB962C8B-B14F-4D97-AF65-F5344CB8AC3E}">
        <p14:creationId xmlns:p14="http://schemas.microsoft.com/office/powerpoint/2010/main" val="1327895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 Intro</a:t>
            </a:r>
            <a:endParaRPr dirty="0"/>
          </a:p>
        </p:txBody>
      </p:sp>
      <p:sp>
        <p:nvSpPr>
          <p:cNvPr id="12" name="TextBox 11">
            <a:extLst>
              <a:ext uri="{FF2B5EF4-FFF2-40B4-BE49-F238E27FC236}">
                <a16:creationId xmlns:a16="http://schemas.microsoft.com/office/drawing/2014/main" id="{9F7B20BA-39F1-9D5B-1699-95E2C4C12843}"/>
              </a:ext>
            </a:extLst>
          </p:cNvPr>
          <p:cNvSpPr txBox="1"/>
          <p:nvPr/>
        </p:nvSpPr>
        <p:spPr>
          <a:xfrm>
            <a:off x="347997" y="1544405"/>
            <a:ext cx="7276296" cy="307777"/>
          </a:xfrm>
          <a:prstGeom prst="rect">
            <a:avLst/>
          </a:prstGeom>
          <a:noFill/>
        </p:spPr>
        <p:txBody>
          <a:bodyPr wrap="square" rtlCol="0">
            <a:spAutoFit/>
          </a:bodyPr>
          <a:lstStyle/>
          <a:p>
            <a:r>
              <a:rPr lang="en-GB" dirty="0"/>
              <a:t>3. Add hf items to tree using </a:t>
            </a:r>
            <a:r>
              <a:rPr lang="en-GB" dirty="0" err="1"/>
              <a:t>proto_tree_add</a:t>
            </a:r>
            <a:r>
              <a:rPr lang="en-GB" dirty="0"/>
              <a:t>..() functions</a:t>
            </a:r>
          </a:p>
        </p:txBody>
      </p:sp>
      <p:pic>
        <p:nvPicPr>
          <p:cNvPr id="6" name="Picture 5">
            <a:extLst>
              <a:ext uri="{FF2B5EF4-FFF2-40B4-BE49-F238E27FC236}">
                <a16:creationId xmlns:a16="http://schemas.microsoft.com/office/drawing/2014/main" id="{291725B1-8C0D-F016-2A30-A81A541797BB}"/>
              </a:ext>
            </a:extLst>
          </p:cNvPr>
          <p:cNvPicPr>
            <a:picLocks noChangeAspect="1"/>
          </p:cNvPicPr>
          <p:nvPr/>
        </p:nvPicPr>
        <p:blipFill>
          <a:blip r:embed="rId3"/>
          <a:stretch>
            <a:fillRect/>
          </a:stretch>
        </p:blipFill>
        <p:spPr>
          <a:xfrm>
            <a:off x="347997" y="1891172"/>
            <a:ext cx="8087665" cy="3102743"/>
          </a:xfrm>
          <a:prstGeom prst="rect">
            <a:avLst/>
          </a:prstGeom>
        </p:spPr>
      </p:pic>
    </p:spTree>
    <p:extLst>
      <p:ext uri="{BB962C8B-B14F-4D97-AF65-F5344CB8AC3E}">
        <p14:creationId xmlns:p14="http://schemas.microsoft.com/office/powerpoint/2010/main" val="26174968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Dissector Intro</a:t>
            </a:r>
            <a:endParaRPr dirty="0"/>
          </a:p>
        </p:txBody>
      </p:sp>
      <p:pic>
        <p:nvPicPr>
          <p:cNvPr id="4" name="Picture 3">
            <a:extLst>
              <a:ext uri="{FF2B5EF4-FFF2-40B4-BE49-F238E27FC236}">
                <a16:creationId xmlns:a16="http://schemas.microsoft.com/office/drawing/2014/main" id="{D1ADC346-689D-58DA-FA11-30C180A52E4C}"/>
              </a:ext>
            </a:extLst>
          </p:cNvPr>
          <p:cNvPicPr>
            <a:picLocks noChangeAspect="1"/>
          </p:cNvPicPr>
          <p:nvPr/>
        </p:nvPicPr>
        <p:blipFill>
          <a:blip r:embed="rId3"/>
          <a:stretch>
            <a:fillRect/>
          </a:stretch>
        </p:blipFill>
        <p:spPr>
          <a:xfrm>
            <a:off x="455197" y="1823041"/>
            <a:ext cx="7743204" cy="2571750"/>
          </a:xfrm>
          <a:prstGeom prst="rect">
            <a:avLst/>
          </a:prstGeom>
        </p:spPr>
      </p:pic>
    </p:spTree>
    <p:extLst>
      <p:ext uri="{BB962C8B-B14F-4D97-AF65-F5344CB8AC3E}">
        <p14:creationId xmlns:p14="http://schemas.microsoft.com/office/powerpoint/2010/main" val="3383953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3" name="Picture 2">
            <a:extLst>
              <a:ext uri="{FF2B5EF4-FFF2-40B4-BE49-F238E27FC236}">
                <a16:creationId xmlns:a16="http://schemas.microsoft.com/office/drawing/2014/main" id="{14B82C7E-12B1-6D6F-DB40-4BFB5CC8717F}"/>
              </a:ext>
            </a:extLst>
          </p:cNvPr>
          <p:cNvPicPr>
            <a:picLocks noChangeAspect="1"/>
          </p:cNvPicPr>
          <p:nvPr/>
        </p:nvPicPr>
        <p:blipFill>
          <a:blip r:embed="rId3"/>
          <a:stretch>
            <a:fillRect/>
          </a:stretch>
        </p:blipFill>
        <p:spPr>
          <a:xfrm>
            <a:off x="94373" y="1933931"/>
            <a:ext cx="3600450" cy="1685925"/>
          </a:xfrm>
          <a:prstGeom prst="rect">
            <a:avLst/>
          </a:prstGeom>
        </p:spPr>
      </p:pic>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h</a:t>
            </a:r>
            <a:r>
              <a:rPr lang="en" dirty="0"/>
              <a:t>f in detail</a:t>
            </a:r>
            <a:endParaRPr dirty="0"/>
          </a:p>
        </p:txBody>
      </p:sp>
      <p:sp>
        <p:nvSpPr>
          <p:cNvPr id="6" name="TextBox 5">
            <a:extLst>
              <a:ext uri="{FF2B5EF4-FFF2-40B4-BE49-F238E27FC236}">
                <a16:creationId xmlns:a16="http://schemas.microsoft.com/office/drawing/2014/main" id="{E5AEB849-6FAF-51C3-FA6A-5946792B000D}"/>
              </a:ext>
            </a:extLst>
          </p:cNvPr>
          <p:cNvSpPr txBox="1"/>
          <p:nvPr/>
        </p:nvSpPr>
        <p:spPr>
          <a:xfrm>
            <a:off x="4414233" y="1424531"/>
            <a:ext cx="622286" cy="307777"/>
          </a:xfrm>
          <a:prstGeom prst="rect">
            <a:avLst/>
          </a:prstGeom>
          <a:noFill/>
        </p:spPr>
        <p:txBody>
          <a:bodyPr wrap="none" rtlCol="0">
            <a:spAutoFit/>
          </a:bodyPr>
          <a:lstStyle/>
          <a:p>
            <a:r>
              <a:rPr lang="en-GB" dirty="0"/>
              <a:t>Label</a:t>
            </a:r>
          </a:p>
        </p:txBody>
      </p:sp>
      <p:sp>
        <p:nvSpPr>
          <p:cNvPr id="7" name="TextBox 6">
            <a:extLst>
              <a:ext uri="{FF2B5EF4-FFF2-40B4-BE49-F238E27FC236}">
                <a16:creationId xmlns:a16="http://schemas.microsoft.com/office/drawing/2014/main" id="{CE494055-B732-F1ED-BF95-39718F23C802}"/>
              </a:ext>
            </a:extLst>
          </p:cNvPr>
          <p:cNvSpPr txBox="1"/>
          <p:nvPr/>
        </p:nvSpPr>
        <p:spPr>
          <a:xfrm>
            <a:off x="4607221" y="2008556"/>
            <a:ext cx="1220206" cy="307777"/>
          </a:xfrm>
          <a:prstGeom prst="rect">
            <a:avLst/>
          </a:prstGeom>
          <a:noFill/>
        </p:spPr>
        <p:txBody>
          <a:bodyPr wrap="none" rtlCol="0">
            <a:spAutoFit/>
          </a:bodyPr>
          <a:lstStyle/>
          <a:p>
            <a:r>
              <a:rPr lang="en-GB" dirty="0"/>
              <a:t>Display Filter</a:t>
            </a:r>
          </a:p>
        </p:txBody>
      </p:sp>
      <p:sp>
        <p:nvSpPr>
          <p:cNvPr id="8" name="TextBox 7">
            <a:extLst>
              <a:ext uri="{FF2B5EF4-FFF2-40B4-BE49-F238E27FC236}">
                <a16:creationId xmlns:a16="http://schemas.microsoft.com/office/drawing/2014/main" id="{BD76DC6B-9518-7A20-534D-D93B1E28C1F6}"/>
              </a:ext>
            </a:extLst>
          </p:cNvPr>
          <p:cNvSpPr txBox="1"/>
          <p:nvPr/>
        </p:nvSpPr>
        <p:spPr>
          <a:xfrm>
            <a:off x="4735307" y="2425613"/>
            <a:ext cx="1048685" cy="307777"/>
          </a:xfrm>
          <a:prstGeom prst="rect">
            <a:avLst/>
          </a:prstGeom>
          <a:noFill/>
        </p:spPr>
        <p:txBody>
          <a:bodyPr wrap="none" rtlCol="0">
            <a:spAutoFit/>
          </a:bodyPr>
          <a:lstStyle/>
          <a:p>
            <a:r>
              <a:rPr lang="en-GB" dirty="0"/>
              <a:t>FT_&lt;type&gt;</a:t>
            </a:r>
          </a:p>
        </p:txBody>
      </p:sp>
      <p:sp>
        <p:nvSpPr>
          <p:cNvPr id="9" name="TextBox 8">
            <a:extLst>
              <a:ext uri="{FF2B5EF4-FFF2-40B4-BE49-F238E27FC236}">
                <a16:creationId xmlns:a16="http://schemas.microsoft.com/office/drawing/2014/main" id="{FA983DE9-D9EC-90DD-40D1-7DC74B4F8C31}"/>
              </a:ext>
            </a:extLst>
          </p:cNvPr>
          <p:cNvSpPr txBox="1"/>
          <p:nvPr/>
        </p:nvSpPr>
        <p:spPr>
          <a:xfrm>
            <a:off x="4669989" y="2849402"/>
            <a:ext cx="2874505" cy="307777"/>
          </a:xfrm>
          <a:prstGeom prst="rect">
            <a:avLst/>
          </a:prstGeom>
          <a:noFill/>
        </p:spPr>
        <p:txBody>
          <a:bodyPr wrap="none" rtlCol="0">
            <a:spAutoFit/>
          </a:bodyPr>
          <a:lstStyle/>
          <a:p>
            <a:r>
              <a:rPr lang="en-GB" dirty="0"/>
              <a:t>BASE_DEC, etc or number of bits</a:t>
            </a:r>
          </a:p>
        </p:txBody>
      </p:sp>
      <p:sp>
        <p:nvSpPr>
          <p:cNvPr id="10" name="TextBox 9">
            <a:extLst>
              <a:ext uri="{FF2B5EF4-FFF2-40B4-BE49-F238E27FC236}">
                <a16:creationId xmlns:a16="http://schemas.microsoft.com/office/drawing/2014/main" id="{F07654AE-EB9E-7F34-19ED-EAA9B4EF0A80}"/>
              </a:ext>
            </a:extLst>
          </p:cNvPr>
          <p:cNvSpPr txBox="1"/>
          <p:nvPr/>
        </p:nvSpPr>
        <p:spPr>
          <a:xfrm>
            <a:off x="4572000" y="3240326"/>
            <a:ext cx="3161443" cy="307777"/>
          </a:xfrm>
          <a:prstGeom prst="rect">
            <a:avLst/>
          </a:prstGeom>
          <a:noFill/>
        </p:spPr>
        <p:txBody>
          <a:bodyPr wrap="none" rtlCol="0">
            <a:spAutoFit/>
          </a:bodyPr>
          <a:lstStyle/>
          <a:p>
            <a:r>
              <a:rPr lang="en-GB" dirty="0"/>
              <a:t>NULL or VALS() or RVALS() or TFS()</a:t>
            </a:r>
          </a:p>
        </p:txBody>
      </p:sp>
      <p:sp>
        <p:nvSpPr>
          <p:cNvPr id="11" name="TextBox 10">
            <a:extLst>
              <a:ext uri="{FF2B5EF4-FFF2-40B4-BE49-F238E27FC236}">
                <a16:creationId xmlns:a16="http://schemas.microsoft.com/office/drawing/2014/main" id="{2CCF70D4-1A33-F110-9B9D-0FA4217F2B99}"/>
              </a:ext>
            </a:extLst>
          </p:cNvPr>
          <p:cNvSpPr txBox="1"/>
          <p:nvPr/>
        </p:nvSpPr>
        <p:spPr>
          <a:xfrm>
            <a:off x="4414233" y="3726133"/>
            <a:ext cx="3041217" cy="307777"/>
          </a:xfrm>
          <a:prstGeom prst="rect">
            <a:avLst/>
          </a:prstGeom>
          <a:noFill/>
        </p:spPr>
        <p:txBody>
          <a:bodyPr wrap="none" rtlCol="0">
            <a:spAutoFit/>
          </a:bodyPr>
          <a:lstStyle/>
          <a:p>
            <a:r>
              <a:rPr lang="en-GB" dirty="0"/>
              <a:t>Mask identifies which bits are in use</a:t>
            </a:r>
          </a:p>
        </p:txBody>
      </p:sp>
      <p:sp>
        <p:nvSpPr>
          <p:cNvPr id="12" name="TextBox 11">
            <a:extLst>
              <a:ext uri="{FF2B5EF4-FFF2-40B4-BE49-F238E27FC236}">
                <a16:creationId xmlns:a16="http://schemas.microsoft.com/office/drawing/2014/main" id="{88C800E5-B9A2-0FEF-2ECA-FFC037F8D046}"/>
              </a:ext>
            </a:extLst>
          </p:cNvPr>
          <p:cNvSpPr txBox="1"/>
          <p:nvPr/>
        </p:nvSpPr>
        <p:spPr>
          <a:xfrm>
            <a:off x="4210565" y="4322346"/>
            <a:ext cx="3903633" cy="307777"/>
          </a:xfrm>
          <a:prstGeom prst="rect">
            <a:avLst/>
          </a:prstGeom>
          <a:noFill/>
        </p:spPr>
        <p:txBody>
          <a:bodyPr wrap="none" rtlCol="0">
            <a:spAutoFit/>
          </a:bodyPr>
          <a:lstStyle/>
          <a:p>
            <a:r>
              <a:rPr lang="en-GB" dirty="0"/>
              <a:t>Long help text (displayed bottom left in toolbar)</a:t>
            </a:r>
          </a:p>
        </p:txBody>
      </p:sp>
      <p:cxnSp>
        <p:nvCxnSpPr>
          <p:cNvPr id="14" name="Straight Arrow Connector 13">
            <a:extLst>
              <a:ext uri="{FF2B5EF4-FFF2-40B4-BE49-F238E27FC236}">
                <a16:creationId xmlns:a16="http://schemas.microsoft.com/office/drawing/2014/main" id="{EE0E8F6F-FD36-7B64-C6E4-EB86A953B7F5}"/>
              </a:ext>
            </a:extLst>
          </p:cNvPr>
          <p:cNvCxnSpPr>
            <a:cxnSpLocks/>
            <a:stCxn id="6" idx="1"/>
          </p:cNvCxnSpPr>
          <p:nvPr/>
        </p:nvCxnSpPr>
        <p:spPr>
          <a:xfrm flipH="1">
            <a:off x="2281136" y="1578420"/>
            <a:ext cx="2133097" cy="582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596B29-B594-2355-6460-90DCCE6987B4}"/>
              </a:ext>
            </a:extLst>
          </p:cNvPr>
          <p:cNvCxnSpPr>
            <a:cxnSpLocks/>
          </p:cNvCxnSpPr>
          <p:nvPr/>
        </p:nvCxnSpPr>
        <p:spPr>
          <a:xfrm flipH="1">
            <a:off x="2410047" y="2188577"/>
            <a:ext cx="2161608" cy="119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80C583-ACAF-6851-A9D9-FAAB6E8A3DC4}"/>
              </a:ext>
            </a:extLst>
          </p:cNvPr>
          <p:cNvCxnSpPr>
            <a:cxnSpLocks/>
          </p:cNvCxnSpPr>
          <p:nvPr/>
        </p:nvCxnSpPr>
        <p:spPr>
          <a:xfrm flipH="1" flipV="1">
            <a:off x="2296633" y="2468731"/>
            <a:ext cx="2438674" cy="110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E26F57-6D2C-CB4B-D343-A2E460D4164C}"/>
              </a:ext>
            </a:extLst>
          </p:cNvPr>
          <p:cNvCxnSpPr>
            <a:cxnSpLocks/>
          </p:cNvCxnSpPr>
          <p:nvPr/>
        </p:nvCxnSpPr>
        <p:spPr>
          <a:xfrm flipH="1" flipV="1">
            <a:off x="2452577" y="2642347"/>
            <a:ext cx="2211004" cy="371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84CCCB-6147-B79F-04A8-F6814160E03C}"/>
              </a:ext>
            </a:extLst>
          </p:cNvPr>
          <p:cNvCxnSpPr>
            <a:cxnSpLocks/>
          </p:cNvCxnSpPr>
          <p:nvPr/>
        </p:nvCxnSpPr>
        <p:spPr>
          <a:xfrm flipH="1" flipV="1">
            <a:off x="2495107" y="2787966"/>
            <a:ext cx="2076548" cy="603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DC99AF1-49E6-6275-7213-9FF1897CB287}"/>
              </a:ext>
            </a:extLst>
          </p:cNvPr>
          <p:cNvCxnSpPr>
            <a:cxnSpLocks/>
          </p:cNvCxnSpPr>
          <p:nvPr/>
        </p:nvCxnSpPr>
        <p:spPr>
          <a:xfrm flipH="1" flipV="1">
            <a:off x="2495107" y="3399239"/>
            <a:ext cx="1932817" cy="48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61E4F9-BD1D-A4CA-FF5D-8A53B9C3FD3B}"/>
              </a:ext>
            </a:extLst>
          </p:cNvPr>
          <p:cNvCxnSpPr>
            <a:cxnSpLocks/>
          </p:cNvCxnSpPr>
          <p:nvPr/>
        </p:nvCxnSpPr>
        <p:spPr>
          <a:xfrm flipH="1" flipV="1">
            <a:off x="2374998" y="3548103"/>
            <a:ext cx="1829389" cy="933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351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hf usage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en-GB" dirty="0"/>
              <a:t>Declared but not defined?</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655542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hf usage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en-GB" dirty="0"/>
              <a:t>Declared but not defined?</a:t>
            </a:r>
          </a:p>
          <a:p>
            <a:pPr marL="457200" lvl="0" indent="-355600" algn="l" rtl="0">
              <a:spcBef>
                <a:spcPts val="600"/>
              </a:spcBef>
              <a:spcAft>
                <a:spcPts val="0"/>
              </a:spcAft>
              <a:buSzPts val="2000"/>
              <a:buChar char="●"/>
            </a:pPr>
            <a:r>
              <a:rPr lang="en-GB" dirty="0"/>
              <a:t>Defined but not used?</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4680006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hf usage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en-GB" dirty="0"/>
              <a:t>Declared but not defined?</a:t>
            </a:r>
          </a:p>
          <a:p>
            <a:pPr marL="457200" lvl="0" indent="-355600" algn="l" rtl="0">
              <a:spcBef>
                <a:spcPts val="600"/>
              </a:spcBef>
              <a:spcAft>
                <a:spcPts val="0"/>
              </a:spcAft>
              <a:buSzPts val="2000"/>
              <a:buChar char="●"/>
            </a:pPr>
            <a:r>
              <a:rPr lang="en-GB" dirty="0"/>
              <a:t>Defined but not used?</a:t>
            </a:r>
          </a:p>
          <a:p>
            <a:pPr marL="457200" lvl="0" indent="-355600" algn="l" rtl="0">
              <a:spcBef>
                <a:spcPts val="600"/>
              </a:spcBef>
              <a:spcAft>
                <a:spcPts val="0"/>
              </a:spcAft>
              <a:buSzPts val="2000"/>
              <a:buChar char="●"/>
            </a:pPr>
            <a:r>
              <a:rPr lang="en-GB" dirty="0"/>
              <a:t>Filter should start with protocol name</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4176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hf usage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en-GB" dirty="0"/>
              <a:t>Declared but not defined?</a:t>
            </a:r>
          </a:p>
          <a:p>
            <a:pPr marL="457200" lvl="0" indent="-355600" algn="l" rtl="0">
              <a:spcBef>
                <a:spcPts val="600"/>
              </a:spcBef>
              <a:spcAft>
                <a:spcPts val="0"/>
              </a:spcAft>
              <a:buSzPts val="2000"/>
              <a:buChar char="●"/>
            </a:pPr>
            <a:r>
              <a:rPr lang="en-GB" dirty="0"/>
              <a:t>Defined but not used?</a:t>
            </a:r>
          </a:p>
          <a:p>
            <a:pPr marL="457200" lvl="0" indent="-355600" algn="l" rtl="0">
              <a:spcBef>
                <a:spcPts val="600"/>
              </a:spcBef>
              <a:spcAft>
                <a:spcPts val="0"/>
              </a:spcAft>
              <a:buSzPts val="2000"/>
              <a:buChar char="●"/>
            </a:pPr>
            <a:r>
              <a:rPr lang="en-GB" dirty="0"/>
              <a:t>Filter should start with protocol name</a:t>
            </a:r>
          </a:p>
          <a:p>
            <a:pPr marL="457200" lvl="0" indent="-355600" algn="l" rtl="0">
              <a:spcBef>
                <a:spcPts val="600"/>
              </a:spcBef>
              <a:spcAft>
                <a:spcPts val="0"/>
              </a:spcAft>
              <a:buSzPts val="2000"/>
              <a:buChar char="●"/>
            </a:pPr>
            <a:r>
              <a:rPr lang="en-GB" dirty="0"/>
              <a:t>Sanity-check labels</a:t>
            </a: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1111364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hf usage</a:t>
            </a:r>
            <a:endParaRPr dirty="0"/>
          </a:p>
        </p:txBody>
      </p:sp>
      <p:sp>
        <p:nvSpPr>
          <p:cNvPr id="53" name="Google Shape;53;p9"/>
          <p:cNvSpPr txBox="1">
            <a:spLocks noGrp="1"/>
          </p:cNvSpPr>
          <p:nvPr>
            <p:ph type="body" idx="1"/>
          </p:nvPr>
        </p:nvSpPr>
        <p:spPr>
          <a:xfrm>
            <a:off x="771649" y="1618700"/>
            <a:ext cx="5193575" cy="3231000"/>
          </a:xfrm>
          <a:prstGeom prst="rect">
            <a:avLst/>
          </a:prstGeom>
        </p:spPr>
        <p:txBody>
          <a:bodyPr spcFirstLastPara="1" wrap="square" lIns="91425" tIns="91425" rIns="91425" bIns="91425" anchor="t" anchorCtr="0">
            <a:noAutofit/>
          </a:bodyPr>
          <a:lstStyle/>
          <a:p>
            <a:pPr>
              <a:buFont typeface="Trebuchet MS"/>
              <a:buChar char="●"/>
            </a:pPr>
            <a:r>
              <a:rPr lang="en-GB" dirty="0"/>
              <a:t>Declared but not defined?</a:t>
            </a:r>
          </a:p>
          <a:p>
            <a:pPr marL="457200" lvl="0" indent="-355600" algn="l" rtl="0">
              <a:spcBef>
                <a:spcPts val="600"/>
              </a:spcBef>
              <a:spcAft>
                <a:spcPts val="0"/>
              </a:spcAft>
              <a:buSzPts val="2000"/>
              <a:buChar char="●"/>
            </a:pPr>
            <a:r>
              <a:rPr lang="en-GB" dirty="0"/>
              <a:t>Defined but not used?</a:t>
            </a:r>
          </a:p>
          <a:p>
            <a:pPr marL="457200" lvl="0" indent="-355600" algn="l" rtl="0">
              <a:spcBef>
                <a:spcPts val="600"/>
              </a:spcBef>
              <a:spcAft>
                <a:spcPts val="0"/>
              </a:spcAft>
              <a:buSzPts val="2000"/>
              <a:buChar char="●"/>
            </a:pPr>
            <a:r>
              <a:rPr lang="en-GB" dirty="0"/>
              <a:t>Filter should start with protocol name</a:t>
            </a:r>
          </a:p>
          <a:p>
            <a:pPr marL="457200" lvl="0" indent="-355600" algn="l" rtl="0">
              <a:spcBef>
                <a:spcPts val="600"/>
              </a:spcBef>
              <a:spcAft>
                <a:spcPts val="0"/>
              </a:spcAft>
              <a:buSzPts val="2000"/>
              <a:buChar char="●"/>
            </a:pPr>
            <a:r>
              <a:rPr lang="en-GB" dirty="0"/>
              <a:t>Sanity-check labels</a:t>
            </a:r>
          </a:p>
          <a:p>
            <a:pPr marL="457200" lvl="0" indent="-355600" algn="l" rtl="0">
              <a:spcBef>
                <a:spcPts val="600"/>
              </a:spcBef>
              <a:spcAft>
                <a:spcPts val="0"/>
              </a:spcAft>
              <a:buSzPts val="2000"/>
              <a:buChar char="●"/>
            </a:pPr>
            <a:r>
              <a:rPr lang="fr-FR" dirty="0" err="1"/>
              <a:t>Blurb</a:t>
            </a:r>
            <a:r>
              <a:rPr lang="fr-FR" dirty="0"/>
              <a:t> </a:t>
            </a:r>
            <a:r>
              <a:rPr lang="fr-FR" dirty="0" err="1"/>
              <a:t>should</a:t>
            </a:r>
            <a:r>
              <a:rPr lang="fr-FR" dirty="0"/>
              <a:t> not (</a:t>
            </a:r>
            <a:r>
              <a:rPr lang="fr-FR" dirty="0" err="1"/>
              <a:t>exactly</a:t>
            </a:r>
            <a:r>
              <a:rPr lang="fr-FR" dirty="0"/>
              <a:t>) match label</a:t>
            </a:r>
          </a:p>
          <a:p>
            <a:pPr marL="101600" lvl="0" indent="0" algn="l" rtl="0">
              <a:spcBef>
                <a:spcPts val="600"/>
              </a:spcBef>
              <a:spcAft>
                <a:spcPts val="0"/>
              </a:spcAft>
              <a:buSzPts val="2000"/>
              <a:buNone/>
            </a:pPr>
            <a:endParaRPr lang="fr-FR" dirty="0"/>
          </a:p>
          <a:p>
            <a:pPr marL="457200" lvl="0" indent="-355600" algn="l" rtl="0">
              <a:spcBef>
                <a:spcPts val="0"/>
              </a:spcBef>
              <a:spcAft>
                <a:spcPts val="0"/>
              </a:spcAft>
              <a:buSzPts val="2000"/>
              <a:buChar char="●"/>
            </a:pPr>
            <a:endParaRPr lang="en" dirty="0"/>
          </a:p>
          <a:p>
            <a:pPr marL="558800" lvl="1" indent="0">
              <a:buNone/>
            </a:pPr>
            <a:endParaRPr dirty="0"/>
          </a:p>
        </p:txBody>
      </p:sp>
    </p:spTree>
    <p:extLst>
      <p:ext uri="{BB962C8B-B14F-4D97-AF65-F5344CB8AC3E}">
        <p14:creationId xmlns:p14="http://schemas.microsoft.com/office/powerpoint/2010/main" val="230672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Agenda</a:t>
            </a:r>
            <a:endParaRPr dirty="0"/>
          </a:p>
        </p:txBody>
      </p:sp>
      <p:sp>
        <p:nvSpPr>
          <p:cNvPr id="53" name="Google Shape;53;p9"/>
          <p:cNvSpPr txBox="1">
            <a:spLocks noGrp="1"/>
          </p:cNvSpPr>
          <p:nvPr>
            <p:ph type="body" idx="1"/>
          </p:nvPr>
        </p:nvSpPr>
        <p:spPr>
          <a:xfrm>
            <a:off x="771650" y="1618700"/>
            <a:ext cx="3593374" cy="3231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Dissectors</a:t>
            </a:r>
            <a:endParaRPr dirty="0"/>
          </a:p>
          <a:p>
            <a:pPr marL="457200" lvl="0" indent="-355600" algn="l" rtl="0">
              <a:spcBef>
                <a:spcPts val="0"/>
              </a:spcBef>
              <a:spcAft>
                <a:spcPts val="0"/>
              </a:spcAft>
              <a:buSzPts val="2000"/>
              <a:buChar char="●"/>
            </a:pPr>
            <a:r>
              <a:rPr lang="en-GB" dirty="0"/>
              <a:t>Quality?</a:t>
            </a:r>
            <a:endParaRPr dirty="0"/>
          </a:p>
          <a:p>
            <a:pPr marL="457200" lvl="0" indent="-355600" algn="l" rtl="0">
              <a:spcBef>
                <a:spcPts val="0"/>
              </a:spcBef>
              <a:spcAft>
                <a:spcPts val="0"/>
              </a:spcAft>
              <a:buSzPts val="2000"/>
              <a:buChar char="●"/>
            </a:pPr>
            <a:r>
              <a:rPr lang="en" dirty="0"/>
              <a:t>Stages of development</a:t>
            </a:r>
          </a:p>
        </p:txBody>
      </p:sp>
    </p:spTree>
    <p:extLst>
      <p:ext uri="{BB962C8B-B14F-4D97-AF65-F5344CB8AC3E}">
        <p14:creationId xmlns:p14="http://schemas.microsoft.com/office/powerpoint/2010/main" val="12761247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API calls vs hf</a:t>
            </a:r>
            <a:endParaRPr dirty="0"/>
          </a:p>
        </p:txBody>
      </p:sp>
      <p:sp>
        <p:nvSpPr>
          <p:cNvPr id="7" name="TextBox 6">
            <a:extLst>
              <a:ext uri="{FF2B5EF4-FFF2-40B4-BE49-F238E27FC236}">
                <a16:creationId xmlns:a16="http://schemas.microsoft.com/office/drawing/2014/main" id="{9EBF28F9-1817-749E-3D47-8E39FBB7ED90}"/>
              </a:ext>
            </a:extLst>
          </p:cNvPr>
          <p:cNvSpPr txBox="1"/>
          <p:nvPr/>
        </p:nvSpPr>
        <p:spPr>
          <a:xfrm>
            <a:off x="149225" y="4794422"/>
            <a:ext cx="2029723" cy="307777"/>
          </a:xfrm>
          <a:prstGeom prst="rect">
            <a:avLst/>
          </a:prstGeom>
          <a:noFill/>
        </p:spPr>
        <p:txBody>
          <a:bodyPr wrap="none" rtlCol="0">
            <a:spAutoFit/>
          </a:bodyPr>
          <a:lstStyle/>
          <a:p>
            <a:r>
              <a:rPr lang="en-GB" dirty="0"/>
              <a:t>+ around 20 more APIs</a:t>
            </a:r>
          </a:p>
        </p:txBody>
      </p:sp>
      <p:pic>
        <p:nvPicPr>
          <p:cNvPr id="6" name="Picture 5">
            <a:extLst>
              <a:ext uri="{FF2B5EF4-FFF2-40B4-BE49-F238E27FC236}">
                <a16:creationId xmlns:a16="http://schemas.microsoft.com/office/drawing/2014/main" id="{5A3CB982-6605-96EE-FEB7-ECBE2C5799F8}"/>
              </a:ext>
            </a:extLst>
          </p:cNvPr>
          <p:cNvPicPr>
            <a:picLocks noChangeAspect="1"/>
          </p:cNvPicPr>
          <p:nvPr/>
        </p:nvPicPr>
        <p:blipFill>
          <a:blip r:embed="rId3"/>
          <a:stretch>
            <a:fillRect/>
          </a:stretch>
        </p:blipFill>
        <p:spPr>
          <a:xfrm>
            <a:off x="92148" y="1376580"/>
            <a:ext cx="8973879" cy="3417842"/>
          </a:xfrm>
          <a:prstGeom prst="rect">
            <a:avLst/>
          </a:prstGeom>
        </p:spPr>
      </p:pic>
    </p:spTree>
    <p:extLst>
      <p:ext uri="{BB962C8B-B14F-4D97-AF65-F5344CB8AC3E}">
        <p14:creationId xmlns:p14="http://schemas.microsoft.com/office/powerpoint/2010/main" val="3186516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12" name="Picture 11">
            <a:extLst>
              <a:ext uri="{FF2B5EF4-FFF2-40B4-BE49-F238E27FC236}">
                <a16:creationId xmlns:a16="http://schemas.microsoft.com/office/drawing/2014/main" id="{B8F87DA3-B93C-D897-72D8-CE13AF0C12EC}"/>
              </a:ext>
            </a:extLst>
          </p:cNvPr>
          <p:cNvPicPr>
            <a:picLocks noChangeAspect="1"/>
          </p:cNvPicPr>
          <p:nvPr/>
        </p:nvPicPr>
        <p:blipFill>
          <a:blip r:embed="rId3"/>
          <a:stretch>
            <a:fillRect/>
          </a:stretch>
        </p:blipFill>
        <p:spPr>
          <a:xfrm>
            <a:off x="207624" y="2206732"/>
            <a:ext cx="6255715" cy="607351"/>
          </a:xfrm>
          <a:prstGeom prst="rect">
            <a:avLst/>
          </a:prstGeom>
        </p:spPr>
      </p:pic>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Length of API calls</a:t>
            </a:r>
            <a:endParaRPr dirty="0"/>
          </a:p>
        </p:txBody>
      </p:sp>
      <p:cxnSp>
        <p:nvCxnSpPr>
          <p:cNvPr id="16" name="Straight Arrow Connector 15">
            <a:extLst>
              <a:ext uri="{FF2B5EF4-FFF2-40B4-BE49-F238E27FC236}">
                <a16:creationId xmlns:a16="http://schemas.microsoft.com/office/drawing/2014/main" id="{4B681893-11E7-879B-09DE-AF667C5FDC25}"/>
              </a:ext>
            </a:extLst>
          </p:cNvPr>
          <p:cNvCxnSpPr/>
          <p:nvPr/>
        </p:nvCxnSpPr>
        <p:spPr>
          <a:xfrm>
            <a:off x="5734031" y="1582258"/>
            <a:ext cx="0" cy="5235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C15B056-4341-04ED-EF5C-8646D85FCAA4}"/>
              </a:ext>
            </a:extLst>
          </p:cNvPr>
          <p:cNvSpPr txBox="1"/>
          <p:nvPr/>
        </p:nvSpPr>
        <p:spPr>
          <a:xfrm>
            <a:off x="182812" y="1888254"/>
            <a:ext cx="843501" cy="307777"/>
          </a:xfrm>
          <a:prstGeom prst="rect">
            <a:avLst/>
          </a:prstGeom>
          <a:noFill/>
        </p:spPr>
        <p:txBody>
          <a:bodyPr wrap="none" rtlCol="0">
            <a:spAutoFit/>
          </a:bodyPr>
          <a:lstStyle/>
          <a:p>
            <a:r>
              <a:rPr lang="en-GB" dirty="0"/>
              <a:t>API call:</a:t>
            </a:r>
          </a:p>
        </p:txBody>
      </p:sp>
    </p:spTree>
    <p:extLst>
      <p:ext uri="{BB962C8B-B14F-4D97-AF65-F5344CB8AC3E}">
        <p14:creationId xmlns:p14="http://schemas.microsoft.com/office/powerpoint/2010/main" val="6350773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6" name="Rectangle 5">
            <a:extLst>
              <a:ext uri="{FF2B5EF4-FFF2-40B4-BE49-F238E27FC236}">
                <a16:creationId xmlns:a16="http://schemas.microsoft.com/office/drawing/2014/main" id="{31855628-656D-8FDB-6550-BE14B2FDA278}"/>
              </a:ext>
            </a:extLst>
          </p:cNvPr>
          <p:cNvSpPr/>
          <p:nvPr/>
        </p:nvSpPr>
        <p:spPr>
          <a:xfrm>
            <a:off x="6708652" y="2030502"/>
            <a:ext cx="2081466" cy="1087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hf_myprot_msgType</a:t>
            </a:r>
            <a:endParaRPr lang="en-GB" dirty="0">
              <a:solidFill>
                <a:schemeClr val="tx1"/>
              </a:solidFill>
            </a:endParaRPr>
          </a:p>
          <a:p>
            <a:pPr algn="ctr"/>
            <a:r>
              <a:rPr lang="en-GB" dirty="0">
                <a:solidFill>
                  <a:srgbClr val="C00000"/>
                </a:solidFill>
              </a:rPr>
              <a:t>FT_UINT8</a:t>
            </a:r>
          </a:p>
          <a:p>
            <a:pPr algn="ctr"/>
            <a:r>
              <a:rPr lang="en-GB" dirty="0">
                <a:solidFill>
                  <a:schemeClr val="tx1"/>
                </a:solidFill>
              </a:rPr>
              <a:t>VALS(</a:t>
            </a:r>
            <a:r>
              <a:rPr lang="en-GB" dirty="0" err="1">
                <a:solidFill>
                  <a:schemeClr val="tx1"/>
                </a:solidFill>
              </a:rPr>
              <a:t>msgType_vals</a:t>
            </a:r>
            <a:r>
              <a:rPr lang="en-GB" dirty="0">
                <a:solidFill>
                  <a:schemeClr val="tx1"/>
                </a:solidFill>
              </a:rPr>
              <a:t>)</a:t>
            </a:r>
          </a:p>
        </p:txBody>
      </p:sp>
      <p:pic>
        <p:nvPicPr>
          <p:cNvPr id="12" name="Picture 11">
            <a:extLst>
              <a:ext uri="{FF2B5EF4-FFF2-40B4-BE49-F238E27FC236}">
                <a16:creationId xmlns:a16="http://schemas.microsoft.com/office/drawing/2014/main" id="{B8F87DA3-B93C-D897-72D8-CE13AF0C12EC}"/>
              </a:ext>
            </a:extLst>
          </p:cNvPr>
          <p:cNvPicPr>
            <a:picLocks noChangeAspect="1"/>
          </p:cNvPicPr>
          <p:nvPr/>
        </p:nvPicPr>
        <p:blipFill>
          <a:blip r:embed="rId3"/>
          <a:stretch>
            <a:fillRect/>
          </a:stretch>
        </p:blipFill>
        <p:spPr>
          <a:xfrm>
            <a:off x="207624" y="2206732"/>
            <a:ext cx="6255715" cy="607351"/>
          </a:xfrm>
          <a:prstGeom prst="rect">
            <a:avLst/>
          </a:prstGeom>
        </p:spPr>
      </p:pic>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Length of API calls</a:t>
            </a:r>
            <a:endParaRPr dirty="0"/>
          </a:p>
        </p:txBody>
      </p:sp>
      <p:cxnSp>
        <p:nvCxnSpPr>
          <p:cNvPr id="16" name="Straight Arrow Connector 15">
            <a:extLst>
              <a:ext uri="{FF2B5EF4-FFF2-40B4-BE49-F238E27FC236}">
                <a16:creationId xmlns:a16="http://schemas.microsoft.com/office/drawing/2014/main" id="{4B681893-11E7-879B-09DE-AF667C5FDC25}"/>
              </a:ext>
            </a:extLst>
          </p:cNvPr>
          <p:cNvCxnSpPr/>
          <p:nvPr/>
        </p:nvCxnSpPr>
        <p:spPr>
          <a:xfrm>
            <a:off x="5734031" y="1582258"/>
            <a:ext cx="0" cy="5235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C15B056-4341-04ED-EF5C-8646D85FCAA4}"/>
              </a:ext>
            </a:extLst>
          </p:cNvPr>
          <p:cNvSpPr txBox="1"/>
          <p:nvPr/>
        </p:nvSpPr>
        <p:spPr>
          <a:xfrm>
            <a:off x="182812" y="1888254"/>
            <a:ext cx="843501" cy="307777"/>
          </a:xfrm>
          <a:prstGeom prst="rect">
            <a:avLst/>
          </a:prstGeom>
          <a:noFill/>
        </p:spPr>
        <p:txBody>
          <a:bodyPr wrap="none" rtlCol="0">
            <a:spAutoFit/>
          </a:bodyPr>
          <a:lstStyle/>
          <a:p>
            <a:r>
              <a:rPr lang="en-GB" dirty="0"/>
              <a:t>API call:</a:t>
            </a:r>
          </a:p>
        </p:txBody>
      </p:sp>
    </p:spTree>
    <p:extLst>
      <p:ext uri="{BB962C8B-B14F-4D97-AF65-F5344CB8AC3E}">
        <p14:creationId xmlns:p14="http://schemas.microsoft.com/office/powerpoint/2010/main" val="2065311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6" name="Rectangle 5">
            <a:extLst>
              <a:ext uri="{FF2B5EF4-FFF2-40B4-BE49-F238E27FC236}">
                <a16:creationId xmlns:a16="http://schemas.microsoft.com/office/drawing/2014/main" id="{31855628-656D-8FDB-6550-BE14B2FDA278}"/>
              </a:ext>
            </a:extLst>
          </p:cNvPr>
          <p:cNvSpPr/>
          <p:nvPr/>
        </p:nvSpPr>
        <p:spPr>
          <a:xfrm>
            <a:off x="6708652" y="2030502"/>
            <a:ext cx="2081466" cy="1087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hf_myprot_msgType</a:t>
            </a:r>
            <a:endParaRPr lang="en-GB" dirty="0">
              <a:solidFill>
                <a:schemeClr val="tx1"/>
              </a:solidFill>
            </a:endParaRPr>
          </a:p>
          <a:p>
            <a:pPr algn="ctr"/>
            <a:r>
              <a:rPr lang="en-GB" dirty="0">
                <a:solidFill>
                  <a:srgbClr val="C00000"/>
                </a:solidFill>
              </a:rPr>
              <a:t>FT_UINT8</a:t>
            </a:r>
          </a:p>
          <a:p>
            <a:pPr algn="ctr"/>
            <a:r>
              <a:rPr lang="en-GB" dirty="0">
                <a:solidFill>
                  <a:schemeClr val="tx1"/>
                </a:solidFill>
              </a:rPr>
              <a:t>VALS(</a:t>
            </a:r>
            <a:r>
              <a:rPr lang="en-GB" dirty="0" err="1">
                <a:solidFill>
                  <a:schemeClr val="tx1"/>
                </a:solidFill>
              </a:rPr>
              <a:t>msgType_vals</a:t>
            </a:r>
            <a:r>
              <a:rPr lang="en-GB" dirty="0">
                <a:solidFill>
                  <a:schemeClr val="tx1"/>
                </a:solidFill>
              </a:rPr>
              <a:t>)</a:t>
            </a:r>
          </a:p>
        </p:txBody>
      </p:sp>
      <p:pic>
        <p:nvPicPr>
          <p:cNvPr id="12" name="Picture 11">
            <a:extLst>
              <a:ext uri="{FF2B5EF4-FFF2-40B4-BE49-F238E27FC236}">
                <a16:creationId xmlns:a16="http://schemas.microsoft.com/office/drawing/2014/main" id="{B8F87DA3-B93C-D897-72D8-CE13AF0C12EC}"/>
              </a:ext>
            </a:extLst>
          </p:cNvPr>
          <p:cNvPicPr>
            <a:picLocks noChangeAspect="1"/>
          </p:cNvPicPr>
          <p:nvPr/>
        </p:nvPicPr>
        <p:blipFill>
          <a:blip r:embed="rId3"/>
          <a:stretch>
            <a:fillRect/>
          </a:stretch>
        </p:blipFill>
        <p:spPr>
          <a:xfrm>
            <a:off x="207624" y="2206732"/>
            <a:ext cx="6255715" cy="607351"/>
          </a:xfrm>
          <a:prstGeom prst="rect">
            <a:avLst/>
          </a:prstGeom>
        </p:spPr>
      </p:pic>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Length of API calls</a:t>
            </a:r>
            <a:endParaRPr dirty="0"/>
          </a:p>
        </p:txBody>
      </p:sp>
      <p:cxnSp>
        <p:nvCxnSpPr>
          <p:cNvPr id="14" name="Straight Arrow Connector 13">
            <a:extLst>
              <a:ext uri="{FF2B5EF4-FFF2-40B4-BE49-F238E27FC236}">
                <a16:creationId xmlns:a16="http://schemas.microsoft.com/office/drawing/2014/main" id="{B11FE9B6-EC58-7CE1-DDAA-5673E8B49101}"/>
              </a:ext>
            </a:extLst>
          </p:cNvPr>
          <p:cNvCxnSpPr>
            <a:cxnSpLocks/>
          </p:cNvCxnSpPr>
          <p:nvPr/>
        </p:nvCxnSpPr>
        <p:spPr>
          <a:xfrm>
            <a:off x="7749385" y="3147237"/>
            <a:ext cx="0" cy="42816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681893-11E7-879B-09DE-AF667C5FDC25}"/>
              </a:ext>
            </a:extLst>
          </p:cNvPr>
          <p:cNvCxnSpPr/>
          <p:nvPr/>
        </p:nvCxnSpPr>
        <p:spPr>
          <a:xfrm>
            <a:off x="5734031" y="1582258"/>
            <a:ext cx="0" cy="5235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72F7D28-56F6-D080-0026-5D992A3C4745}"/>
              </a:ext>
            </a:extLst>
          </p:cNvPr>
          <p:cNvPicPr>
            <a:picLocks noChangeAspect="1"/>
          </p:cNvPicPr>
          <p:nvPr/>
        </p:nvPicPr>
        <p:blipFill>
          <a:blip r:embed="rId4"/>
          <a:stretch>
            <a:fillRect/>
          </a:stretch>
        </p:blipFill>
        <p:spPr>
          <a:xfrm>
            <a:off x="5710459" y="3601836"/>
            <a:ext cx="3152775" cy="1152525"/>
          </a:xfrm>
          <a:prstGeom prst="rect">
            <a:avLst/>
          </a:prstGeom>
        </p:spPr>
      </p:pic>
      <p:sp>
        <p:nvSpPr>
          <p:cNvPr id="25" name="TextBox 24">
            <a:extLst>
              <a:ext uri="{FF2B5EF4-FFF2-40B4-BE49-F238E27FC236}">
                <a16:creationId xmlns:a16="http://schemas.microsoft.com/office/drawing/2014/main" id="{EC15B056-4341-04ED-EF5C-8646D85FCAA4}"/>
              </a:ext>
            </a:extLst>
          </p:cNvPr>
          <p:cNvSpPr txBox="1"/>
          <p:nvPr/>
        </p:nvSpPr>
        <p:spPr>
          <a:xfrm>
            <a:off x="182812" y="1888254"/>
            <a:ext cx="843501" cy="307777"/>
          </a:xfrm>
          <a:prstGeom prst="rect">
            <a:avLst/>
          </a:prstGeom>
          <a:noFill/>
        </p:spPr>
        <p:txBody>
          <a:bodyPr wrap="none" rtlCol="0">
            <a:spAutoFit/>
          </a:bodyPr>
          <a:lstStyle/>
          <a:p>
            <a:r>
              <a:rPr lang="en-GB" dirty="0"/>
              <a:t>API call:</a:t>
            </a:r>
          </a:p>
        </p:txBody>
      </p:sp>
    </p:spTree>
    <p:extLst>
      <p:ext uri="{BB962C8B-B14F-4D97-AF65-F5344CB8AC3E}">
        <p14:creationId xmlns:p14="http://schemas.microsoft.com/office/powerpoint/2010/main" val="18269716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6" name="Rectangle 5">
            <a:extLst>
              <a:ext uri="{FF2B5EF4-FFF2-40B4-BE49-F238E27FC236}">
                <a16:creationId xmlns:a16="http://schemas.microsoft.com/office/drawing/2014/main" id="{31855628-656D-8FDB-6550-BE14B2FDA278}"/>
              </a:ext>
            </a:extLst>
          </p:cNvPr>
          <p:cNvSpPr/>
          <p:nvPr/>
        </p:nvSpPr>
        <p:spPr>
          <a:xfrm>
            <a:off x="6708652" y="2030502"/>
            <a:ext cx="2081466" cy="1087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hf_myprot_msgType</a:t>
            </a:r>
            <a:endParaRPr lang="en-GB" dirty="0">
              <a:solidFill>
                <a:schemeClr val="tx1"/>
              </a:solidFill>
            </a:endParaRPr>
          </a:p>
          <a:p>
            <a:pPr algn="ctr"/>
            <a:r>
              <a:rPr lang="en-GB" dirty="0">
                <a:solidFill>
                  <a:srgbClr val="C00000"/>
                </a:solidFill>
              </a:rPr>
              <a:t>FT_UINT8</a:t>
            </a:r>
          </a:p>
          <a:p>
            <a:pPr algn="ctr"/>
            <a:r>
              <a:rPr lang="en-GB" dirty="0">
                <a:solidFill>
                  <a:schemeClr val="tx1"/>
                </a:solidFill>
              </a:rPr>
              <a:t>VALS(</a:t>
            </a:r>
            <a:r>
              <a:rPr lang="en-GB" dirty="0" err="1">
                <a:solidFill>
                  <a:schemeClr val="tx1"/>
                </a:solidFill>
              </a:rPr>
              <a:t>msgType_vals</a:t>
            </a:r>
            <a:r>
              <a:rPr lang="en-GB" dirty="0">
                <a:solidFill>
                  <a:schemeClr val="tx1"/>
                </a:solidFill>
              </a:rPr>
              <a:t>)</a:t>
            </a:r>
          </a:p>
        </p:txBody>
      </p:sp>
      <p:pic>
        <p:nvPicPr>
          <p:cNvPr id="12" name="Picture 11">
            <a:extLst>
              <a:ext uri="{FF2B5EF4-FFF2-40B4-BE49-F238E27FC236}">
                <a16:creationId xmlns:a16="http://schemas.microsoft.com/office/drawing/2014/main" id="{B8F87DA3-B93C-D897-72D8-CE13AF0C12EC}"/>
              </a:ext>
            </a:extLst>
          </p:cNvPr>
          <p:cNvPicPr>
            <a:picLocks noChangeAspect="1"/>
          </p:cNvPicPr>
          <p:nvPr/>
        </p:nvPicPr>
        <p:blipFill>
          <a:blip r:embed="rId3"/>
          <a:stretch>
            <a:fillRect/>
          </a:stretch>
        </p:blipFill>
        <p:spPr>
          <a:xfrm>
            <a:off x="207624" y="2206732"/>
            <a:ext cx="6255715" cy="607351"/>
          </a:xfrm>
          <a:prstGeom prst="rect">
            <a:avLst/>
          </a:prstGeom>
        </p:spPr>
      </p:pic>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Length of API calls</a:t>
            </a:r>
            <a:endParaRPr dirty="0"/>
          </a:p>
        </p:txBody>
      </p:sp>
      <p:cxnSp>
        <p:nvCxnSpPr>
          <p:cNvPr id="14" name="Straight Arrow Connector 13">
            <a:extLst>
              <a:ext uri="{FF2B5EF4-FFF2-40B4-BE49-F238E27FC236}">
                <a16:creationId xmlns:a16="http://schemas.microsoft.com/office/drawing/2014/main" id="{B11FE9B6-EC58-7CE1-DDAA-5673E8B49101}"/>
              </a:ext>
            </a:extLst>
          </p:cNvPr>
          <p:cNvCxnSpPr>
            <a:cxnSpLocks/>
          </p:cNvCxnSpPr>
          <p:nvPr/>
        </p:nvCxnSpPr>
        <p:spPr>
          <a:xfrm>
            <a:off x="7749385" y="3147237"/>
            <a:ext cx="0" cy="42816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F4641A2-9FDA-9423-A86C-231DDA45EC46}"/>
              </a:ext>
            </a:extLst>
          </p:cNvPr>
          <p:cNvSpPr txBox="1"/>
          <p:nvPr/>
        </p:nvSpPr>
        <p:spPr>
          <a:xfrm>
            <a:off x="207624" y="3421514"/>
            <a:ext cx="1298753" cy="307777"/>
          </a:xfrm>
          <a:prstGeom prst="rect">
            <a:avLst/>
          </a:prstGeom>
          <a:noFill/>
        </p:spPr>
        <p:txBody>
          <a:bodyPr wrap="none" rtlCol="0">
            <a:spAutoFit/>
          </a:bodyPr>
          <a:lstStyle/>
          <a:p>
            <a:r>
              <a:rPr lang="en-GB" dirty="0"/>
              <a:t>Data at offset:</a:t>
            </a:r>
          </a:p>
        </p:txBody>
      </p:sp>
      <p:cxnSp>
        <p:nvCxnSpPr>
          <p:cNvPr id="16" name="Straight Arrow Connector 15">
            <a:extLst>
              <a:ext uri="{FF2B5EF4-FFF2-40B4-BE49-F238E27FC236}">
                <a16:creationId xmlns:a16="http://schemas.microsoft.com/office/drawing/2014/main" id="{4B681893-11E7-879B-09DE-AF667C5FDC25}"/>
              </a:ext>
            </a:extLst>
          </p:cNvPr>
          <p:cNvCxnSpPr/>
          <p:nvPr/>
        </p:nvCxnSpPr>
        <p:spPr>
          <a:xfrm>
            <a:off x="5734031" y="1582258"/>
            <a:ext cx="0" cy="5235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7D69AC6-1B58-1601-F88B-3A8CD32CDE5F}"/>
              </a:ext>
            </a:extLst>
          </p:cNvPr>
          <p:cNvPicPr>
            <a:picLocks noChangeAspect="1"/>
          </p:cNvPicPr>
          <p:nvPr/>
        </p:nvPicPr>
        <p:blipFill>
          <a:blip r:embed="rId4"/>
          <a:stretch>
            <a:fillRect/>
          </a:stretch>
        </p:blipFill>
        <p:spPr>
          <a:xfrm>
            <a:off x="1463849" y="3389664"/>
            <a:ext cx="3965077" cy="435600"/>
          </a:xfrm>
          <a:prstGeom prst="rect">
            <a:avLst/>
          </a:prstGeom>
        </p:spPr>
      </p:pic>
      <p:pic>
        <p:nvPicPr>
          <p:cNvPr id="20" name="Picture 19">
            <a:extLst>
              <a:ext uri="{FF2B5EF4-FFF2-40B4-BE49-F238E27FC236}">
                <a16:creationId xmlns:a16="http://schemas.microsoft.com/office/drawing/2014/main" id="{D72F7D28-56F6-D080-0026-5D992A3C4745}"/>
              </a:ext>
            </a:extLst>
          </p:cNvPr>
          <p:cNvPicPr>
            <a:picLocks noChangeAspect="1"/>
          </p:cNvPicPr>
          <p:nvPr/>
        </p:nvPicPr>
        <p:blipFill>
          <a:blip r:embed="rId5"/>
          <a:stretch>
            <a:fillRect/>
          </a:stretch>
        </p:blipFill>
        <p:spPr>
          <a:xfrm>
            <a:off x="5710459" y="3601836"/>
            <a:ext cx="3152775" cy="1152525"/>
          </a:xfrm>
          <a:prstGeom prst="rect">
            <a:avLst/>
          </a:prstGeom>
        </p:spPr>
      </p:pic>
      <p:sp>
        <p:nvSpPr>
          <p:cNvPr id="25" name="TextBox 24">
            <a:extLst>
              <a:ext uri="{FF2B5EF4-FFF2-40B4-BE49-F238E27FC236}">
                <a16:creationId xmlns:a16="http://schemas.microsoft.com/office/drawing/2014/main" id="{EC15B056-4341-04ED-EF5C-8646D85FCAA4}"/>
              </a:ext>
            </a:extLst>
          </p:cNvPr>
          <p:cNvSpPr txBox="1"/>
          <p:nvPr/>
        </p:nvSpPr>
        <p:spPr>
          <a:xfrm>
            <a:off x="182812" y="1888254"/>
            <a:ext cx="843501" cy="307777"/>
          </a:xfrm>
          <a:prstGeom prst="rect">
            <a:avLst/>
          </a:prstGeom>
          <a:noFill/>
        </p:spPr>
        <p:txBody>
          <a:bodyPr wrap="none" rtlCol="0">
            <a:spAutoFit/>
          </a:bodyPr>
          <a:lstStyle/>
          <a:p>
            <a:r>
              <a:rPr lang="en-GB" dirty="0"/>
              <a:t>API call:</a:t>
            </a:r>
          </a:p>
        </p:txBody>
      </p:sp>
    </p:spTree>
    <p:extLst>
      <p:ext uri="{BB962C8B-B14F-4D97-AF65-F5344CB8AC3E}">
        <p14:creationId xmlns:p14="http://schemas.microsoft.com/office/powerpoint/2010/main" val="2162342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M</a:t>
            </a:r>
            <a:r>
              <a:rPr lang="en" dirty="0"/>
              <a:t>ask field</a:t>
            </a:r>
            <a:endParaRPr dirty="0"/>
          </a:p>
        </p:txBody>
      </p:sp>
      <p:sp>
        <p:nvSpPr>
          <p:cNvPr id="53" name="Google Shape;53;p9"/>
          <p:cNvSpPr txBox="1">
            <a:spLocks noGrp="1"/>
          </p:cNvSpPr>
          <p:nvPr>
            <p:ph type="body" idx="1"/>
          </p:nvPr>
        </p:nvSpPr>
        <p:spPr>
          <a:xfrm>
            <a:off x="771649" y="1618700"/>
            <a:ext cx="7713132" cy="3031272"/>
          </a:xfrm>
          <a:prstGeom prst="rect">
            <a:avLst/>
          </a:prstGeom>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fr-FR" dirty="0"/>
              <a:t>For a FT_UINT16, </a:t>
            </a:r>
            <a:r>
              <a:rPr lang="fr-FR" dirty="0" err="1"/>
              <a:t>what</a:t>
            </a:r>
            <a:r>
              <a:rPr lang="fr-FR" dirty="0"/>
              <a:t> about?</a:t>
            </a:r>
          </a:p>
          <a:p>
            <a:pPr marL="101600" lvl="0" indent="0" algn="l" rtl="0">
              <a:spcBef>
                <a:spcPts val="0"/>
              </a:spcBef>
              <a:spcAft>
                <a:spcPts val="0"/>
              </a:spcAft>
              <a:buSzPts val="2000"/>
              <a:buNone/>
            </a:pPr>
            <a:endParaRPr lang="en" dirty="0"/>
          </a:p>
          <a:p>
            <a:pPr marL="558800" lvl="1" indent="0">
              <a:buNone/>
            </a:pPr>
            <a:endParaRPr dirty="0"/>
          </a:p>
        </p:txBody>
      </p:sp>
      <p:sp>
        <p:nvSpPr>
          <p:cNvPr id="6" name="TextBox 5">
            <a:extLst>
              <a:ext uri="{FF2B5EF4-FFF2-40B4-BE49-F238E27FC236}">
                <a16:creationId xmlns:a16="http://schemas.microsoft.com/office/drawing/2014/main" id="{7F536D37-043A-0A79-EC95-377C53BF6484}"/>
              </a:ext>
            </a:extLst>
          </p:cNvPr>
          <p:cNvSpPr txBox="1"/>
          <p:nvPr/>
        </p:nvSpPr>
        <p:spPr>
          <a:xfrm>
            <a:off x="2289544" y="2419191"/>
            <a:ext cx="4579088" cy="307777"/>
          </a:xfrm>
          <a:prstGeom prst="rect">
            <a:avLst/>
          </a:prstGeom>
          <a:noFill/>
        </p:spPr>
        <p:txBody>
          <a:bodyPr wrap="square">
            <a:spAutoFit/>
          </a:bodyPr>
          <a:lstStyle/>
          <a:p>
            <a:endParaRPr lang="en-GB" dirty="0"/>
          </a:p>
        </p:txBody>
      </p:sp>
      <p:pic>
        <p:nvPicPr>
          <p:cNvPr id="14" name="Picture 13">
            <a:extLst>
              <a:ext uri="{FF2B5EF4-FFF2-40B4-BE49-F238E27FC236}">
                <a16:creationId xmlns:a16="http://schemas.microsoft.com/office/drawing/2014/main" id="{BDDA43CB-9369-4CFE-1EAC-1A65D5555496}"/>
              </a:ext>
            </a:extLst>
          </p:cNvPr>
          <p:cNvPicPr>
            <a:picLocks noChangeAspect="1"/>
          </p:cNvPicPr>
          <p:nvPr/>
        </p:nvPicPr>
        <p:blipFill>
          <a:blip r:embed="rId3"/>
          <a:stretch>
            <a:fillRect/>
          </a:stretch>
        </p:blipFill>
        <p:spPr>
          <a:xfrm>
            <a:off x="1007435" y="2311535"/>
            <a:ext cx="2012212" cy="2467355"/>
          </a:xfrm>
          <a:prstGeom prst="rect">
            <a:avLst/>
          </a:prstGeom>
        </p:spPr>
      </p:pic>
    </p:spTree>
    <p:extLst>
      <p:ext uri="{BB962C8B-B14F-4D97-AF65-F5344CB8AC3E}">
        <p14:creationId xmlns:p14="http://schemas.microsoft.com/office/powerpoint/2010/main" val="1692320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t>add_bitmask</a:t>
            </a:r>
            <a:r>
              <a:rPr lang="en-GB" dirty="0"/>
              <a:t> APIs</a:t>
            </a:r>
            <a:endParaRPr dirty="0"/>
          </a:p>
        </p:txBody>
      </p:sp>
      <p:sp>
        <p:nvSpPr>
          <p:cNvPr id="6" name="TextBox 5">
            <a:extLst>
              <a:ext uri="{FF2B5EF4-FFF2-40B4-BE49-F238E27FC236}">
                <a16:creationId xmlns:a16="http://schemas.microsoft.com/office/drawing/2014/main" id="{7F536D37-043A-0A79-EC95-377C53BF6484}"/>
              </a:ext>
            </a:extLst>
          </p:cNvPr>
          <p:cNvSpPr txBox="1"/>
          <p:nvPr/>
        </p:nvSpPr>
        <p:spPr>
          <a:xfrm>
            <a:off x="2289544" y="2419191"/>
            <a:ext cx="4579088" cy="307777"/>
          </a:xfrm>
          <a:prstGeom prst="rect">
            <a:avLst/>
          </a:prstGeom>
          <a:noFill/>
        </p:spPr>
        <p:txBody>
          <a:bodyPr wrap="square">
            <a:spAutoFit/>
          </a:bodyPr>
          <a:lstStyle/>
          <a:p>
            <a:endParaRPr lang="en-GB" dirty="0"/>
          </a:p>
        </p:txBody>
      </p:sp>
      <p:pic>
        <p:nvPicPr>
          <p:cNvPr id="12" name="Picture 11">
            <a:extLst>
              <a:ext uri="{FF2B5EF4-FFF2-40B4-BE49-F238E27FC236}">
                <a16:creationId xmlns:a16="http://schemas.microsoft.com/office/drawing/2014/main" id="{0B3FEE40-9F29-61DC-8556-B7DFADC7B4B8}"/>
              </a:ext>
            </a:extLst>
          </p:cNvPr>
          <p:cNvPicPr>
            <a:picLocks noChangeAspect="1"/>
          </p:cNvPicPr>
          <p:nvPr/>
        </p:nvPicPr>
        <p:blipFill>
          <a:blip r:embed="rId3"/>
          <a:stretch>
            <a:fillRect/>
          </a:stretch>
        </p:blipFill>
        <p:spPr>
          <a:xfrm>
            <a:off x="561421" y="1622109"/>
            <a:ext cx="7078500" cy="435600"/>
          </a:xfrm>
          <a:prstGeom prst="rect">
            <a:avLst/>
          </a:prstGeom>
        </p:spPr>
      </p:pic>
    </p:spTree>
    <p:extLst>
      <p:ext uri="{BB962C8B-B14F-4D97-AF65-F5344CB8AC3E}">
        <p14:creationId xmlns:p14="http://schemas.microsoft.com/office/powerpoint/2010/main" val="15053551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t>add_bitmask</a:t>
            </a:r>
            <a:r>
              <a:rPr lang="en-GB" dirty="0"/>
              <a:t> APIs</a:t>
            </a:r>
            <a:endParaRPr dirty="0"/>
          </a:p>
        </p:txBody>
      </p:sp>
      <p:sp>
        <p:nvSpPr>
          <p:cNvPr id="6" name="TextBox 5">
            <a:extLst>
              <a:ext uri="{FF2B5EF4-FFF2-40B4-BE49-F238E27FC236}">
                <a16:creationId xmlns:a16="http://schemas.microsoft.com/office/drawing/2014/main" id="{7F536D37-043A-0A79-EC95-377C53BF6484}"/>
              </a:ext>
            </a:extLst>
          </p:cNvPr>
          <p:cNvSpPr txBox="1"/>
          <p:nvPr/>
        </p:nvSpPr>
        <p:spPr>
          <a:xfrm>
            <a:off x="2289544" y="2419191"/>
            <a:ext cx="4579088" cy="307777"/>
          </a:xfrm>
          <a:prstGeom prst="rect">
            <a:avLst/>
          </a:prstGeom>
          <a:noFill/>
        </p:spPr>
        <p:txBody>
          <a:bodyPr wrap="square">
            <a:spAutoFit/>
          </a:bodyPr>
          <a:lstStyle/>
          <a:p>
            <a:endParaRPr lang="en-GB" dirty="0"/>
          </a:p>
        </p:txBody>
      </p:sp>
      <p:pic>
        <p:nvPicPr>
          <p:cNvPr id="12" name="Picture 11">
            <a:extLst>
              <a:ext uri="{FF2B5EF4-FFF2-40B4-BE49-F238E27FC236}">
                <a16:creationId xmlns:a16="http://schemas.microsoft.com/office/drawing/2014/main" id="{0B3FEE40-9F29-61DC-8556-B7DFADC7B4B8}"/>
              </a:ext>
            </a:extLst>
          </p:cNvPr>
          <p:cNvPicPr>
            <a:picLocks noChangeAspect="1"/>
          </p:cNvPicPr>
          <p:nvPr/>
        </p:nvPicPr>
        <p:blipFill>
          <a:blip r:embed="rId3"/>
          <a:stretch>
            <a:fillRect/>
          </a:stretch>
        </p:blipFill>
        <p:spPr>
          <a:xfrm>
            <a:off x="561421" y="1622109"/>
            <a:ext cx="7078500" cy="435600"/>
          </a:xfrm>
          <a:prstGeom prst="rect">
            <a:avLst/>
          </a:prstGeom>
        </p:spPr>
      </p:pic>
      <p:pic>
        <p:nvPicPr>
          <p:cNvPr id="15" name="Picture 14">
            <a:extLst>
              <a:ext uri="{FF2B5EF4-FFF2-40B4-BE49-F238E27FC236}">
                <a16:creationId xmlns:a16="http://schemas.microsoft.com/office/drawing/2014/main" id="{E6CF7CE6-C85C-EE86-4618-AD1C613A3B81}"/>
              </a:ext>
            </a:extLst>
          </p:cNvPr>
          <p:cNvPicPr>
            <a:picLocks noChangeAspect="1"/>
          </p:cNvPicPr>
          <p:nvPr/>
        </p:nvPicPr>
        <p:blipFill>
          <a:blip r:embed="rId4"/>
          <a:stretch>
            <a:fillRect/>
          </a:stretch>
        </p:blipFill>
        <p:spPr>
          <a:xfrm>
            <a:off x="561421" y="2474681"/>
            <a:ext cx="2875003" cy="1133300"/>
          </a:xfrm>
          <a:prstGeom prst="rect">
            <a:avLst/>
          </a:prstGeom>
        </p:spPr>
      </p:pic>
      <p:cxnSp>
        <p:nvCxnSpPr>
          <p:cNvPr id="17" name="Straight Arrow Connector 16">
            <a:extLst>
              <a:ext uri="{FF2B5EF4-FFF2-40B4-BE49-F238E27FC236}">
                <a16:creationId xmlns:a16="http://schemas.microsoft.com/office/drawing/2014/main" id="{22DF7703-D0B8-757F-DCBA-E4F753A0DE17}"/>
              </a:ext>
            </a:extLst>
          </p:cNvPr>
          <p:cNvCxnSpPr>
            <a:cxnSpLocks/>
          </p:cNvCxnSpPr>
          <p:nvPr/>
        </p:nvCxnSpPr>
        <p:spPr>
          <a:xfrm>
            <a:off x="2431311" y="2057709"/>
            <a:ext cx="0" cy="36148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30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t>add_bitmask</a:t>
            </a:r>
            <a:r>
              <a:rPr lang="en-GB" dirty="0"/>
              <a:t> APIs</a:t>
            </a:r>
            <a:endParaRPr dirty="0"/>
          </a:p>
        </p:txBody>
      </p:sp>
      <p:sp>
        <p:nvSpPr>
          <p:cNvPr id="6" name="TextBox 5">
            <a:extLst>
              <a:ext uri="{FF2B5EF4-FFF2-40B4-BE49-F238E27FC236}">
                <a16:creationId xmlns:a16="http://schemas.microsoft.com/office/drawing/2014/main" id="{7F536D37-043A-0A79-EC95-377C53BF6484}"/>
              </a:ext>
            </a:extLst>
          </p:cNvPr>
          <p:cNvSpPr txBox="1"/>
          <p:nvPr/>
        </p:nvSpPr>
        <p:spPr>
          <a:xfrm>
            <a:off x="2289544" y="2419191"/>
            <a:ext cx="4579088" cy="307777"/>
          </a:xfrm>
          <a:prstGeom prst="rect">
            <a:avLst/>
          </a:prstGeom>
          <a:noFill/>
        </p:spPr>
        <p:txBody>
          <a:bodyPr wrap="square">
            <a:spAutoFit/>
          </a:bodyPr>
          <a:lstStyle/>
          <a:p>
            <a:endParaRPr lang="en-GB" dirty="0"/>
          </a:p>
        </p:txBody>
      </p:sp>
      <p:pic>
        <p:nvPicPr>
          <p:cNvPr id="5" name="Picture 4">
            <a:extLst>
              <a:ext uri="{FF2B5EF4-FFF2-40B4-BE49-F238E27FC236}">
                <a16:creationId xmlns:a16="http://schemas.microsoft.com/office/drawing/2014/main" id="{BCFE812F-FD5C-A423-AB11-769C9F4A526A}"/>
              </a:ext>
            </a:extLst>
          </p:cNvPr>
          <p:cNvPicPr>
            <a:picLocks noChangeAspect="1"/>
          </p:cNvPicPr>
          <p:nvPr/>
        </p:nvPicPr>
        <p:blipFill>
          <a:blip r:embed="rId3"/>
          <a:stretch>
            <a:fillRect/>
          </a:stretch>
        </p:blipFill>
        <p:spPr>
          <a:xfrm>
            <a:off x="4735513" y="2495609"/>
            <a:ext cx="4105791" cy="843014"/>
          </a:xfrm>
          <a:prstGeom prst="rect">
            <a:avLst/>
          </a:prstGeom>
        </p:spPr>
      </p:pic>
      <p:pic>
        <p:nvPicPr>
          <p:cNvPr id="12" name="Picture 11">
            <a:extLst>
              <a:ext uri="{FF2B5EF4-FFF2-40B4-BE49-F238E27FC236}">
                <a16:creationId xmlns:a16="http://schemas.microsoft.com/office/drawing/2014/main" id="{0B3FEE40-9F29-61DC-8556-B7DFADC7B4B8}"/>
              </a:ext>
            </a:extLst>
          </p:cNvPr>
          <p:cNvPicPr>
            <a:picLocks noChangeAspect="1"/>
          </p:cNvPicPr>
          <p:nvPr/>
        </p:nvPicPr>
        <p:blipFill>
          <a:blip r:embed="rId4"/>
          <a:stretch>
            <a:fillRect/>
          </a:stretch>
        </p:blipFill>
        <p:spPr>
          <a:xfrm>
            <a:off x="561421" y="1622109"/>
            <a:ext cx="7078500" cy="435600"/>
          </a:xfrm>
          <a:prstGeom prst="rect">
            <a:avLst/>
          </a:prstGeom>
        </p:spPr>
      </p:pic>
      <p:pic>
        <p:nvPicPr>
          <p:cNvPr id="15" name="Picture 14">
            <a:extLst>
              <a:ext uri="{FF2B5EF4-FFF2-40B4-BE49-F238E27FC236}">
                <a16:creationId xmlns:a16="http://schemas.microsoft.com/office/drawing/2014/main" id="{E6CF7CE6-C85C-EE86-4618-AD1C613A3B81}"/>
              </a:ext>
            </a:extLst>
          </p:cNvPr>
          <p:cNvPicPr>
            <a:picLocks noChangeAspect="1"/>
          </p:cNvPicPr>
          <p:nvPr/>
        </p:nvPicPr>
        <p:blipFill>
          <a:blip r:embed="rId5"/>
          <a:stretch>
            <a:fillRect/>
          </a:stretch>
        </p:blipFill>
        <p:spPr>
          <a:xfrm>
            <a:off x="561421" y="2474681"/>
            <a:ext cx="2875003" cy="1133300"/>
          </a:xfrm>
          <a:prstGeom prst="rect">
            <a:avLst/>
          </a:prstGeom>
        </p:spPr>
      </p:pic>
      <p:cxnSp>
        <p:nvCxnSpPr>
          <p:cNvPr id="17" name="Straight Arrow Connector 16">
            <a:extLst>
              <a:ext uri="{FF2B5EF4-FFF2-40B4-BE49-F238E27FC236}">
                <a16:creationId xmlns:a16="http://schemas.microsoft.com/office/drawing/2014/main" id="{22DF7703-D0B8-757F-DCBA-E4F753A0DE17}"/>
              </a:ext>
            </a:extLst>
          </p:cNvPr>
          <p:cNvCxnSpPr>
            <a:cxnSpLocks/>
          </p:cNvCxnSpPr>
          <p:nvPr/>
        </p:nvCxnSpPr>
        <p:spPr>
          <a:xfrm>
            <a:off x="2431311" y="2057709"/>
            <a:ext cx="0" cy="36148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5DDB31-A1E3-E7FE-A60A-8F92CF5EEF71}"/>
              </a:ext>
            </a:extLst>
          </p:cNvPr>
          <p:cNvCxnSpPr>
            <a:cxnSpLocks/>
          </p:cNvCxnSpPr>
          <p:nvPr/>
        </p:nvCxnSpPr>
        <p:spPr>
          <a:xfrm>
            <a:off x="2342707" y="2777101"/>
            <a:ext cx="2590800" cy="3933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837A45-35D1-B31C-4AA8-9C8CB4A2722E}"/>
              </a:ext>
            </a:extLst>
          </p:cNvPr>
          <p:cNvCxnSpPr>
            <a:cxnSpLocks/>
          </p:cNvCxnSpPr>
          <p:nvPr/>
        </p:nvCxnSpPr>
        <p:spPr>
          <a:xfrm>
            <a:off x="2342707" y="2957140"/>
            <a:ext cx="2590800" cy="8419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93676A-7E62-E273-F47D-E7300DB5B7B1}"/>
              </a:ext>
            </a:extLst>
          </p:cNvPr>
          <p:cNvCxnSpPr>
            <a:cxnSpLocks/>
          </p:cNvCxnSpPr>
          <p:nvPr/>
        </p:nvCxnSpPr>
        <p:spPr>
          <a:xfrm>
            <a:off x="2342707" y="3170468"/>
            <a:ext cx="2590800" cy="6293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3656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Copy/paste errors</a:t>
            </a:r>
            <a:endParaRPr dirty="0"/>
          </a:p>
        </p:txBody>
      </p:sp>
      <p:sp>
        <p:nvSpPr>
          <p:cNvPr id="53" name="Google Shape;53;p9"/>
          <p:cNvSpPr txBox="1">
            <a:spLocks noGrp="1"/>
          </p:cNvSpPr>
          <p:nvPr>
            <p:ph type="body" idx="1"/>
          </p:nvPr>
        </p:nvSpPr>
        <p:spPr>
          <a:xfrm>
            <a:off x="771649" y="1618700"/>
            <a:ext cx="6272767" cy="144347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GB" dirty="0"/>
              <a:t>Consecutive hf items defined with same display filter?</a:t>
            </a:r>
            <a:endParaRPr lang="en" dirty="0"/>
          </a:p>
          <a:p>
            <a:pPr marL="558800" lvl="1" indent="0">
              <a:buNone/>
            </a:pPr>
            <a:endParaRPr dirty="0"/>
          </a:p>
        </p:txBody>
      </p:sp>
    </p:spTree>
    <p:extLst>
      <p:ext uri="{BB962C8B-B14F-4D97-AF65-F5344CB8AC3E}">
        <p14:creationId xmlns:p14="http://schemas.microsoft.com/office/powerpoint/2010/main" val="200322548"/>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033C92"/>
      </a:accent1>
      <a:accent2>
        <a:srgbClr val="C9DAF8"/>
      </a:accent2>
      <a:accent3>
        <a:srgbClr val="286492"/>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9278</TotalTime>
  <Words>6041</Words>
  <Application>Microsoft Office PowerPoint</Application>
  <PresentationFormat>On-screen Show (16:9)</PresentationFormat>
  <Paragraphs>811</Paragraphs>
  <Slides>140</Slides>
  <Notes>140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140</vt:i4>
      </vt:variant>
    </vt:vector>
  </HeadingPairs>
  <TitlesOfParts>
    <vt:vector size="148" baseType="lpstr">
      <vt:lpstr>Arial</vt:lpstr>
      <vt:lpstr>Trebuchet MS</vt:lpstr>
      <vt:lpstr>Courier New</vt:lpstr>
      <vt:lpstr>Calibri Light</vt:lpstr>
      <vt:lpstr>Calibri</vt:lpstr>
      <vt:lpstr>Wingdings</vt:lpstr>
      <vt:lpstr>Lora</vt:lpstr>
      <vt:lpstr>Viola template</vt:lpstr>
      <vt:lpstr>Maintaining Dissector Quality</vt:lpstr>
      <vt:lpstr>Intro/Me</vt:lpstr>
      <vt:lpstr>Intro/Me</vt:lpstr>
      <vt:lpstr>Intro/Me</vt:lpstr>
      <vt:lpstr>Intro/Me</vt:lpstr>
      <vt:lpstr>Intro/Me</vt:lpstr>
      <vt:lpstr>Agenda</vt:lpstr>
      <vt:lpstr>Agenda</vt:lpstr>
      <vt:lpstr>Agenda</vt:lpstr>
      <vt:lpstr>Agenda</vt:lpstr>
      <vt:lpstr>Agenda</vt:lpstr>
      <vt:lpstr>Agenda</vt:lpstr>
      <vt:lpstr>Dissectors</vt:lpstr>
      <vt:lpstr>Dissectors</vt:lpstr>
      <vt:lpstr>Dissectors</vt:lpstr>
      <vt:lpstr>Dissectors</vt:lpstr>
      <vt:lpstr>Dissectors</vt:lpstr>
      <vt:lpstr>Commits per dissector?</vt:lpstr>
      <vt:lpstr>Quality</vt:lpstr>
      <vt:lpstr>Quality</vt:lpstr>
      <vt:lpstr>Quality</vt:lpstr>
      <vt:lpstr>Quality</vt:lpstr>
      <vt:lpstr>Stages of Development</vt:lpstr>
      <vt:lpstr>Stages of Development</vt:lpstr>
      <vt:lpstr>Stages of Development</vt:lpstr>
      <vt:lpstr>Initial Development</vt:lpstr>
      <vt:lpstr>Initial Development</vt:lpstr>
      <vt:lpstr>Initial Development</vt:lpstr>
      <vt:lpstr>Initial Development</vt:lpstr>
      <vt:lpstr>Initial Development</vt:lpstr>
      <vt:lpstr>Initial Development</vt:lpstr>
      <vt:lpstr>GitLab Merge Request</vt:lpstr>
      <vt:lpstr>GitLab Merge Request</vt:lpstr>
      <vt:lpstr>GitLab Merge Request</vt:lpstr>
      <vt:lpstr>GitLab Merge Request</vt:lpstr>
      <vt:lpstr>Post-Merge</vt:lpstr>
      <vt:lpstr>Post-Merge</vt:lpstr>
      <vt:lpstr>Post-Merge</vt:lpstr>
      <vt:lpstr>Post-Merge</vt:lpstr>
      <vt:lpstr>Post-Merge</vt:lpstr>
      <vt:lpstr>General Checks</vt:lpstr>
      <vt:lpstr>Compiler Checks</vt:lpstr>
      <vt:lpstr>Compiler Checks</vt:lpstr>
      <vt:lpstr>Compiler Checks</vt:lpstr>
      <vt:lpstr>Compiler Checks</vt:lpstr>
      <vt:lpstr>Compiler Checks</vt:lpstr>
      <vt:lpstr>Compiler Checks</vt:lpstr>
      <vt:lpstr>Static Analyzers</vt:lpstr>
      <vt:lpstr>Static Analyzers</vt:lpstr>
      <vt:lpstr>Static Analyzers</vt:lpstr>
      <vt:lpstr>Static Analyzers</vt:lpstr>
      <vt:lpstr>Static Analyzers</vt:lpstr>
      <vt:lpstr>Static Analyzers</vt:lpstr>
      <vt:lpstr>Protocol Documentation</vt:lpstr>
      <vt:lpstr>Protocol Documentation</vt:lpstr>
      <vt:lpstr>Protocol Documentation</vt:lpstr>
      <vt:lpstr>Protocol Documentation</vt:lpstr>
      <vt:lpstr>Protocol Documentation</vt:lpstr>
      <vt:lpstr>Protocol Documentation</vt:lpstr>
      <vt:lpstr>Spelling</vt:lpstr>
      <vt:lpstr>Spelling</vt:lpstr>
      <vt:lpstr>Spelling</vt:lpstr>
      <vt:lpstr>Spelling</vt:lpstr>
      <vt:lpstr>Spelling</vt:lpstr>
      <vt:lpstr>Unnecessary #includes</vt:lpstr>
      <vt:lpstr>Unnecessary #includes</vt:lpstr>
      <vt:lpstr>Unnecessary #includes</vt:lpstr>
      <vt:lpstr>Statics</vt:lpstr>
      <vt:lpstr>Statics</vt:lpstr>
      <vt:lpstr>Statics</vt:lpstr>
      <vt:lpstr>Statics</vt:lpstr>
      <vt:lpstr>Statics</vt:lpstr>
      <vt:lpstr>Statics</vt:lpstr>
      <vt:lpstr>Dissector-specific Checks</vt:lpstr>
      <vt:lpstr>Dissector-specific Checks</vt:lpstr>
      <vt:lpstr>Dissector-specific Checks</vt:lpstr>
      <vt:lpstr>Dissector-specific Checks</vt:lpstr>
      <vt:lpstr>Dissector-specific Checks</vt:lpstr>
      <vt:lpstr>Dissector Intro</vt:lpstr>
      <vt:lpstr>Dissector Intro</vt:lpstr>
      <vt:lpstr>Dissector Intro</vt:lpstr>
      <vt:lpstr>Dissector Intro</vt:lpstr>
      <vt:lpstr>Dissector Intro</vt:lpstr>
      <vt:lpstr>hf in detail</vt:lpstr>
      <vt:lpstr>Basic hf usage</vt:lpstr>
      <vt:lpstr>Basic hf usage</vt:lpstr>
      <vt:lpstr>Basic hf usage</vt:lpstr>
      <vt:lpstr>Basic hf usage</vt:lpstr>
      <vt:lpstr>Basic hf usage</vt:lpstr>
      <vt:lpstr>API calls vs hf</vt:lpstr>
      <vt:lpstr>Length of API calls</vt:lpstr>
      <vt:lpstr>Length of API calls</vt:lpstr>
      <vt:lpstr>Length of API calls</vt:lpstr>
      <vt:lpstr>Length of API calls</vt:lpstr>
      <vt:lpstr>Mask field</vt:lpstr>
      <vt:lpstr>add_bitmask APIs</vt:lpstr>
      <vt:lpstr>add_bitmask APIs</vt:lpstr>
      <vt:lpstr>add_bitmask APIs</vt:lpstr>
      <vt:lpstr>Copy/paste errors</vt:lpstr>
      <vt:lpstr>Copy/paste errors</vt:lpstr>
      <vt:lpstr>Copy/paste errors</vt:lpstr>
      <vt:lpstr>Copy/paste errors</vt:lpstr>
      <vt:lpstr>Copy/paste errors</vt:lpstr>
      <vt:lpstr>Copy/paste errors</vt:lpstr>
      <vt:lpstr>value_string</vt:lpstr>
      <vt:lpstr>value_string</vt:lpstr>
      <vt:lpstr>value_string</vt:lpstr>
      <vt:lpstr>range_string</vt:lpstr>
      <vt:lpstr>range_string</vt:lpstr>
      <vt:lpstr>range_string</vt:lpstr>
      <vt:lpstr>range_string</vt:lpstr>
      <vt:lpstr>Looking up value strings</vt:lpstr>
      <vt:lpstr>Looking up value strings</vt:lpstr>
      <vt:lpstr>Looking up value strings</vt:lpstr>
      <vt:lpstr>true_false_string</vt:lpstr>
      <vt:lpstr>true_false_string</vt:lpstr>
      <vt:lpstr>true_false_string</vt:lpstr>
      <vt:lpstr>true_false_string</vt:lpstr>
      <vt:lpstr>true_false_string</vt:lpstr>
      <vt:lpstr>true_false_string</vt:lpstr>
      <vt:lpstr>true_false_string</vt:lpstr>
      <vt:lpstr>fuzzing</vt:lpstr>
      <vt:lpstr>fuzzing</vt:lpstr>
      <vt:lpstr>fuzzing</vt:lpstr>
      <vt:lpstr>fuzzing</vt:lpstr>
      <vt:lpstr>fuzzing</vt:lpstr>
      <vt:lpstr>fuzzing – creating a corpus</vt:lpstr>
      <vt:lpstr>tests (pytest)</vt:lpstr>
      <vt:lpstr>tests (pytest)</vt:lpstr>
      <vt:lpstr>tests (pytest)</vt:lpstr>
      <vt:lpstr>checking a dissector</vt:lpstr>
      <vt:lpstr>checking a dissector</vt:lpstr>
      <vt:lpstr>checking a dissector</vt:lpstr>
      <vt:lpstr>checking a dissector</vt:lpstr>
      <vt:lpstr>Observations</vt:lpstr>
      <vt:lpstr>Observations</vt:lpstr>
      <vt:lpstr>Observations</vt:lpstr>
      <vt:lpstr>Observations</vt:lpstr>
      <vt:lpstr>Observations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Martin Mathieson</cp:lastModifiedBy>
  <cp:revision>88</cp:revision>
  <dcterms:modified xsi:type="dcterms:W3CDTF">2023-06-15T20:44:07Z</dcterms:modified>
</cp:coreProperties>
</file>