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77" r:id="rId4"/>
    <p:sldId id="278" r:id="rId5"/>
    <p:sldId id="270" r:id="rId6"/>
    <p:sldId id="266" r:id="rId7"/>
    <p:sldId id="259" r:id="rId8"/>
    <p:sldId id="264" r:id="rId9"/>
    <p:sldId id="267" r:id="rId10"/>
    <p:sldId id="261" r:id="rId11"/>
    <p:sldId id="268" r:id="rId12"/>
    <p:sldId id="269" r:id="rId13"/>
    <p:sldId id="262" r:id="rId14"/>
    <p:sldId id="272" r:id="rId15"/>
    <p:sldId id="273" r:id="rId16"/>
    <p:sldId id="274" r:id="rId17"/>
    <p:sldId id="275" r:id="rId18"/>
    <p:sldId id="276" r:id="rId19"/>
    <p:sldId id="263" r:id="rId20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a90o+t5cU2KXXlS3PkTE3oVrX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D4585-5CA7-CE4F-9E5A-0DEF4A274C3F}" v="9" dt="2024-06-18T14:07:03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4"/>
    <p:restoredTop sz="94715"/>
  </p:normalViewPr>
  <p:slideViewPr>
    <p:cSldViewPr snapToGrid="0">
      <p:cViewPr varScale="1">
        <p:scale>
          <a:sx n="59" d="100"/>
          <a:sy n="59" d="100"/>
        </p:scale>
        <p:origin x="9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80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255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232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162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439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965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041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34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61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071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01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788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0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90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x">
  <p:cSld name="TITLE_AND_BODY">
    <p:bg>
      <p:bgPr>
        <a:solidFill>
          <a:srgbClr val="0443FE">
            <a:alpha val="682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0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15" name="Google Shape;15;p10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32373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>
                <a:solidFill>
                  <a:srgbClr val="32373A"/>
                </a:solidFill>
              </a:endParaRPr>
            </a:p>
          </p:txBody>
        </p:sp>
        <p:pic>
          <p:nvPicPr>
            <p:cNvPr id="16" name="Google Shape;16;p10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20236632" y="12201795"/>
            <a:ext cx="33951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5466601" y="9842649"/>
            <a:ext cx="5689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0" name="Google Shape;30;p13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31" name="Google Shape;31;p13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32" name="Google Shape;32;p13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Google Shape;33;p13"/>
          <p:cNvSpPr/>
          <p:nvPr/>
        </p:nvSpPr>
        <p:spPr>
          <a:xfrm>
            <a:off x="-105474" y="12276170"/>
            <a:ext cx="24490850" cy="1484593"/>
          </a:xfrm>
          <a:prstGeom prst="rect">
            <a:avLst/>
          </a:prstGeom>
          <a:solidFill>
            <a:srgbClr val="0060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FEFDFA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4800" b="0" i="0" u="none" strike="noStrike" cap="none" dirty="0" err="1">
                <a:solidFill>
                  <a:srgbClr val="FEFDFA"/>
                </a:solidFill>
                <a:latin typeface="Arial"/>
                <a:ea typeface="Arial"/>
                <a:cs typeface="Arial"/>
                <a:sym typeface="Arial"/>
              </a:rPr>
              <a:t>github.com</a:t>
            </a:r>
            <a:r>
              <a:rPr lang="en-US" sz="4800" b="0" i="0" u="none" strike="noStrike" cap="none" dirty="0">
                <a:solidFill>
                  <a:srgbClr val="FEFDFA"/>
                </a:solidFill>
                <a:latin typeface="Arial"/>
                <a:ea typeface="Arial"/>
                <a:cs typeface="Arial"/>
                <a:sym typeface="Arial"/>
              </a:rPr>
              <a:t>/b-yond-infinite-network/sharkfest-us-2024</a:t>
            </a:r>
            <a:endParaRPr dirty="0"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17475200" y="11609798"/>
            <a:ext cx="56895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14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37" name="Google Shape;37;p14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38" name="Google Shape;38;p14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17475200" y="11609798"/>
            <a:ext cx="56895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 and A">
  <p:cSld name="Q and 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1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42" name="Google Shape;42;p1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43" name="Google Shape;43;p15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15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8045" y="-15586"/>
            <a:ext cx="13716001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5"/>
          <p:cNvSpPr/>
          <p:nvPr/>
        </p:nvSpPr>
        <p:spPr>
          <a:xfrm rot="10800000" flipH="1">
            <a:off x="8484831" y="4641651"/>
            <a:ext cx="14256942" cy="44326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768" y="0"/>
                </a:moveTo>
                <a:cubicBezTo>
                  <a:pt x="4269" y="0"/>
                  <a:pt x="3863" y="1304"/>
                  <a:pt x="3863" y="2911"/>
                </a:cubicBezTo>
                <a:lnTo>
                  <a:pt x="3863" y="16046"/>
                </a:lnTo>
                <a:lnTo>
                  <a:pt x="0" y="20405"/>
                </a:lnTo>
                <a:lnTo>
                  <a:pt x="3869" y="18863"/>
                </a:lnTo>
                <a:cubicBezTo>
                  <a:pt x="3897" y="20388"/>
                  <a:pt x="4287" y="21600"/>
                  <a:pt x="4768" y="21600"/>
                </a:cubicBezTo>
                <a:lnTo>
                  <a:pt x="20695" y="21600"/>
                </a:lnTo>
                <a:cubicBezTo>
                  <a:pt x="21195" y="21600"/>
                  <a:pt x="21600" y="20296"/>
                  <a:pt x="21600" y="18689"/>
                </a:cubicBezTo>
                <a:lnTo>
                  <a:pt x="21600" y="2911"/>
                </a:lnTo>
                <a:cubicBezTo>
                  <a:pt x="21600" y="1304"/>
                  <a:pt x="21195" y="0"/>
                  <a:pt x="20695" y="0"/>
                </a:cubicBezTo>
                <a:lnTo>
                  <a:pt x="4768" y="0"/>
                </a:lnTo>
                <a:close/>
              </a:path>
            </a:pathLst>
          </a:custGeom>
          <a:solidFill>
            <a:srgbClr val="FFFFFF"/>
          </a:solidFill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508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endParaRPr sz="13800" b="1"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/>
          <p:nvPr/>
        </p:nvSpPr>
        <p:spPr>
          <a:xfrm>
            <a:off x="12524050" y="6038900"/>
            <a:ext cx="9462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0B0"/>
              </a:buClr>
              <a:buSzPts val="9800"/>
              <a:buFont typeface="Arial"/>
              <a:buNone/>
            </a:pPr>
            <a:r>
              <a:rPr lang="en-US" sz="9800" b="1" i="0" u="none" strike="noStrike" cap="none">
                <a:solidFill>
                  <a:srgbClr val="0060B0"/>
                </a:solidFill>
                <a:latin typeface="Arial"/>
                <a:ea typeface="Arial"/>
                <a:cs typeface="Arial"/>
                <a:sym typeface="Arial"/>
              </a:rPr>
              <a:t>Time for Q &amp; A</a:t>
            </a:r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17475200" y="11609798"/>
            <a:ext cx="56895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0060B0"/>
              </a:buClr>
              <a:buSzPts val="7400"/>
              <a:buFont typeface="Arial"/>
              <a:buNone/>
              <a:defRPr sz="7400" b="0" i="0" u="none" strike="noStrike" cap="none">
                <a:solidFill>
                  <a:srgbClr val="0060B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9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9" name="Google Shape;9;p9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10" name="Google Shape;10;p9" descr="Untitled-2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9"/>
          <p:cNvSpPr txBox="1"/>
          <p:nvPr/>
        </p:nvSpPr>
        <p:spPr>
          <a:xfrm>
            <a:off x="10669593" y="11324271"/>
            <a:ext cx="3730078" cy="220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endParaRPr sz="13800" b="1"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-105474" y="12276170"/>
            <a:ext cx="24490850" cy="1484593"/>
          </a:xfrm>
          <a:prstGeom prst="rect">
            <a:avLst/>
          </a:prstGeom>
          <a:solidFill>
            <a:srgbClr val="0060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FEFDFA"/>
                </a:solidFill>
                <a:latin typeface="Arial"/>
                <a:ea typeface="Arial"/>
                <a:cs typeface="Arial"/>
                <a:sym typeface="Arial"/>
              </a:rPr>
              <a:t>https://b-</a:t>
            </a:r>
            <a:r>
              <a:rPr lang="en-US" sz="4800" b="0" i="0" u="none" strike="noStrike" cap="none" dirty="0" err="1">
                <a:solidFill>
                  <a:srgbClr val="FEFDFA"/>
                </a:solidFill>
                <a:latin typeface="Arial"/>
                <a:ea typeface="Arial"/>
                <a:cs typeface="Arial"/>
                <a:sym typeface="Arial"/>
              </a:rPr>
              <a:t>yond.com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B-Yond-at-Sharkfest2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53" name="Google Shape;53;p1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54" name="Google Shape;54;p1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p1"/>
          <p:cNvSpPr txBox="1"/>
          <p:nvPr/>
        </p:nvSpPr>
        <p:spPr>
          <a:xfrm>
            <a:off x="851843" y="6889965"/>
            <a:ext cx="22787091" cy="462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sz="138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Murat Bilgic</a:t>
            </a:r>
          </a:p>
        </p:txBody>
      </p:sp>
      <p:sp>
        <p:nvSpPr>
          <p:cNvPr id="56" name="Google Shape;56;p1"/>
          <p:cNvSpPr txBox="1"/>
          <p:nvPr/>
        </p:nvSpPr>
        <p:spPr>
          <a:xfrm>
            <a:off x="1095619" y="1049452"/>
            <a:ext cx="16968700" cy="462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sz="138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Enhancing </a:t>
            </a:r>
            <a:r>
              <a:rPr lang="en-US" sz="13800" b="1" i="0" u="none" strike="noStrike" cap="none" dirty="0" err="1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r>
              <a:rPr lang="en-US" sz="138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 Networks with AI</a:t>
            </a:r>
            <a:endParaRPr dirty="0">
              <a:solidFill>
                <a:srgbClr val="32373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400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 Deep Dive into the Machine Learning for </a:t>
            </a:r>
            <a:r>
              <a:rPr lang="en-US" sz="100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r>
              <a:rPr lang="en-US" sz="10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Health Checks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sz="112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Getting organized</a:t>
            </a:r>
            <a:endParaRPr dirty="0"/>
          </a:p>
        </p:txBody>
      </p:sp>
      <p:pic>
        <p:nvPicPr>
          <p:cNvPr id="3" name="Picture 2" descr="A qr code with text&#10;&#10;Description automatically generated">
            <a:extLst>
              <a:ext uri="{FF2B5EF4-FFF2-40B4-BE49-F238E27FC236}">
                <a16:creationId xmlns:a16="http://schemas.microsoft.com/office/drawing/2014/main" id="{0B762A88-B933-5311-F384-F3174032A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3333185"/>
            <a:ext cx="7137400" cy="833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12788245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9600" dirty="0">
                <a:solidFill>
                  <a:srgbClr val="0D0D0D"/>
                </a:solidFill>
                <a:latin typeface="+mn-lt"/>
              </a:rPr>
              <a:t>A time series is a sequence of data points ordered chronologically.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9600" dirty="0">
                <a:solidFill>
                  <a:srgbClr val="0D0D0D"/>
                </a:solidFill>
                <a:latin typeface="+mn-lt"/>
              </a:rPr>
              <a:t>Essential elements include the datetime or timestamp of each data point and its corresponding value.</a:t>
            </a:r>
          </a:p>
          <a:p>
            <a:pPr marL="0" lvl="0" indent="0">
              <a:spcBef>
                <a:spcPts val="0"/>
              </a:spcBef>
              <a:buSzPts val="9000"/>
            </a:pPr>
            <a:endParaRPr lang="en-US" dirty="0">
              <a:latin typeface="+mn-lt"/>
            </a:endParaRPr>
          </a:p>
          <a:p>
            <a:pPr marL="0" lvl="0" indent="0">
              <a:spcBef>
                <a:spcPts val="0"/>
              </a:spcBef>
              <a:buSzPts val="9000"/>
            </a:pPr>
            <a:r>
              <a:rPr lang="en-US" dirty="0">
                <a:latin typeface="+mn-lt"/>
              </a:rPr>
              <a:t>Examples:</a:t>
            </a:r>
          </a:p>
          <a:p>
            <a:pPr marL="0" indent="0">
              <a:spcBef>
                <a:spcPts val="0"/>
              </a:spcBef>
              <a:buSzPts val="9000"/>
            </a:pPr>
            <a:r>
              <a:rPr lang="en-US" sz="8400" dirty="0">
                <a:latin typeface="+mn-lt"/>
              </a:rPr>
              <a:t>- </a:t>
            </a:r>
            <a:r>
              <a:rPr lang="en-CA" sz="8400" dirty="0">
                <a:solidFill>
                  <a:srgbClr val="0D0D0D"/>
                </a:solidFill>
                <a:latin typeface="+mn-lt"/>
              </a:rPr>
              <a:t>Stock prices over time</a:t>
            </a:r>
          </a:p>
          <a:p>
            <a:pPr marL="0" indent="0">
              <a:spcBef>
                <a:spcPts val="0"/>
              </a:spcBef>
              <a:buSzPts val="9000"/>
            </a:pPr>
            <a:r>
              <a:rPr lang="en-US" sz="8400" dirty="0">
                <a:latin typeface="+mn-lt"/>
              </a:rPr>
              <a:t>- </a:t>
            </a:r>
            <a:r>
              <a:rPr lang="en-CA" sz="8400" dirty="0">
                <a:solidFill>
                  <a:srgbClr val="0D0D0D"/>
                </a:solidFill>
                <a:latin typeface="+mn-lt"/>
              </a:rPr>
              <a:t>Weather station temperature readings</a:t>
            </a:r>
          </a:p>
          <a:p>
            <a:pPr marL="0" lvl="0" indent="0">
              <a:spcBef>
                <a:spcPts val="0"/>
              </a:spcBef>
              <a:buSzPts val="9000"/>
            </a:pPr>
            <a:r>
              <a:rPr lang="en-US" sz="8400" dirty="0">
                <a:latin typeface="+mn-lt"/>
              </a:rPr>
              <a:t>- Daily birth rates across city hospitals</a:t>
            </a:r>
            <a:endParaRPr sz="8400" dirty="0">
              <a:latin typeface="+mn-lt"/>
            </a:endParaRPr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Time Series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47BF6E-414C-36FA-470F-FED838056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63051"/>
              </p:ext>
            </p:extLst>
          </p:nvPr>
        </p:nvGraphicFramePr>
        <p:xfrm>
          <a:off x="15422547" y="3658607"/>
          <a:ext cx="6184032" cy="4435930"/>
        </p:xfrm>
        <a:graphic>
          <a:graphicData uri="http://schemas.openxmlformats.org/drawingml/2006/table">
            <a:tbl>
              <a:tblPr/>
              <a:tblGrid>
                <a:gridCol w="4488077">
                  <a:extLst>
                    <a:ext uri="{9D8B030D-6E8A-4147-A177-3AD203B41FA5}">
                      <a16:colId xmlns:a16="http://schemas.microsoft.com/office/drawing/2014/main" val="580666345"/>
                    </a:ext>
                  </a:extLst>
                </a:gridCol>
                <a:gridCol w="1695955">
                  <a:extLst>
                    <a:ext uri="{9D8B030D-6E8A-4147-A177-3AD203B41FA5}">
                      <a16:colId xmlns:a16="http://schemas.microsoft.com/office/drawing/2014/main" val="667132746"/>
                    </a:ext>
                  </a:extLst>
                </a:gridCol>
              </a:tblGrid>
              <a:tr h="88718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timestamp</a:t>
                      </a: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097462"/>
                  </a:ext>
                </a:extLst>
              </a:tr>
              <a:tr h="88718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01/02/2020 15:21</a:t>
                      </a:r>
                      <a:r>
                        <a:rPr lang="en-US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  <a:r>
                        <a:rPr lang="en-US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39458"/>
                  </a:ext>
                </a:extLst>
              </a:tr>
              <a:tr h="88718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01/03/2020 11:13</a:t>
                      </a:r>
                      <a:r>
                        <a:rPr lang="en-US" sz="18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r>
                        <a:rPr lang="en-US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037200"/>
                  </a:ext>
                </a:extLst>
              </a:tr>
              <a:tr h="88718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01/05/2020 01:50</a:t>
                      </a:r>
                      <a:r>
                        <a:rPr lang="en-US" sz="18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  <a:r>
                        <a:rPr lang="en-US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40040"/>
                  </a:ext>
                </a:extLst>
              </a:tr>
              <a:tr h="88718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r>
                        <a:rPr lang="en-US" sz="1800" b="0" i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r>
                        <a:rPr lang="en-US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0437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4BF8EA4B-4236-89F0-5FD3-1E4ADB6C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269" y="8077200"/>
            <a:ext cx="11460589" cy="40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12788245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47500" lnSpcReduction="20000"/>
          </a:bodyPr>
          <a:lstStyle/>
          <a:p>
            <a:pPr marL="0" indent="0"/>
            <a:r>
              <a:rPr lang="en-US" sz="9600" b="1" dirty="0"/>
              <a:t>Purposes:</a:t>
            </a:r>
          </a:p>
          <a:p>
            <a:r>
              <a:rPr lang="en-US" sz="9600" dirty="0"/>
              <a:t>Eliminates duplicate data points.</a:t>
            </a:r>
          </a:p>
          <a:p>
            <a:r>
              <a:rPr lang="en-US" sz="9600" dirty="0"/>
              <a:t>Identifies gaps within the dataset.</a:t>
            </a:r>
          </a:p>
          <a:p>
            <a:pPr marL="0" indent="0"/>
            <a:r>
              <a:rPr lang="en-US" sz="9600" b="1" dirty="0"/>
              <a:t>Resampling Size Consideration:</a:t>
            </a:r>
          </a:p>
          <a:p>
            <a:r>
              <a:rPr lang="en-US" sz="9600" dirty="0"/>
              <a:t>Must be lower than or equal to the data's inherent granularity.</a:t>
            </a:r>
          </a:p>
          <a:p>
            <a:r>
              <a:rPr lang="en-US" sz="9600" dirty="0"/>
              <a:t>Aligns with the specific requirements of your analytical problem.</a:t>
            </a:r>
          </a:p>
          <a:p>
            <a:pPr marL="0" lvl="0" indent="0">
              <a:spcBef>
                <a:spcPts val="0"/>
              </a:spcBef>
              <a:buSzPts val="9000"/>
            </a:pPr>
            <a:endParaRPr lang="en-US" dirty="0">
              <a:latin typeface="+mn-lt"/>
            </a:endParaRPr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Time series preprocessing: resampling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6AB09-2B07-40C7-A1BD-1D36A951C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753" y="5282171"/>
            <a:ext cx="11568774" cy="4712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0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BF3DF-C12A-78DE-9C67-C9A68CEA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26" y="1508051"/>
            <a:ext cx="16277265" cy="12207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0249D-87B7-EBB8-D8A4-50B0FB4BC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04" y="1075901"/>
            <a:ext cx="15418931" cy="115641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7F8FEB-7611-EB84-F001-3D47540ED83B}"/>
              </a:ext>
            </a:extLst>
          </p:cNvPr>
          <p:cNvSpPr/>
          <p:nvPr/>
        </p:nvSpPr>
        <p:spPr>
          <a:xfrm>
            <a:off x="4422669" y="12640099"/>
            <a:ext cx="105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err="1">
                <a:latin typeface="Courier" pitchFamily="2" charset="0"/>
              </a:rPr>
              <a:t>df.set_index</a:t>
            </a:r>
            <a:r>
              <a:rPr lang="en-CA" sz="3200" dirty="0">
                <a:latin typeface="Courier" pitchFamily="2" charset="0"/>
              </a:rPr>
              <a:t>(</a:t>
            </a:r>
            <a:r>
              <a:rPr lang="en-CA" sz="3200" dirty="0">
                <a:solidFill>
                  <a:srgbClr val="6A8759"/>
                </a:solidFill>
                <a:latin typeface="Courier" pitchFamily="2" charset="0"/>
              </a:rPr>
              <a:t>'dates'</a:t>
            </a:r>
            <a:r>
              <a:rPr lang="en-CA" sz="3200" dirty="0">
                <a:latin typeface="Courier" pitchFamily="2" charset="0"/>
              </a:rPr>
              <a:t>).resample(</a:t>
            </a:r>
            <a:r>
              <a:rPr lang="en-CA" sz="3200" dirty="0">
                <a:solidFill>
                  <a:srgbClr val="6A8759"/>
                </a:solidFill>
                <a:latin typeface="Courier" pitchFamily="2" charset="0"/>
              </a:rPr>
              <a:t>'M'</a:t>
            </a:r>
            <a:r>
              <a:rPr lang="en-CA" sz="3200" dirty="0">
                <a:latin typeface="Courier" pitchFamily="2" charset="0"/>
              </a:rPr>
              <a:t>).mean()</a:t>
            </a:r>
            <a:endParaRPr lang="en-US" sz="32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1433696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55000" lnSpcReduction="20000"/>
          </a:bodyPr>
          <a:lstStyle/>
          <a:p>
            <a:pPr marL="228600" indent="0"/>
            <a:r>
              <a:rPr lang="en-CA" sz="9600" b="1" dirty="0">
                <a:solidFill>
                  <a:srgbClr val="0D0D0D"/>
                </a:solidFill>
                <a:latin typeface="Söhne"/>
              </a:rPr>
              <a:t>Now</a:t>
            </a:r>
            <a:r>
              <a:rPr lang="en-CA" sz="9600" dirty="0">
                <a:solidFill>
                  <a:srgbClr val="0D0D0D"/>
                </a:solidFill>
                <a:latin typeface="Söhne"/>
              </a:rPr>
              <a:t>: The current point in time for making predictions. This point is flexible and each selection of "now" leads to a new data observation (= a row).</a:t>
            </a:r>
          </a:p>
          <a:p>
            <a:pPr marL="228600" indent="0"/>
            <a:r>
              <a:rPr lang="en-CA" sz="9600" b="1" dirty="0">
                <a:solidFill>
                  <a:srgbClr val="0D0D0D"/>
                </a:solidFill>
                <a:latin typeface="Söhne"/>
              </a:rPr>
              <a:t>Step Size</a:t>
            </a:r>
            <a:r>
              <a:rPr lang="en-CA" sz="9600" dirty="0">
                <a:solidFill>
                  <a:srgbClr val="0D0D0D"/>
                </a:solidFill>
                <a:latin typeface="Söhne"/>
              </a:rPr>
              <a:t>: The time gap between successive "now" instances. This interval must be tailored to meet specific business objectives, ranging from minute-by-minute predictions to monthly forecasts.</a:t>
            </a:r>
          </a:p>
          <a:p>
            <a:pPr marL="228600" indent="0"/>
            <a:r>
              <a:rPr lang="en-CA" sz="9600" b="1" dirty="0">
                <a:solidFill>
                  <a:srgbClr val="0D0D0D"/>
                </a:solidFill>
                <a:latin typeface="Söhne"/>
              </a:rPr>
              <a:t>History</a:t>
            </a:r>
            <a:r>
              <a:rPr lang="en-CA" sz="9600" dirty="0">
                <a:solidFill>
                  <a:srgbClr val="0D0D0D"/>
                </a:solidFill>
                <a:latin typeface="Söhne"/>
              </a:rPr>
              <a:t>: The length of time prior to "now" that is analyzed for creating predictive features. Determines how far back the data is considered to inform the prediction.</a:t>
            </a:r>
          </a:p>
          <a:p>
            <a:pPr marL="0" lvl="0" indent="0">
              <a:spcBef>
                <a:spcPts val="0"/>
              </a:spcBef>
              <a:buSzPts val="9000"/>
            </a:pPr>
            <a:endParaRPr lang="en-US" dirty="0">
              <a:latin typeface="+mn-lt"/>
            </a:endParaRPr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Essential definitions in time series analysis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06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D8FF3-CF75-E421-7538-13B4F3CFD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637" y="1457526"/>
            <a:ext cx="15639313" cy="117294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F1D914-5E41-A6E8-7DCA-E148D744D572}"/>
              </a:ext>
            </a:extLst>
          </p:cNvPr>
          <p:cNvCxnSpPr>
            <a:cxnSpLocks/>
          </p:cNvCxnSpPr>
          <p:nvPr/>
        </p:nvCxnSpPr>
        <p:spPr>
          <a:xfrm>
            <a:off x="11401132" y="1457526"/>
            <a:ext cx="0" cy="31830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791107B-E443-FFDB-6FB9-E5AC6BB7ACB7}"/>
              </a:ext>
            </a:extLst>
          </p:cNvPr>
          <p:cNvSpPr txBox="1"/>
          <p:nvPr/>
        </p:nvSpPr>
        <p:spPr>
          <a:xfrm>
            <a:off x="10875861" y="872751"/>
            <a:ext cx="105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CFBA2E-39A1-71C5-8D08-1A157A301DA7}"/>
              </a:ext>
            </a:extLst>
          </p:cNvPr>
          <p:cNvCxnSpPr>
            <a:cxnSpLocks/>
          </p:cNvCxnSpPr>
          <p:nvPr/>
        </p:nvCxnSpPr>
        <p:spPr>
          <a:xfrm>
            <a:off x="12572619" y="3508457"/>
            <a:ext cx="0" cy="762196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4B1C35-E5EA-36FB-D973-1A0944F2CA29}"/>
              </a:ext>
            </a:extLst>
          </p:cNvPr>
          <p:cNvCxnSpPr>
            <a:cxnSpLocks/>
          </p:cNvCxnSpPr>
          <p:nvPr/>
        </p:nvCxnSpPr>
        <p:spPr>
          <a:xfrm>
            <a:off x="12916234" y="3508457"/>
            <a:ext cx="0" cy="762196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6C921F-39CD-3299-FCE8-54ADC5EE7E79}"/>
              </a:ext>
            </a:extLst>
          </p:cNvPr>
          <p:cNvSpPr txBox="1"/>
          <p:nvPr/>
        </p:nvSpPr>
        <p:spPr>
          <a:xfrm rot="18565543">
            <a:off x="11791885" y="2825288"/>
            <a:ext cx="197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size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D34DB-DC1E-5AF6-D644-9251557E32DA}"/>
              </a:ext>
            </a:extLst>
          </p:cNvPr>
          <p:cNvSpPr/>
          <p:nvPr/>
        </p:nvSpPr>
        <p:spPr>
          <a:xfrm>
            <a:off x="8011474" y="2795656"/>
            <a:ext cx="3389658" cy="8124688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12747-34CC-1CD2-236D-074B73DABDBC}"/>
              </a:ext>
            </a:extLst>
          </p:cNvPr>
          <p:cNvSpPr txBox="1"/>
          <p:nvPr/>
        </p:nvSpPr>
        <p:spPr>
          <a:xfrm>
            <a:off x="9093797" y="2298472"/>
            <a:ext cx="204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1552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Collect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pcaps</a:t>
            </a:r>
            <a:r>
              <a:rPr lang="en-US" dirty="0"/>
              <a:t> from live network, test-bed, emulator</a:t>
            </a:r>
          </a:p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Use </a:t>
            </a:r>
            <a:r>
              <a:rPr lang="en-US" dirty="0" err="1"/>
              <a:t>tshark</a:t>
            </a:r>
            <a:r>
              <a:rPr lang="en-US" dirty="0"/>
              <a:t> to generate csv for essential attributes</a:t>
            </a:r>
          </a:p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Perform exploratory data analysis</a:t>
            </a:r>
          </a:p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Cleanse the data</a:t>
            </a:r>
          </a:p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Resample time-series data</a:t>
            </a:r>
          </a:p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Create features for a selected variable</a:t>
            </a:r>
          </a:p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Optimize model</a:t>
            </a:r>
            <a:endParaRPr dirty="0"/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Methodology summary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3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92500"/>
          </a:bodyPr>
          <a:lstStyle/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Countless number of causalities to be found in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pcaps</a:t>
            </a:r>
            <a:endParaRPr lang="en-US" dirty="0"/>
          </a:p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More data with more variety lead to better models</a:t>
            </a:r>
          </a:p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Time-series can also be applied for forecasting</a:t>
            </a:r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Future work suggestions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68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/>
        </p:nvSpPr>
        <p:spPr>
          <a:xfrm>
            <a:off x="15114509" y="11024718"/>
            <a:ext cx="7841898" cy="22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Generated with Microsoft Designer AI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endParaRPr sz="13800" b="1"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Prompt: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white shark, standing at a podium with a laptop. The laptop has stickers on it. Darker blue ocean background.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6840"/>
            </a:pPr>
            <a:r>
              <a:rPr lang="en-US" sz="6840" dirty="0"/>
              <a:t>You can find me at @</a:t>
            </a:r>
            <a:r>
              <a:rPr lang="en-US" sz="6840" dirty="0" err="1"/>
              <a:t>murat_pnw</a:t>
            </a:r>
            <a:endParaRPr lang="en-US" sz="6840" dirty="0"/>
          </a:p>
          <a:p>
            <a:pPr marL="0" lvl="0" indent="0">
              <a:spcBef>
                <a:spcPts val="0"/>
              </a:spcBef>
              <a:buSzPts val="6840"/>
            </a:pPr>
            <a:r>
              <a:rPr lang="en-US" sz="6840" dirty="0"/>
              <a:t>Join the discord channel #ai-integration to discuss any items</a:t>
            </a:r>
          </a:p>
          <a:p>
            <a:pPr marL="0" lvl="0" indent="0">
              <a:spcBef>
                <a:spcPts val="0"/>
              </a:spcBef>
              <a:buSzPts val="6840"/>
            </a:pPr>
            <a:r>
              <a:rPr lang="en-US" sz="6840" dirty="0"/>
              <a:t>Will put this presentation there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endParaRPr dirty="0"/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sz="112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Way to contact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56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6840"/>
            </a:pPr>
            <a:r>
              <a:rPr lang="en-US" sz="6840" dirty="0">
                <a:hlinkClick r:id="rId3"/>
              </a:rPr>
              <a:t>https://www.surveymonkey.com/r/B-Yond-at-Sharkfest24</a:t>
            </a:r>
            <a:endParaRPr lang="en-US" sz="6840" dirty="0"/>
          </a:p>
          <a:p>
            <a:pPr marL="0" lvl="0" indent="0">
              <a:spcBef>
                <a:spcPts val="0"/>
              </a:spcBef>
              <a:buSzPts val="6840"/>
            </a:pPr>
            <a:endParaRPr lang="en-US" sz="684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endParaRPr dirty="0"/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sz="112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Your feedback sought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1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6840"/>
            </a:pPr>
            <a:r>
              <a:rPr lang="en-US" sz="6840" dirty="0"/>
              <a:t>Zohaib Aftab</a:t>
            </a:r>
          </a:p>
          <a:p>
            <a:pPr marL="0" lvl="0" indent="0">
              <a:spcBef>
                <a:spcPts val="0"/>
              </a:spcBef>
              <a:buSzPts val="6840"/>
            </a:pPr>
            <a:endParaRPr lang="en-US" sz="6840" dirty="0"/>
          </a:p>
          <a:p>
            <a:pPr marL="0" lvl="0" indent="0">
              <a:spcBef>
                <a:spcPts val="0"/>
              </a:spcBef>
              <a:buSzPts val="6840"/>
            </a:pPr>
            <a:endParaRPr lang="en-US" sz="6840" dirty="0"/>
          </a:p>
          <a:p>
            <a:pPr marL="0" lvl="0" indent="0">
              <a:spcBef>
                <a:spcPts val="0"/>
              </a:spcBef>
              <a:buSzPts val="6840"/>
            </a:pPr>
            <a:endParaRPr lang="en-US" sz="6840" dirty="0"/>
          </a:p>
          <a:p>
            <a:pPr marL="0" lvl="0" indent="0">
              <a:spcBef>
                <a:spcPts val="0"/>
              </a:spcBef>
              <a:buSzPts val="6840"/>
            </a:pPr>
            <a:r>
              <a:rPr lang="en-US" sz="6840" dirty="0"/>
              <a:t>Nathanael Weill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endParaRPr dirty="0"/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sz="112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Where credit is due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02C0E6-7369-F0BD-F299-1CA15690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4" y="3150485"/>
            <a:ext cx="2612571" cy="30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B998D7E-DCC7-67EC-085E-DD0EF5B83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4" y="7595906"/>
            <a:ext cx="2612571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5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/>
      </p:transition>
    </mc:Choice>
    <mc:Fallback>
      <p:transition spd="slow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r>
              <a:rPr lang="en-US" sz="6840" dirty="0"/>
              <a:t>A primer/tutorial about AI or ML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r>
              <a:rPr lang="en-US" sz="6840" dirty="0"/>
              <a:t>Similarly not about </a:t>
            </a:r>
            <a:r>
              <a:rPr lang="en-US" sz="6840" dirty="0" err="1"/>
              <a:t>Wifi</a:t>
            </a:r>
            <a:endParaRPr lang="en-US" sz="684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r>
              <a:rPr lang="en-US" sz="6840" dirty="0"/>
              <a:t>Or how to dissect </a:t>
            </a:r>
            <a:r>
              <a:rPr lang="en-US" sz="6840" dirty="0" err="1"/>
              <a:t>pcap</a:t>
            </a:r>
            <a:endParaRPr lang="en-US" sz="684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endParaRPr lang="en-US" sz="684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endParaRPr dirty="0"/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sz="112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This session is not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00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6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endParaRPr lang="en-US" sz="684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r>
              <a:rPr lang="en-US" sz="6840" dirty="0"/>
              <a:t>Develop insights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r>
              <a:rPr lang="en-US" sz="6840" dirty="0"/>
              <a:t>Gain awareness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r>
              <a:rPr lang="en-US" sz="6840" dirty="0"/>
              <a:t>Identify new skills to pursue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endParaRPr lang="en-US" sz="684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r>
              <a:rPr lang="en-US" sz="6840" dirty="0"/>
              <a:t>Specifically:</a:t>
            </a:r>
          </a:p>
          <a:p>
            <a:r>
              <a:rPr lang="en-US" dirty="0"/>
              <a:t>Get Familiar with Supervised Learning </a:t>
            </a:r>
          </a:p>
          <a:p>
            <a:r>
              <a:rPr lang="en-US" dirty="0"/>
              <a:t>Introduction to Time Series Modeling for Machine Learning</a:t>
            </a:r>
          </a:p>
          <a:p>
            <a:r>
              <a:rPr lang="en-US" dirty="0"/>
              <a:t>Apply Time Series Modeling to Detect Decreases in Data Rate</a:t>
            </a:r>
            <a:endParaRPr lang="en-US" sz="684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endParaRPr lang="en-US" sz="684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6840"/>
              <a:buFont typeface="Arial"/>
              <a:buNone/>
            </a:pPr>
            <a:endParaRPr dirty="0"/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02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</a:pPr>
            <a:r>
              <a:rPr lang="en-US" sz="9000" b="0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AI ≠ ML		</a:t>
            </a:r>
          </a:p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						</a:t>
            </a:r>
            <a:r>
              <a:rPr lang="en-US" sz="9000" b="0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/>
              <a:t>AI ⊃ ML ⊃ DL</a:t>
            </a:r>
          </a:p>
          <a:p>
            <a:pPr marL="0" indent="0">
              <a:spcBef>
                <a:spcPts val="0"/>
              </a:spcBef>
              <a:buSzPts val="9000"/>
            </a:pPr>
            <a:endParaRPr lang="en-US" dirty="0"/>
          </a:p>
          <a:p>
            <a:pPr marL="0" indent="0">
              <a:spcBef>
                <a:spcPts val="0"/>
              </a:spcBef>
              <a:buSzPts val="9000"/>
            </a:pPr>
            <a:r>
              <a:rPr lang="en-US" dirty="0"/>
              <a:t>ML ≠ DL	</a:t>
            </a:r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Important Inequalities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356E3-F820-A7C6-68F6-70A8F11FC6EB}"/>
              </a:ext>
            </a:extLst>
          </p:cNvPr>
          <p:cNvSpPr txBox="1"/>
          <p:nvPr/>
        </p:nvSpPr>
        <p:spPr>
          <a:xfrm>
            <a:off x="18999200" y="9144000"/>
            <a:ext cx="538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 – Artificial Intelligence</a:t>
            </a:r>
          </a:p>
          <a:p>
            <a:r>
              <a:rPr lang="en-US" sz="3200" dirty="0"/>
              <a:t>ML – Machine Learning</a:t>
            </a:r>
          </a:p>
          <a:p>
            <a:r>
              <a:rPr lang="en-US" sz="3200" dirty="0"/>
              <a:t>DL – Deep Learning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Art of "statistically learn" from data without explicit programming in a continuous manner.</a:t>
            </a:r>
            <a:endParaRPr dirty="0"/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Machine Learning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43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9000"/>
            </a:pPr>
            <a:r>
              <a:rPr lang="en-US" dirty="0"/>
              <a:t>Identification of issues, trends, anomalies, and root causes</a:t>
            </a:r>
            <a:endParaRPr dirty="0"/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</a:pPr>
            <a:r>
              <a:rPr lang="en-US" dirty="0"/>
              <a:t>Using ML in Networking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06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ola template">
  <a:themeElements>
    <a:clrScheme name="Viola template">
      <a:dk1>
        <a:srgbClr val="0443FE"/>
      </a:dk1>
      <a:lt1>
        <a:srgbClr val="FEFDFA"/>
      </a:lt1>
      <a:dk2>
        <a:srgbClr val="A7A7A7"/>
      </a:dk2>
      <a:lt2>
        <a:srgbClr val="535353"/>
      </a:lt2>
      <a:accent1>
        <a:srgbClr val="033C92"/>
      </a:accent1>
      <a:accent2>
        <a:srgbClr val="C9DAF8"/>
      </a:accent2>
      <a:accent3>
        <a:srgbClr val="286492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ola template">
  <a:themeElements>
    <a:clrScheme name="Viola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3C92"/>
      </a:accent1>
      <a:accent2>
        <a:srgbClr val="C9DAF8"/>
      </a:accent2>
      <a:accent3>
        <a:srgbClr val="286492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8565</TotalTime>
  <Words>520</Words>
  <Application>Microsoft Macintosh PowerPoint</Application>
  <PresentationFormat>Custom</PresentationFormat>
  <Paragraphs>91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</vt:lpstr>
      <vt:lpstr>Söhne</vt:lpstr>
      <vt:lpstr>Trebuchet MS</vt:lpstr>
      <vt:lpstr>Viola template</vt:lpstr>
      <vt:lpstr>PowerPoint Presentation</vt:lpstr>
      <vt:lpstr>Way to contact</vt:lpstr>
      <vt:lpstr>Your feedback sought</vt:lpstr>
      <vt:lpstr>Where credit is due</vt:lpstr>
      <vt:lpstr>This session is not</vt:lpstr>
      <vt:lpstr>Objectives</vt:lpstr>
      <vt:lpstr>Important Inequalities</vt:lpstr>
      <vt:lpstr>Machine Learning</vt:lpstr>
      <vt:lpstr>Using ML in Networking</vt:lpstr>
      <vt:lpstr>Getting organized</vt:lpstr>
      <vt:lpstr>Time Series</vt:lpstr>
      <vt:lpstr>Time series preprocessing: resampling</vt:lpstr>
      <vt:lpstr>PowerPoint Presentation</vt:lpstr>
      <vt:lpstr>PowerPoint Presentation</vt:lpstr>
      <vt:lpstr>Essential definitions in time series analysis</vt:lpstr>
      <vt:lpstr>PowerPoint Presentation</vt:lpstr>
      <vt:lpstr>Methodology summary</vt:lpstr>
      <vt:lpstr>Future work suggestions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Murat Bilgic</cp:lastModifiedBy>
  <cp:revision>5</cp:revision>
  <dcterms:modified xsi:type="dcterms:W3CDTF">2024-06-18T14:18:37Z</dcterms:modified>
</cp:coreProperties>
</file>