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4" r:id="rId3"/>
    <p:sldId id="265" r:id="rId4"/>
    <p:sldId id="296" r:id="rId5"/>
    <p:sldId id="297" r:id="rId6"/>
    <p:sldId id="268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9" r:id="rId25"/>
    <p:sldId id="315" r:id="rId26"/>
    <p:sldId id="316" r:id="rId27"/>
    <p:sldId id="317" r:id="rId28"/>
    <p:sldId id="318" r:id="rId29"/>
    <p:sldId id="263" r:id="rId30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a90o+t5cU2KXXlS3PkTE3oVr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5"/>
    <p:restoredTop sz="84154"/>
  </p:normalViewPr>
  <p:slideViewPr>
    <p:cSldViewPr snapToGrid="0">
      <p:cViewPr varScale="1">
        <p:scale>
          <a:sx n="46" d="100"/>
          <a:sy n="46" d="100"/>
        </p:scale>
        <p:origin x="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A1D65D-1553-F2D1-7AFE-9539C1807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7CC28-3555-CBDF-F4D7-6AC70554C7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6C6BC-B7A4-6147-BAB6-A29B708DE82E}" type="datetimeFigureOut">
              <a:rPr lang="en-IL" smtClean="0"/>
              <a:t>20/06/2024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B9AA1-2D63-D92B-1953-1D7A4D4916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47BA-55B4-4DBE-8E67-B41AD2A921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895B7-942B-3A42-84E6-B637B66C9B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849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dirty="0"/>
              <a:t>This is not an exhaustive list, these are the basic and most common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7032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- Very commonly used for OS fingerprinting 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21942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IoT need to communicate with external vendor servers for: firmware update, data storage, analytics, authentication, time setting, configuration, and more.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Most IoTs have a bounded set of external address they communicate with, so DNS can be used for fingerprinting</a:t>
            </a:r>
            <a:endParaRPr lang="en-IL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9955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40127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It is still very common to see IoT using HTTP over the web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Many IoT devices have limited processing power and memory, making the overhead of HTTPS (which requires encryption, decryption, certificates handling) more demanding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28957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The IP in the PCAP isn’t local (HTTP over the web)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68990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38001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IL" dirty="0"/>
              <a:t>imple network – modem/router given by the ISP also acts as the dhcp server</a:t>
            </a:r>
          </a:p>
          <a:p>
            <a:r>
              <a:rPr lang="en-IL" dirty="0"/>
              <a:t>Complex networks – router or llayer 3 switches are often configured as dhcp relay agents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33969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Dhcp</a:t>
            </a:r>
            <a:r>
              <a:rPr lang="en-US" dirty="0"/>
              <a:t> vendor class </a:t>
            </a:r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  <a:t>is used by DHCP servers to identify the type or class of device making a DHCP request. It allows for customized configuration settings based on the vendor or device type.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  <a:t>- This info isn’t given by all device, but is common for IoT</a:t>
            </a:r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56964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918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SASE –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Secure Access Service Edge</a:t>
            </a:r>
            <a:endParaRPr dirty="0"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340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27354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- </a:t>
            </a:r>
            <a:r>
              <a:rPr lang="en-US" dirty="0"/>
              <a:t>B</a:t>
            </a:r>
            <a:r>
              <a:rPr lang="en-IL" dirty="0"/>
              <a:t>e aware of randomized mac address</a:t>
            </a:r>
          </a:p>
        </p:txBody>
      </p:sp>
    </p:spTree>
    <p:extLst>
      <p:ext uri="{BB962C8B-B14F-4D97-AF65-F5344CB8AC3E}">
        <p14:creationId xmlns:p14="http://schemas.microsoft.com/office/powerpoint/2010/main" val="3008350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40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77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0359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95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791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Simple networks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Often a single device (ISP modem) that has access to all LAN/inbound/outbound traffic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Running the fingerprinting software on it is sufficient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6803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Complex networks</a:t>
            </a:r>
          </a:p>
          <a:p>
            <a:pPr marL="1028700" lvl="1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Multiple site communicating over WAN</a:t>
            </a:r>
          </a:p>
          <a:p>
            <a:pPr marL="1028700" lvl="1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LAN contains multiple subnets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ISP Modem won’t be sufficient for gaining visibility to all LAN devices (only WAN/outbound/Inbound traffic)</a:t>
            </a:r>
          </a:p>
        </p:txBody>
      </p:sp>
    </p:spTree>
    <p:extLst>
      <p:ext uri="{BB962C8B-B14F-4D97-AF65-F5344CB8AC3E}">
        <p14:creationId xmlns:p14="http://schemas.microsoft.com/office/powerpoint/2010/main" val="141318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onetworks.com/" TargetMode="External"/><Relationship Id="rId2" Type="http://schemas.openxmlformats.org/officeDocument/2006/relationships/hyperlink" Target="mailto:asaf.fried@catonetworks.com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x">
  <p:cSld name="TITLE_AND_BODY">
    <p:bg>
      <p:bgPr>
        <a:solidFill>
          <a:srgbClr val="0443FE">
            <a:alpha val="682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0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15" name="Google Shape;15;p10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32373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>
                <a:solidFill>
                  <a:srgbClr val="32373A"/>
                </a:solidFill>
              </a:endParaRPr>
            </a:p>
          </p:txBody>
        </p:sp>
        <p:pic>
          <p:nvPicPr>
            <p:cNvPr id="16" name="Google Shape;16;p10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20236632" y="12201795"/>
            <a:ext cx="3395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w Topic">
  <p:cSld name="New Topic">
    <p:bg>
      <p:bgPr>
        <a:solidFill>
          <a:srgbClr val="0060B0">
            <a:alpha val="48180"/>
          </a:srgbClr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24" name="Google Shape;24;p12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25" name="Google Shape;25;p12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22848" y="5218172"/>
            <a:ext cx="24338304" cy="32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>
                <a:solidFill>
                  <a:srgbClr val="FEFDF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20236631" y="12201795"/>
            <a:ext cx="3395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;p13">
            <a:extLst>
              <a:ext uri="{FF2B5EF4-FFF2-40B4-BE49-F238E27FC236}">
                <a16:creationId xmlns:a16="http://schemas.microsoft.com/office/drawing/2014/main" id="{DDF47158-3931-EDAC-876F-815CEF5DAE15}"/>
              </a:ext>
            </a:extLst>
          </p:cNvPr>
          <p:cNvSpPr/>
          <p:nvPr userDrawn="1"/>
        </p:nvSpPr>
        <p:spPr>
          <a:xfrm>
            <a:off x="0" y="12760398"/>
            <a:ext cx="24385375" cy="955602"/>
          </a:xfrm>
          <a:prstGeom prst="rect">
            <a:avLst/>
          </a:prstGeom>
          <a:solidFill>
            <a:srgbClr val="0060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asaf.fried@catonetworks.com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www.catonetworks.com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 dirty="0">
                <a:solidFill>
                  <a:srgbClr val="FEFDFA"/>
                </a:solidFill>
                <a:latin typeface="Arial"/>
                <a:ea typeface="Arial"/>
                <a:cs typeface="Arial"/>
                <a:sym typeface="Arial"/>
              </a:rPr>
              <a:t>							Asaf fried</a:t>
            </a:r>
            <a:endParaRPr sz="2400" b="0" dirty="0"/>
          </a:p>
        </p:txBody>
      </p:sp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0" name="Google Shape;30;p13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31" name="Google Shape;31;p13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32" name="Google Shape;32;p13" descr="Untitled-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A blue circle with white letters on it&#10;&#10;Description automatically generated">
            <a:extLst>
              <a:ext uri="{FF2B5EF4-FFF2-40B4-BE49-F238E27FC236}">
                <a16:creationId xmlns:a16="http://schemas.microsoft.com/office/drawing/2014/main" id="{7CFEF228-958B-D8E9-6D63-6F2BDF5DFD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619566" y="12999565"/>
            <a:ext cx="477268" cy="477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 and A">
  <p:cSld name="Q and 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42" name="Google Shape;42;p1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43" name="Google Shape;43;p15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15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8045" y="-15586"/>
            <a:ext cx="1371600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5"/>
          <p:cNvSpPr/>
          <p:nvPr/>
        </p:nvSpPr>
        <p:spPr>
          <a:xfrm rot="10800000" flipH="1">
            <a:off x="8484831" y="4641651"/>
            <a:ext cx="14256942" cy="44326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768" y="0"/>
                </a:moveTo>
                <a:cubicBezTo>
                  <a:pt x="4269" y="0"/>
                  <a:pt x="3863" y="1304"/>
                  <a:pt x="3863" y="2911"/>
                </a:cubicBezTo>
                <a:lnTo>
                  <a:pt x="3863" y="16046"/>
                </a:lnTo>
                <a:lnTo>
                  <a:pt x="0" y="20405"/>
                </a:lnTo>
                <a:lnTo>
                  <a:pt x="3869" y="18863"/>
                </a:lnTo>
                <a:cubicBezTo>
                  <a:pt x="3897" y="20388"/>
                  <a:pt x="4287" y="21600"/>
                  <a:pt x="4768" y="21600"/>
                </a:cubicBezTo>
                <a:lnTo>
                  <a:pt x="20695" y="21600"/>
                </a:lnTo>
                <a:cubicBezTo>
                  <a:pt x="21195" y="21600"/>
                  <a:pt x="21600" y="20296"/>
                  <a:pt x="21600" y="18689"/>
                </a:cubicBezTo>
                <a:lnTo>
                  <a:pt x="21600" y="2911"/>
                </a:lnTo>
                <a:cubicBezTo>
                  <a:pt x="21600" y="1304"/>
                  <a:pt x="21195" y="0"/>
                  <a:pt x="20695" y="0"/>
                </a:cubicBezTo>
                <a:lnTo>
                  <a:pt x="4768" y="0"/>
                </a:lnTo>
                <a:close/>
              </a:path>
            </a:pathLst>
          </a:custGeom>
          <a:solidFill>
            <a:srgbClr val="FFFFFF"/>
          </a:solidFill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508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/>
          <p:nvPr/>
        </p:nvSpPr>
        <p:spPr>
          <a:xfrm>
            <a:off x="12524050" y="6038900"/>
            <a:ext cx="9462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0B0"/>
              </a:buClr>
              <a:buSzPts val="9800"/>
              <a:buFont typeface="Arial"/>
              <a:buNone/>
            </a:pPr>
            <a:r>
              <a:rPr lang="en-US" sz="9800" b="1" i="0" u="none" strike="noStrike" cap="none">
                <a:solidFill>
                  <a:srgbClr val="0060B0"/>
                </a:solidFill>
                <a:latin typeface="Arial"/>
                <a:ea typeface="Arial"/>
                <a:cs typeface="Arial"/>
                <a:sym typeface="Arial"/>
              </a:rPr>
              <a:t>Time for Q &amp; A</a:t>
            </a:r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17475200" y="11609798"/>
            <a:ext cx="56895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060B0"/>
              </a:buClr>
              <a:buSzPts val="7400"/>
              <a:buFont typeface="Arial"/>
              <a:buNone/>
              <a:defRPr sz="7400" b="0" i="0" u="none" strike="noStrike" cap="none">
                <a:solidFill>
                  <a:srgbClr val="0060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9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9" name="Google Shape;9;p9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10" name="Google Shape;10;p9" descr="Untitled-2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9"/>
          <p:cNvSpPr txBox="1"/>
          <p:nvPr/>
        </p:nvSpPr>
        <p:spPr>
          <a:xfrm>
            <a:off x="10669593" y="11324271"/>
            <a:ext cx="3730078" cy="22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-105474" y="12276170"/>
            <a:ext cx="24490850" cy="1484593"/>
          </a:xfrm>
          <a:prstGeom prst="rect">
            <a:avLst/>
          </a:prstGeom>
          <a:solidFill>
            <a:srgbClr val="0060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EFDFA"/>
                </a:solidFill>
                <a:latin typeface="Arial"/>
                <a:ea typeface="Arial"/>
                <a:cs typeface="Arial"/>
                <a:sym typeface="Arial"/>
              </a:rPr>
              <a:t>Website, twitter, whatever contact info you prefer. Edit in Slide Layout/Master.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53" name="Google Shape;53;p1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54" name="Google Shape;54;p1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1"/>
          <p:cNvSpPr txBox="1"/>
          <p:nvPr/>
        </p:nvSpPr>
        <p:spPr>
          <a:xfrm>
            <a:off x="851843" y="7948744"/>
            <a:ext cx="22787091" cy="462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sz="138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Asaf Fried</a:t>
            </a:r>
            <a:endParaRPr dirty="0">
              <a:solidFill>
                <a:srgbClr val="32373A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00"/>
              </a:buClr>
              <a:buSzPts val="10000"/>
              <a:buFont typeface="Arial"/>
              <a:buNone/>
            </a:pPr>
            <a:r>
              <a:rPr lang="en-US" sz="10000" b="1" dirty="0">
                <a:solidFill>
                  <a:schemeClr val="accent1"/>
                </a:solidFill>
              </a:rPr>
              <a:t>Data Research TL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851843" y="1718751"/>
            <a:ext cx="16449568" cy="461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sz="138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Passive Fingerprinting Methods for IoT Profiling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25F83FFD-996A-0DE9-F0F9-F042CDB9B7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601975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Protocols</a:t>
            </a:r>
            <a:endParaRPr dirty="0"/>
          </a:p>
        </p:txBody>
      </p:sp>
      <p:pic>
        <p:nvPicPr>
          <p:cNvPr id="5" name="Picture 4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4F18C057-0C25-74AE-C864-1A33D497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5" y="3785847"/>
            <a:ext cx="21441495" cy="83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B86B419D-9767-F3F2-DBD8-40A6A770F0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Mac Address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440DB-55C3-4CD0-58EA-B5C3DF7B24D7}"/>
              </a:ext>
            </a:extLst>
          </p:cNvPr>
          <p:cNvSpPr txBox="1"/>
          <p:nvPr/>
        </p:nvSpPr>
        <p:spPr>
          <a:xfrm>
            <a:off x="3049260" y="5132514"/>
            <a:ext cx="9752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00</a:t>
            </a:r>
            <a:r>
              <a:rPr lang="en-US" sz="6600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:11:22 </a:t>
            </a:r>
            <a:r>
              <a:rPr lang="en-US" sz="6600" b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</a:t>
            </a:r>
            <a:r>
              <a:rPr lang="en-US" sz="6600" b="1" dirty="0">
                <a:solidFill>
                  <a:schemeClr val="accent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AA:BB:CC</a:t>
            </a:r>
            <a:endParaRPr lang="en-IL" sz="66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A3798-55FC-53D5-5EA5-962429AB0D54}"/>
              </a:ext>
            </a:extLst>
          </p:cNvPr>
          <p:cNvSpPr txBox="1"/>
          <p:nvPr/>
        </p:nvSpPr>
        <p:spPr>
          <a:xfrm>
            <a:off x="16183748" y="9829275"/>
            <a:ext cx="646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Network Interface Card (NIC)</a:t>
            </a:r>
            <a:endParaRPr lang="en-IL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53A8149-1AA3-561B-3BD6-0647056B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L" altLang="en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IL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DB7AC-5FB3-CF4D-4120-FA844A63A6A5}"/>
              </a:ext>
            </a:extLst>
          </p:cNvPr>
          <p:cNvSpPr txBox="1"/>
          <p:nvPr/>
        </p:nvSpPr>
        <p:spPr>
          <a:xfrm>
            <a:off x="2514112" y="8382725"/>
            <a:ext cx="4294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Organizational Unique Identifier</a:t>
            </a:r>
            <a:endParaRPr lang="en-I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CF3C8-21DD-B886-4622-4E4BC57395F7}"/>
              </a:ext>
            </a:extLst>
          </p:cNvPr>
          <p:cNvSpPr txBox="1"/>
          <p:nvPr/>
        </p:nvSpPr>
        <p:spPr>
          <a:xfrm>
            <a:off x="9421242" y="8487024"/>
            <a:ext cx="4294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accent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Device Identifier</a:t>
            </a:r>
            <a:endParaRPr lang="en-IL" sz="3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4EDD24-671B-9541-F47E-E8756DF939BF}"/>
              </a:ext>
            </a:extLst>
          </p:cNvPr>
          <p:cNvCxnSpPr/>
          <p:nvPr/>
        </p:nvCxnSpPr>
        <p:spPr>
          <a:xfrm>
            <a:off x="9851113" y="8141368"/>
            <a:ext cx="3224463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322624-51C5-D65B-6DA1-33EF7FA9DE80}"/>
              </a:ext>
            </a:extLst>
          </p:cNvPr>
          <p:cNvSpPr txBox="1"/>
          <p:nvPr/>
        </p:nvSpPr>
        <p:spPr>
          <a:xfrm>
            <a:off x="2927683" y="7143236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600" dirty="0"/>
              <a:t>3 bytes (24 bits)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D8C6C-33F3-35D2-66F8-B25B0C6B43B8}"/>
              </a:ext>
            </a:extLst>
          </p:cNvPr>
          <p:cNvSpPr txBox="1"/>
          <p:nvPr/>
        </p:nvSpPr>
        <p:spPr>
          <a:xfrm>
            <a:off x="9729537" y="7143236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600" dirty="0"/>
              <a:t>3 bytes (24 bits)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0657DB-F38C-2D05-318F-D54B8AB491D1}"/>
              </a:ext>
            </a:extLst>
          </p:cNvPr>
          <p:cNvCxnSpPr/>
          <p:nvPr/>
        </p:nvCxnSpPr>
        <p:spPr>
          <a:xfrm>
            <a:off x="3049260" y="8141368"/>
            <a:ext cx="322446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Picture 13" descr="A close-up of a computer circuit board&#10;&#10;Description automatically generated">
            <a:extLst>
              <a:ext uri="{FF2B5EF4-FFF2-40B4-BE49-F238E27FC236}">
                <a16:creationId xmlns:a16="http://schemas.microsoft.com/office/drawing/2014/main" id="{AA527159-C3F4-8963-187A-7BC1A83A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65" y="4020001"/>
            <a:ext cx="9348932" cy="51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EF7E9992-0BBA-780E-3054-CA06E8568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Mac Address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55061-1895-4997-F4A1-DD67074A7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L" altLang="en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IL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F2862C-213A-C386-6280-3B8648E1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30" y="2966064"/>
            <a:ext cx="12629334" cy="9046746"/>
          </a:xfrm>
          <a:prstGeom prst="rect">
            <a:avLst/>
          </a:prstGeom>
        </p:spPr>
      </p:pic>
      <p:pic>
        <p:nvPicPr>
          <p:cNvPr id="6" name="Picture 5" descr="A white camera with a round circular lens&#10;&#10;Description automatically generated">
            <a:extLst>
              <a:ext uri="{FF2B5EF4-FFF2-40B4-BE49-F238E27FC236}">
                <a16:creationId xmlns:a16="http://schemas.microsoft.com/office/drawing/2014/main" id="{20D8B477-4CC6-8758-E22B-2768766F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161" y="3641270"/>
            <a:ext cx="7772400" cy="4371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9D5F1-6595-687F-710A-2A71A5EE0B2B}"/>
              </a:ext>
            </a:extLst>
          </p:cNvPr>
          <p:cNvSpPr txBox="1"/>
          <p:nvPr/>
        </p:nvSpPr>
        <p:spPr>
          <a:xfrm>
            <a:off x="17350713" y="8013245"/>
            <a:ext cx="263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D-Link Cam</a:t>
            </a:r>
            <a:endParaRPr lang="en-IL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ECE8C-B9B5-2A83-81E4-25BAF73AC1C0}"/>
              </a:ext>
            </a:extLst>
          </p:cNvPr>
          <p:cNvSpPr txBox="1"/>
          <p:nvPr/>
        </p:nvSpPr>
        <p:spPr>
          <a:xfrm>
            <a:off x="14004758" y="9305908"/>
            <a:ext cx="9601199" cy="646331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OUI == “B0:C5:54”   // D-Link International</a:t>
            </a:r>
            <a:endParaRPr lang="en-I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D92D95-157A-EAA8-6AE7-27FC8DE2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</p:spPr>
        <p:txBody>
          <a:bodyPr/>
          <a:lstStyle/>
          <a:p>
            <a:r>
              <a:rPr lang="en-US" dirty="0"/>
              <a:t>TCP/IP Header</a:t>
            </a:r>
            <a:endParaRPr lang="en-IL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332F6AF-3B16-D4E9-1B24-2A69AEF7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3" y="3282462"/>
            <a:ext cx="13125838" cy="5327080"/>
          </a:xfrm>
          <a:prstGeom prst="rect">
            <a:avLst/>
          </a:prstGeom>
        </p:spPr>
      </p:pic>
      <p:pic>
        <p:nvPicPr>
          <p:cNvPr id="5" name="Picture 4" descr="A table with text on it&#10;&#10;Description automatically generated">
            <a:extLst>
              <a:ext uri="{FF2B5EF4-FFF2-40B4-BE49-F238E27FC236}">
                <a16:creationId xmlns:a16="http://schemas.microsoft.com/office/drawing/2014/main" id="{7E586B8C-6AD3-1093-E5DC-F2A142763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158" y="8932886"/>
            <a:ext cx="7772400" cy="3001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2435DA-5356-DC7F-C6EA-4F67456D9BB1}"/>
              </a:ext>
            </a:extLst>
          </p:cNvPr>
          <p:cNvSpPr/>
          <p:nvPr/>
        </p:nvSpPr>
        <p:spPr>
          <a:xfrm>
            <a:off x="1946031" y="7151076"/>
            <a:ext cx="11678049" cy="1458465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968C6-3E0B-1B7A-2CCD-C0D6DD5FB69D}"/>
              </a:ext>
            </a:extLst>
          </p:cNvPr>
          <p:cNvSpPr/>
          <p:nvPr/>
        </p:nvSpPr>
        <p:spPr>
          <a:xfrm>
            <a:off x="8206154" y="5720862"/>
            <a:ext cx="5417926" cy="844062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4C1D7-BA1C-2E22-FBDE-6700EF626F6E}"/>
              </a:ext>
            </a:extLst>
          </p:cNvPr>
          <p:cNvSpPr/>
          <p:nvPr/>
        </p:nvSpPr>
        <p:spPr>
          <a:xfrm>
            <a:off x="6726604" y="10074730"/>
            <a:ext cx="3003550" cy="358808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76EB56-0EA3-5B96-DF03-DF4B16457D62}"/>
              </a:ext>
            </a:extLst>
          </p:cNvPr>
          <p:cNvSpPr/>
          <p:nvPr/>
        </p:nvSpPr>
        <p:spPr>
          <a:xfrm>
            <a:off x="7280031" y="5703374"/>
            <a:ext cx="444243" cy="861549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2B25F-AF95-F557-420E-8BCFEFCEE126}"/>
              </a:ext>
            </a:extLst>
          </p:cNvPr>
          <p:cNvSpPr/>
          <p:nvPr/>
        </p:nvSpPr>
        <p:spPr>
          <a:xfrm>
            <a:off x="11286881" y="9547192"/>
            <a:ext cx="1514719" cy="527538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AC2DAAF9-9883-9887-11CD-A76BE00BA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807" y="3988761"/>
            <a:ext cx="7478334" cy="77830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46DEA0-DB9A-9369-C1B1-A0CD32F0F73A}"/>
              </a:ext>
            </a:extLst>
          </p:cNvPr>
          <p:cNvSpPr/>
          <p:nvPr/>
        </p:nvSpPr>
        <p:spPr>
          <a:xfrm>
            <a:off x="17197754" y="6134148"/>
            <a:ext cx="5417926" cy="430775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456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00BD724C-6285-6218-E843-43D1986AF0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TCP/IP Header</a:t>
            </a:r>
            <a:endParaRPr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F8E803D-7F4D-3D74-10C0-AFD117B39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827" y="6858000"/>
            <a:ext cx="5320542" cy="918625"/>
          </a:xfrm>
          <a:prstGeom prst="rect">
            <a:avLst/>
          </a:prstGeom>
        </p:spPr>
      </p:pic>
      <p:pic>
        <p:nvPicPr>
          <p:cNvPr id="5" name="Picture 4" descr="A green robot with two horns&#10;&#10;Description automatically generated">
            <a:extLst>
              <a:ext uri="{FF2B5EF4-FFF2-40B4-BE49-F238E27FC236}">
                <a16:creationId xmlns:a16="http://schemas.microsoft.com/office/drawing/2014/main" id="{F7CDE47B-7B63-3EA2-4847-3D7B304F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9869" y="3105647"/>
            <a:ext cx="2921177" cy="3431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7D0F0-6FEF-9554-71AD-2973FD75AE92}"/>
              </a:ext>
            </a:extLst>
          </p:cNvPr>
          <p:cNvSpPr txBox="1"/>
          <p:nvPr/>
        </p:nvSpPr>
        <p:spPr>
          <a:xfrm>
            <a:off x="18009394" y="8369298"/>
            <a:ext cx="409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Android based OS</a:t>
            </a:r>
            <a:endParaRPr lang="en-IL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E6C8A-C11C-7F45-A937-382133AF536E}"/>
              </a:ext>
            </a:extLst>
          </p:cNvPr>
          <p:cNvSpPr txBox="1"/>
          <p:nvPr/>
        </p:nvSpPr>
        <p:spPr>
          <a:xfrm>
            <a:off x="16579516" y="9608602"/>
            <a:ext cx="7594934" cy="1200329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IP TTL== 64 and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TCP Options == 02,04,08,01,03,25</a:t>
            </a:r>
            <a:endParaRPr lang="en-IL" sz="3600" dirty="0">
              <a:solidFill>
                <a:srgbClr val="00B050"/>
              </a:solidFill>
            </a:endParaRPr>
          </a:p>
        </p:txBody>
      </p:sp>
      <p:pic>
        <p:nvPicPr>
          <p:cNvPr id="8" name="Picture 7" descr="A group of colorful dots&#10;&#10;Description automatically generated">
            <a:extLst>
              <a:ext uri="{FF2B5EF4-FFF2-40B4-BE49-F238E27FC236}">
                <a16:creationId xmlns:a16="http://schemas.microsoft.com/office/drawing/2014/main" id="{6B846393-092A-2E3A-0E47-5A0AB4F9A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333" y="4776488"/>
            <a:ext cx="1958604" cy="14885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C3BCF1-75BC-B990-4ED2-DB867540F930}"/>
              </a:ext>
            </a:extLst>
          </p:cNvPr>
          <p:cNvGrpSpPr/>
          <p:nvPr/>
        </p:nvGrpSpPr>
        <p:grpSpPr>
          <a:xfrm>
            <a:off x="0" y="2787550"/>
            <a:ext cx="16216372" cy="9626523"/>
            <a:chOff x="0" y="2787550"/>
            <a:chExt cx="16216372" cy="9626523"/>
          </a:xfrm>
        </p:grpSpPr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A87EB8C-A1A2-6CA7-BE35-B8F61B712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787550"/>
              <a:ext cx="13121840" cy="90595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67E90C-88BE-CD8C-03A2-BFDF9901D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7011" y="5641768"/>
              <a:ext cx="7959361" cy="6772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33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433D23-D0A0-E5FF-C44C-A827BD31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</p:spPr>
        <p:txBody>
          <a:bodyPr/>
          <a:lstStyle/>
          <a:p>
            <a:r>
              <a:rPr lang="en-IL" dirty="0"/>
              <a:t>DNS Traffic</a:t>
            </a:r>
          </a:p>
        </p:txBody>
      </p:sp>
      <p:pic>
        <p:nvPicPr>
          <p:cNvPr id="4" name="Picture 3" descr="A diagram of a cloud server&#10;&#10;Description automatically generated">
            <a:extLst>
              <a:ext uri="{FF2B5EF4-FFF2-40B4-BE49-F238E27FC236}">
                <a16:creationId xmlns:a16="http://schemas.microsoft.com/office/drawing/2014/main" id="{2DF15499-C110-3654-0AC1-04014C8AB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872" y="2689391"/>
            <a:ext cx="16377653" cy="8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3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2A2DA828-A517-50A2-3764-8EDF9A5B2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DNS Traffic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5EC5A8-02C3-F0A1-E22F-5358ADE2C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L" altLang="en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IL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DABDC-3D10-F0BE-5988-29159E33F326}"/>
              </a:ext>
            </a:extLst>
          </p:cNvPr>
          <p:cNvSpPr txBox="1"/>
          <p:nvPr/>
        </p:nvSpPr>
        <p:spPr>
          <a:xfrm>
            <a:off x="16637310" y="7613044"/>
            <a:ext cx="456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Philips Hue Bridge</a:t>
            </a:r>
            <a:endParaRPr lang="en-IL" sz="36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3BCB1DD-8590-BBB2-3679-534ABC95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4" y="3039633"/>
            <a:ext cx="13296313" cy="9087487"/>
          </a:xfrm>
          <a:prstGeom prst="rect">
            <a:avLst/>
          </a:prstGeom>
        </p:spPr>
      </p:pic>
      <p:pic>
        <p:nvPicPr>
          <p:cNvPr id="7" name="Picture 6" descr="A white square device with a round button&#10;&#10;Description automatically generated">
            <a:extLst>
              <a:ext uri="{FF2B5EF4-FFF2-40B4-BE49-F238E27FC236}">
                <a16:creationId xmlns:a16="http://schemas.microsoft.com/office/drawing/2014/main" id="{AEAA0E4E-1BAA-53A8-E22F-FE71DE73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5044" y="3429048"/>
            <a:ext cx="4154328" cy="4154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4DB33-4317-7276-CA63-C3510AFC524C}"/>
              </a:ext>
            </a:extLst>
          </p:cNvPr>
          <p:cNvSpPr txBox="1"/>
          <p:nvPr/>
        </p:nvSpPr>
        <p:spPr>
          <a:xfrm>
            <a:off x="14661517" y="9354697"/>
            <a:ext cx="8518358" cy="1200329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“</a:t>
            </a:r>
            <a:r>
              <a:rPr lang="en-US" sz="3600" dirty="0" err="1">
                <a:solidFill>
                  <a:srgbClr val="00B050"/>
                </a:solidFill>
              </a:rPr>
              <a:t>bridge.meethue.com</a:t>
            </a:r>
            <a:r>
              <a:rPr lang="en-US" sz="3600" dirty="0">
                <a:solidFill>
                  <a:srgbClr val="00B050"/>
                </a:solidFill>
              </a:rPr>
              <a:t>” in DNS A and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“</a:t>
            </a:r>
            <a:r>
              <a:rPr lang="en-US" sz="3600" dirty="0" err="1">
                <a:solidFill>
                  <a:srgbClr val="00B050"/>
                </a:solidFill>
              </a:rPr>
              <a:t>dcp.cpp.philips.com</a:t>
            </a:r>
            <a:r>
              <a:rPr lang="en-US" sz="3600" dirty="0">
                <a:solidFill>
                  <a:srgbClr val="00B050"/>
                </a:solidFill>
              </a:rPr>
              <a:t>” in DNS A</a:t>
            </a:r>
          </a:p>
        </p:txBody>
      </p:sp>
    </p:spTree>
    <p:extLst>
      <p:ext uri="{BB962C8B-B14F-4D97-AF65-F5344CB8AC3E}">
        <p14:creationId xmlns:p14="http://schemas.microsoft.com/office/powerpoint/2010/main" val="2159640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573C6E-55D1-AE13-92E4-23264FF1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</p:spPr>
        <p:txBody>
          <a:bodyPr/>
          <a:lstStyle/>
          <a:p>
            <a:r>
              <a:rPr lang="en-IL" dirty="0"/>
              <a:t>HTTP Traffic</a:t>
            </a:r>
          </a:p>
        </p:txBody>
      </p:sp>
      <p:pic>
        <p:nvPicPr>
          <p:cNvPr id="4" name="Picture 3" descr="A computer network diagram with a cloud&#10;&#10;Description automatically generated with medium confidence">
            <a:extLst>
              <a:ext uri="{FF2B5EF4-FFF2-40B4-BE49-F238E27FC236}">
                <a16:creationId xmlns:a16="http://schemas.microsoft.com/office/drawing/2014/main" id="{81391399-1D01-D454-90E9-624CADAF3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39" y="4876132"/>
            <a:ext cx="17328121" cy="57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10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C6D33F8F-1C61-6E49-4071-D3E5796A8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HTTP Traffic</a:t>
            </a:r>
            <a:endParaRPr dirty="0"/>
          </a:p>
        </p:txBody>
      </p:sp>
      <p:pic>
        <p:nvPicPr>
          <p:cNvPr id="4" name="Picture 3" descr="A white square object with a ball in the middle&#10;&#10;Description automatically generated">
            <a:extLst>
              <a:ext uri="{FF2B5EF4-FFF2-40B4-BE49-F238E27FC236}">
                <a16:creationId xmlns:a16="http://schemas.microsoft.com/office/drawing/2014/main" id="{84715A94-AD28-45DA-2A8A-3E866C3A5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026" y="4268058"/>
            <a:ext cx="3929745" cy="2999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1950E-DFCF-8AF6-B889-B8EC6B6AD29C}"/>
              </a:ext>
            </a:extLst>
          </p:cNvPr>
          <p:cNvSpPr txBox="1"/>
          <p:nvPr/>
        </p:nvSpPr>
        <p:spPr>
          <a:xfrm>
            <a:off x="15566058" y="7570696"/>
            <a:ext cx="5837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D-Link Motion Sensor</a:t>
            </a:r>
          </a:p>
          <a:p>
            <a:pPr algn="ctr"/>
            <a:r>
              <a:rPr lang="en-US" sz="3600" dirty="0"/>
              <a:t>DCH-S150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076E7F7-E9A2-9E9C-691A-BA3FF6E5D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245" y="2917363"/>
            <a:ext cx="9685755" cy="9306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F44A9-A6DA-FF87-1160-DC4F85A97711}"/>
              </a:ext>
            </a:extLst>
          </p:cNvPr>
          <p:cNvSpPr txBox="1"/>
          <p:nvPr/>
        </p:nvSpPr>
        <p:spPr>
          <a:xfrm>
            <a:off x="15180761" y="9212098"/>
            <a:ext cx="648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Firmware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E1665-150F-0C77-AFB5-C2F5F0E395E8}"/>
              </a:ext>
            </a:extLst>
          </p:cNvPr>
          <p:cNvSpPr txBox="1"/>
          <p:nvPr/>
        </p:nvSpPr>
        <p:spPr>
          <a:xfrm>
            <a:off x="14490413" y="10074731"/>
            <a:ext cx="8518358" cy="1200329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Host == “</a:t>
            </a:r>
            <a:r>
              <a:rPr lang="en-US" sz="3600" dirty="0" err="1">
                <a:solidFill>
                  <a:srgbClr val="00B050"/>
                </a:solidFill>
              </a:rPr>
              <a:t>wrpd.dlink.com</a:t>
            </a:r>
            <a:r>
              <a:rPr lang="en-US" sz="3600" dirty="0">
                <a:solidFill>
                  <a:srgbClr val="00B050"/>
                </a:solidFill>
              </a:rPr>
              <a:t>” and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URI contains “DCH-S150”</a:t>
            </a:r>
          </a:p>
        </p:txBody>
      </p:sp>
    </p:spTree>
    <p:extLst>
      <p:ext uri="{BB962C8B-B14F-4D97-AF65-F5344CB8AC3E}">
        <p14:creationId xmlns:p14="http://schemas.microsoft.com/office/powerpoint/2010/main" val="31208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">
            <a:extLst>
              <a:ext uri="{FF2B5EF4-FFF2-40B4-BE49-F238E27FC236}">
                <a16:creationId xmlns:a16="http://schemas.microsoft.com/office/drawing/2014/main" id="{DF8A2427-7C29-8626-D92E-360811031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HTTP Traffic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A5A66-3540-6796-3DC4-C390DFB48875}"/>
              </a:ext>
            </a:extLst>
          </p:cNvPr>
          <p:cNvSpPr txBox="1"/>
          <p:nvPr/>
        </p:nvSpPr>
        <p:spPr>
          <a:xfrm>
            <a:off x="15566057" y="8265123"/>
            <a:ext cx="5837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Samsung Galaxy</a:t>
            </a:r>
          </a:p>
          <a:p>
            <a:pPr algn="ctr"/>
            <a:r>
              <a:rPr lang="en-US" sz="3600" dirty="0"/>
              <a:t>Note 3 Neo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8ED94D5-A75B-DEEB-D6E8-02C5CA85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12" y="2591577"/>
            <a:ext cx="10481845" cy="9958237"/>
          </a:xfrm>
          <a:prstGeom prst="rect">
            <a:avLst/>
          </a:prstGeom>
        </p:spPr>
      </p:pic>
      <p:pic>
        <p:nvPicPr>
          <p:cNvPr id="5" name="Picture 4" descr="A cell phone with a screen&#10;&#10;Description automatically generated">
            <a:extLst>
              <a:ext uri="{FF2B5EF4-FFF2-40B4-BE49-F238E27FC236}">
                <a16:creationId xmlns:a16="http://schemas.microsoft.com/office/drawing/2014/main" id="{D134C8BB-C2E1-5117-8343-E16DE452A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0903" y="3477137"/>
            <a:ext cx="4787986" cy="4787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A9A778-0E1A-DF78-CD99-C4022B4B5DC0}"/>
              </a:ext>
            </a:extLst>
          </p:cNvPr>
          <p:cNvSpPr txBox="1"/>
          <p:nvPr/>
        </p:nvSpPr>
        <p:spPr>
          <a:xfrm>
            <a:off x="14512805" y="10099449"/>
            <a:ext cx="8518358" cy="646331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User-Agent contains “SM-N7505”</a:t>
            </a:r>
          </a:p>
        </p:txBody>
      </p:sp>
    </p:spTree>
    <p:extLst>
      <p:ext uri="{BB962C8B-B14F-4D97-AF65-F5344CB8AC3E}">
        <p14:creationId xmlns:p14="http://schemas.microsoft.com/office/powerpoint/2010/main" val="121233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 err="1"/>
              <a:t>whoami</a:t>
            </a:r>
            <a:endParaRPr dirty="0"/>
          </a:p>
        </p:txBody>
      </p:sp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26B58F6-F96F-2520-8C64-F26CBC412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8" r="896" b="12963"/>
          <a:stretch/>
        </p:blipFill>
        <p:spPr>
          <a:xfrm>
            <a:off x="15555160" y="2526632"/>
            <a:ext cx="3623175" cy="3997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B8CF3A-F0FA-60AE-5B77-54A829EEF5A8}"/>
              </a:ext>
            </a:extLst>
          </p:cNvPr>
          <p:cNvSpPr txBox="1"/>
          <p:nvPr/>
        </p:nvSpPr>
        <p:spPr>
          <a:xfrm>
            <a:off x="15555160" y="6858000"/>
            <a:ext cx="764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Asaf Fried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Data Research TL at Cato Networks</a:t>
            </a:r>
            <a:endParaRPr lang="en-IL" sz="36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1DD3D-B5A9-6C26-551A-9181000108D4}"/>
              </a:ext>
            </a:extLst>
          </p:cNvPr>
          <p:cNvSpPr txBox="1"/>
          <p:nvPr/>
        </p:nvSpPr>
        <p:spPr>
          <a:xfrm>
            <a:off x="1187116" y="3970421"/>
            <a:ext cx="13258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M.Sc. in Software and Information System Engineering</a:t>
            </a:r>
            <a:br>
              <a:rPr lang="en-US" sz="3600" b="1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Ben-Gurion University</a:t>
            </a:r>
          </a:p>
          <a:p>
            <a:endParaRPr lang="en-US" sz="3600" dirty="0">
              <a:solidFill>
                <a:srgbClr val="42423F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accent2">
                    <a:lumMod val="1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 Years of data research roles, IT security industry</a:t>
            </a:r>
          </a:p>
          <a:p>
            <a:endParaRPr lang="en-US" sz="360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b="0" i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Cato Networks, Check Point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Data scientist, Network researcher, Data research TL</a:t>
            </a:r>
          </a:p>
          <a:p>
            <a:endParaRPr lang="en-US" sz="3600" b="0" i="1" dirty="0">
              <a:solidFill>
                <a:srgbClr val="42423F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accent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Research interests</a:t>
            </a:r>
          </a:p>
          <a:p>
            <a:r>
              <a:rPr lang="en-US" sz="3600" b="0" i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Asset discovery, risk assessment, and network-based attacks in enterprise environments</a:t>
            </a:r>
            <a:br>
              <a:rPr lang="en-US" sz="3600" b="0" dirty="0">
                <a:solidFill>
                  <a:srgbClr val="42423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94831-EF80-F2C1-B298-9773A223B613}"/>
              </a:ext>
            </a:extLst>
          </p:cNvPr>
          <p:cNvSpPr txBox="1"/>
          <p:nvPr/>
        </p:nvSpPr>
        <p:spPr>
          <a:xfrm>
            <a:off x="5403273" y="1294014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68E5C-2A5D-3CAC-2784-E8E213F55EA4}"/>
              </a:ext>
            </a:extLst>
          </p:cNvPr>
          <p:cNvSpPr txBox="1"/>
          <p:nvPr/>
        </p:nvSpPr>
        <p:spPr>
          <a:xfrm>
            <a:off x="7509164" y="1294014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436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7A71BB5-A71C-FBB8-C693-D6D17633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</p:spPr>
        <p:txBody>
          <a:bodyPr>
            <a:normAutofit/>
          </a:bodyPr>
          <a:lstStyle/>
          <a:p>
            <a:r>
              <a:rPr lang="en-IL" dirty="0"/>
              <a:t>DHCP Traffic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7737E30-73CF-F848-4E48-36655293B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91" y="2652963"/>
            <a:ext cx="8707187" cy="9441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3993A8-B9D6-F997-9735-43EEDC5A4C39}"/>
              </a:ext>
            </a:extLst>
          </p:cNvPr>
          <p:cNvSpPr/>
          <p:nvPr/>
        </p:nvSpPr>
        <p:spPr>
          <a:xfrm>
            <a:off x="10199511" y="4863824"/>
            <a:ext cx="3035226" cy="1729481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D5646E-946C-1BE5-287B-5006816FBE89}"/>
              </a:ext>
            </a:extLst>
          </p:cNvPr>
          <p:cNvSpPr/>
          <p:nvPr/>
        </p:nvSpPr>
        <p:spPr>
          <a:xfrm>
            <a:off x="10199511" y="8345250"/>
            <a:ext cx="3035226" cy="1729481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21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">
            <a:extLst>
              <a:ext uri="{FF2B5EF4-FFF2-40B4-BE49-F238E27FC236}">
                <a16:creationId xmlns:a16="http://schemas.microsoft.com/office/drawing/2014/main" id="{4E4CB9CB-B5D0-E206-DAA2-D14FF31F57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DHCP Traffic</a:t>
            </a:r>
            <a:endParaRPr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5849122-C58E-2CFF-18DD-CCE582D63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L" altLang="en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IL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DEB22-8D56-D6B2-1C27-EFB63B13B446}"/>
              </a:ext>
            </a:extLst>
          </p:cNvPr>
          <p:cNvSpPr txBox="1"/>
          <p:nvPr/>
        </p:nvSpPr>
        <p:spPr>
          <a:xfrm>
            <a:off x="16016934" y="8329882"/>
            <a:ext cx="5291357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Lifesize Icon IP camera</a:t>
            </a:r>
            <a:endParaRPr lang="en-IL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44142-6899-7450-62BE-3941F8302F74}"/>
              </a:ext>
            </a:extLst>
          </p:cNvPr>
          <p:cNvSpPr txBox="1"/>
          <p:nvPr/>
        </p:nvSpPr>
        <p:spPr>
          <a:xfrm>
            <a:off x="14447224" y="9469449"/>
            <a:ext cx="8518358" cy="1200329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</a:rPr>
              <a:t>vendor_class_id</a:t>
            </a:r>
            <a:r>
              <a:rPr lang="en-US" sz="3600" dirty="0">
                <a:solidFill>
                  <a:srgbClr val="00B050"/>
                </a:solidFill>
              </a:rPr>
              <a:t> pattern “^</a:t>
            </a:r>
            <a:r>
              <a:rPr lang="en-US" sz="3600" dirty="0" err="1">
                <a:solidFill>
                  <a:srgbClr val="00B050"/>
                </a:solidFill>
              </a:rPr>
              <a:t>LifeSize</a:t>
            </a:r>
            <a:r>
              <a:rPr lang="en-US" sz="3600" dirty="0">
                <a:solidFill>
                  <a:srgbClr val="00B050"/>
                </a:solidFill>
              </a:rPr>
              <a:t> Icon [\d]{2,4}$”  // DHCP option 60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036098E-B7FD-56D4-5A81-378E6E609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84" y="3366990"/>
            <a:ext cx="11235716" cy="8768058"/>
          </a:xfrm>
          <a:prstGeom prst="rect">
            <a:avLst/>
          </a:prstGeom>
        </p:spPr>
      </p:pic>
      <p:pic>
        <p:nvPicPr>
          <p:cNvPr id="7" name="Picture 6" descr="A black video camera on a white background&#10;&#10;Description automatically generated">
            <a:extLst>
              <a:ext uri="{FF2B5EF4-FFF2-40B4-BE49-F238E27FC236}">
                <a16:creationId xmlns:a16="http://schemas.microsoft.com/office/drawing/2014/main" id="{3F9ABD59-13F1-797A-3016-1BCB08D42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3951" y="4134507"/>
            <a:ext cx="3979321" cy="39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">
            <a:extLst>
              <a:ext uri="{FF2B5EF4-FFF2-40B4-BE49-F238E27FC236}">
                <a16:creationId xmlns:a16="http://schemas.microsoft.com/office/drawing/2014/main" id="{33E65DDC-260E-1347-6245-B678DE80D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DHCP Traffic</a:t>
            </a:r>
            <a:endParaRPr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AF9DD65-1D1C-CC2E-7143-C4A76EA5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L" altLang="en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IL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95BD6-CD56-3FDE-E3A8-142B511B13F9}"/>
              </a:ext>
            </a:extLst>
          </p:cNvPr>
          <p:cNvSpPr txBox="1"/>
          <p:nvPr/>
        </p:nvSpPr>
        <p:spPr>
          <a:xfrm>
            <a:off x="16696304" y="8052790"/>
            <a:ext cx="472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Lightify</a:t>
            </a:r>
            <a:r>
              <a:rPr lang="en-US" sz="3600" dirty="0"/>
              <a:t> Smart Bulbs</a:t>
            </a:r>
            <a:endParaRPr lang="en-IL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55ECE-E24C-2598-9612-67358A2536FB}"/>
              </a:ext>
            </a:extLst>
          </p:cNvPr>
          <p:cNvSpPr txBox="1"/>
          <p:nvPr/>
        </p:nvSpPr>
        <p:spPr>
          <a:xfrm>
            <a:off x="14447224" y="9469449"/>
            <a:ext cx="8518358" cy="1200329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Hostname contains “</a:t>
            </a:r>
            <a:r>
              <a:rPr lang="en-US" sz="3600" dirty="0" err="1">
                <a:solidFill>
                  <a:srgbClr val="00B050"/>
                </a:solidFill>
              </a:rPr>
              <a:t>Lightify</a:t>
            </a:r>
            <a:r>
              <a:rPr lang="en-US" sz="3600" dirty="0">
                <a:solidFill>
                  <a:srgbClr val="00B050"/>
                </a:solidFill>
              </a:rPr>
              <a:t>-” // DHCP option 12 </a:t>
            </a:r>
          </a:p>
        </p:txBody>
      </p:sp>
      <p:pic>
        <p:nvPicPr>
          <p:cNvPr id="6" name="Picture 5" descr="A light bulb and square box&#10;&#10;Description automatically generated">
            <a:extLst>
              <a:ext uri="{FF2B5EF4-FFF2-40B4-BE49-F238E27FC236}">
                <a16:creationId xmlns:a16="http://schemas.microsoft.com/office/drawing/2014/main" id="{4BD20BB4-F945-E1F0-F2C4-B2D326B2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304" y="3583299"/>
            <a:ext cx="3699163" cy="369916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8F67BA-60ED-964B-8C44-5F5F7AC77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18" y="3246004"/>
            <a:ext cx="11657447" cy="90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3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">
            <a:extLst>
              <a:ext uri="{FF2B5EF4-FFF2-40B4-BE49-F238E27FC236}">
                <a16:creationId xmlns:a16="http://schemas.microsoft.com/office/drawing/2014/main" id="{C0C47F36-EE04-2800-651B-9B4EC715E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LAN Service Discovery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ACF90-B936-DDD8-31D3-DE6E882101B0}"/>
              </a:ext>
            </a:extLst>
          </p:cNvPr>
          <p:cNvSpPr txBox="1"/>
          <p:nvPr/>
        </p:nvSpPr>
        <p:spPr>
          <a:xfrm>
            <a:off x="732705" y="4318843"/>
            <a:ext cx="135374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/>
                <a:latin typeface="+mj-lt"/>
              </a:rPr>
              <a:t>mDNS</a:t>
            </a:r>
            <a:r>
              <a:rPr lang="en-US" sz="3600" b="1" dirty="0">
                <a:effectLst/>
                <a:latin typeface="+mj-lt"/>
              </a:rPr>
              <a:t> (Multicast DNS):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rgbClr val="0D0D0D"/>
                </a:solidFill>
                <a:effectLst/>
                <a:latin typeface="+mj-lt"/>
              </a:rPr>
              <a:t>Enables devices on a local network to discover and communicate with each other without a central DNS server by broadcasting service information.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i="0" dirty="0">
              <a:solidFill>
                <a:srgbClr val="0D0D0D"/>
              </a:solidFill>
              <a:effectLst/>
              <a:latin typeface="+mj-lt"/>
            </a:endParaRPr>
          </a:p>
          <a:p>
            <a:r>
              <a:rPr lang="en-US" sz="3600" b="1" dirty="0">
                <a:effectLst/>
                <a:latin typeface="+mj-lt"/>
              </a:rPr>
              <a:t>SSDP (Simple Service Discovery Protocol):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rgbClr val="0D0D0D"/>
                </a:solidFill>
                <a:effectLst/>
                <a:latin typeface="+mj-lt"/>
              </a:rPr>
              <a:t>Facilitates the advertisement and discovery of network services and devices, allowing for automatic discovery in a network</a:t>
            </a:r>
            <a:r>
              <a:rPr lang="en-US" sz="3600" dirty="0">
                <a:solidFill>
                  <a:srgbClr val="0D0D0D"/>
                </a:solidFill>
                <a:latin typeface="+mj-lt"/>
              </a:rPr>
              <a:t>, b</a:t>
            </a:r>
            <a:r>
              <a:rPr lang="en-US" sz="3600" i="0" dirty="0">
                <a:solidFill>
                  <a:srgbClr val="0D0D0D"/>
                </a:solidFill>
                <a:effectLst/>
                <a:latin typeface="+mj-lt"/>
              </a:rPr>
              <a:t>ased </a:t>
            </a:r>
            <a:r>
              <a:rPr lang="en-US" sz="3600" dirty="0">
                <a:solidFill>
                  <a:srgbClr val="0D0D0D"/>
                </a:solidFill>
                <a:latin typeface="+mj-lt"/>
              </a:rPr>
              <a:t>on the </a:t>
            </a:r>
            <a:r>
              <a:rPr lang="en-US" sz="3600" i="0" dirty="0">
                <a:solidFill>
                  <a:srgbClr val="0D0D0D"/>
                </a:solidFill>
                <a:effectLst/>
                <a:latin typeface="+mj-lt"/>
              </a:rPr>
              <a:t>Universal Plug and Play (UPnP) architecture.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A87E31E-FB61-B752-3EFB-8D2C6EEA3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454" y="3656861"/>
            <a:ext cx="10567546" cy="69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1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">
            <a:extLst>
              <a:ext uri="{FF2B5EF4-FFF2-40B4-BE49-F238E27FC236}">
                <a16:creationId xmlns:a16="http://schemas.microsoft.com/office/drawing/2014/main" id="{C0C47F36-EE04-2800-651B-9B4EC715E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Exercise – </a:t>
            </a:r>
            <a:r>
              <a:rPr lang="en-US" dirty="0" err="1"/>
              <a:t>mDNS</a:t>
            </a:r>
            <a:r>
              <a:rPr lang="en-US" dirty="0"/>
              <a:t> / SSDP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ACF90-B936-DDD8-31D3-DE6E882101B0}"/>
              </a:ext>
            </a:extLst>
          </p:cNvPr>
          <p:cNvSpPr txBox="1"/>
          <p:nvPr/>
        </p:nvSpPr>
        <p:spPr>
          <a:xfrm>
            <a:off x="732705" y="4318843"/>
            <a:ext cx="13537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effectLst/>
                <a:latin typeface="+mj-lt"/>
              </a:rPr>
              <a:t>Download IoT PCAP files from IoT Sentinel GitHub</a:t>
            </a:r>
          </a:p>
          <a:p>
            <a:pPr marL="742950" indent="-742950">
              <a:buAutoNum type="arabicPeriod"/>
            </a:pPr>
            <a:endParaRPr lang="en-US" sz="3600" dirty="0">
              <a:effectLst/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0D0D0D"/>
                </a:solidFill>
                <a:effectLst/>
                <a:latin typeface="+mj-lt"/>
              </a:rPr>
              <a:t>Look for </a:t>
            </a:r>
            <a:r>
              <a:rPr lang="en-US" sz="3600" dirty="0" err="1">
                <a:solidFill>
                  <a:srgbClr val="0D0D0D"/>
                </a:solidFill>
                <a:effectLst/>
                <a:latin typeface="+mj-lt"/>
              </a:rPr>
              <a:t>m</a:t>
            </a:r>
            <a:r>
              <a:rPr lang="en-US" sz="3600" dirty="0" err="1">
                <a:solidFill>
                  <a:srgbClr val="0D0D0D"/>
                </a:solidFill>
                <a:latin typeface="+mj-lt"/>
              </a:rPr>
              <a:t>DNS</a:t>
            </a:r>
            <a:r>
              <a:rPr lang="en-US" sz="3600" dirty="0">
                <a:solidFill>
                  <a:srgbClr val="0D0D0D"/>
                </a:solidFill>
                <a:latin typeface="+mj-lt"/>
              </a:rPr>
              <a:t>/SSDP indicators</a:t>
            </a:r>
          </a:p>
          <a:p>
            <a:pPr marL="742950" indent="-742950">
              <a:buAutoNum type="arabicPeriod"/>
            </a:pPr>
            <a:endParaRPr lang="en-US" sz="3600" dirty="0">
              <a:solidFill>
                <a:srgbClr val="0D0D0D"/>
              </a:solidFill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3600" i="0" dirty="0">
                <a:solidFill>
                  <a:srgbClr val="0D0D0D"/>
                </a:solidFill>
                <a:effectLst/>
                <a:latin typeface="+mj-lt"/>
              </a:rPr>
              <a:t>Create a fingerprint that uniquely identifies the IoT</a:t>
            </a:r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DABE181C-20B0-1E32-3413-2F8F7CA9D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2799" y="4318843"/>
            <a:ext cx="5398619" cy="5398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703CF-6509-F6C2-0C63-025394EFFDE1}"/>
              </a:ext>
            </a:extLst>
          </p:cNvPr>
          <p:cNvSpPr txBox="1"/>
          <p:nvPr/>
        </p:nvSpPr>
        <p:spPr>
          <a:xfrm>
            <a:off x="17291724" y="974870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600" b="1" dirty="0"/>
              <a:t>IoT Sentinel</a:t>
            </a:r>
          </a:p>
        </p:txBody>
      </p:sp>
    </p:spTree>
    <p:extLst>
      <p:ext uri="{BB962C8B-B14F-4D97-AF65-F5344CB8AC3E}">
        <p14:creationId xmlns:p14="http://schemas.microsoft.com/office/powerpoint/2010/main" val="328500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">
            <a:extLst>
              <a:ext uri="{FF2B5EF4-FFF2-40B4-BE49-F238E27FC236}">
                <a16:creationId xmlns:a16="http://schemas.microsoft.com/office/drawing/2014/main" id="{82FCECDB-9F1E-05C8-233C-2A8C65757D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274" y="352329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r>
              <a:rPr lang="en-US" sz="9600" dirty="0"/>
              <a:t>Single Flow (Stateless)</a:t>
            </a:r>
            <a:endParaRPr lang="en-IL" sz="9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D5A19-BF43-DF8D-82E4-58BA5A993FB4}"/>
              </a:ext>
            </a:extLst>
          </p:cNvPr>
          <p:cNvSpPr txBox="1"/>
          <p:nvPr/>
        </p:nvSpPr>
        <p:spPr>
          <a:xfrm>
            <a:off x="979714" y="3169314"/>
            <a:ext cx="1049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HTTP/s </a:t>
            </a:r>
            <a:endParaRPr lang="en-IL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512BA-E3DF-D540-3DED-F727210199B3}"/>
              </a:ext>
            </a:extLst>
          </p:cNvPr>
          <p:cNvSpPr txBox="1"/>
          <p:nvPr/>
        </p:nvSpPr>
        <p:spPr>
          <a:xfrm>
            <a:off x="15308945" y="3141857"/>
            <a:ext cx="8668617" cy="895629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"galaxy_watch_4”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”HTTP"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DF3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user_agent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patterns: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"SM-R860”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”TCP”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”options”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A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 4, 8, 1, 3]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”IP”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ttl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”MAC”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oui_vendor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“Samsung Electronics 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Co.,Ltd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Tx/>
              <a:buChar char="-"/>
            </a:pPr>
            <a:endParaRPr lang="en-US" sz="2400" b="0" i="0" dirty="0">
              <a:solidFill>
                <a:srgbClr val="00A67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watch with a green circle on it&#10;&#10;Description automatically generated">
            <a:extLst>
              <a:ext uri="{FF2B5EF4-FFF2-40B4-BE49-F238E27FC236}">
                <a16:creationId xmlns:a16="http://schemas.microsoft.com/office/drawing/2014/main" id="{8729EF82-ED10-BC73-8517-79421CED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661" y="3141857"/>
            <a:ext cx="5387977" cy="5387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F912A3-68E0-8144-9D30-03AEEB07EE88}"/>
              </a:ext>
            </a:extLst>
          </p:cNvPr>
          <p:cNvSpPr/>
          <p:nvPr/>
        </p:nvSpPr>
        <p:spPr>
          <a:xfrm>
            <a:off x="1252348" y="8928042"/>
            <a:ext cx="5493275" cy="14197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/>
              <a:t>MAC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65C38-CA20-77E7-89F0-60EC2956E4C9}"/>
              </a:ext>
            </a:extLst>
          </p:cNvPr>
          <p:cNvSpPr/>
          <p:nvPr/>
        </p:nvSpPr>
        <p:spPr>
          <a:xfrm>
            <a:off x="1252348" y="6111943"/>
            <a:ext cx="5493275" cy="141972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dirty="0"/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D6B634-2DC1-B2BE-96F4-C127399014C3}"/>
              </a:ext>
            </a:extLst>
          </p:cNvPr>
          <p:cNvSpPr/>
          <p:nvPr/>
        </p:nvSpPr>
        <p:spPr>
          <a:xfrm>
            <a:off x="1252348" y="7562030"/>
            <a:ext cx="5493275" cy="1419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/>
              <a:t>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40652C-749F-879D-DFDF-57B5E33BB554}"/>
              </a:ext>
            </a:extLst>
          </p:cNvPr>
          <p:cNvSpPr/>
          <p:nvPr/>
        </p:nvSpPr>
        <p:spPr>
          <a:xfrm>
            <a:off x="1252349" y="4715570"/>
            <a:ext cx="5493275" cy="141972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dirty="0"/>
              <a:t>HTTP/s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825C3-02E3-4294-AC78-6173614710DE}"/>
              </a:ext>
            </a:extLst>
          </p:cNvPr>
          <p:cNvSpPr txBox="1"/>
          <p:nvPr/>
        </p:nvSpPr>
        <p:spPr>
          <a:xfrm>
            <a:off x="7116503" y="9395267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Samsung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7676D-9893-6192-550C-638D2C301FF0}"/>
              </a:ext>
            </a:extLst>
          </p:cNvPr>
          <p:cNvSpPr txBox="1"/>
          <p:nvPr/>
        </p:nvSpPr>
        <p:spPr>
          <a:xfrm>
            <a:off x="7116503" y="7054615"/>
            <a:ext cx="261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Android based</a:t>
            </a:r>
          </a:p>
          <a:p>
            <a:r>
              <a:rPr lang="en-IL" sz="2800" dirty="0"/>
              <a:t>OS (Wear OS)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EC645-BE05-3C6F-7312-4CC8533EB052}"/>
              </a:ext>
            </a:extLst>
          </p:cNvPr>
          <p:cNvSpPr txBox="1"/>
          <p:nvPr/>
        </p:nvSpPr>
        <p:spPr>
          <a:xfrm>
            <a:off x="7144760" y="4902213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Galaxy Watch 4</a:t>
            </a:r>
          </a:p>
        </p:txBody>
      </p:sp>
    </p:spTree>
    <p:extLst>
      <p:ext uri="{BB962C8B-B14F-4D97-AF65-F5344CB8AC3E}">
        <p14:creationId xmlns:p14="http://schemas.microsoft.com/office/powerpoint/2010/main" val="5304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">
            <a:extLst>
              <a:ext uri="{FF2B5EF4-FFF2-40B4-BE49-F238E27FC236}">
                <a16:creationId xmlns:a16="http://schemas.microsoft.com/office/drawing/2014/main" id="{4DDFA583-857E-4FA2-29B3-DAC62EE290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9600" dirty="0"/>
              <a:t>Multiple Flows (Stateful)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3C188-E8D3-8C96-DBA5-2B890FCB8578}"/>
              </a:ext>
            </a:extLst>
          </p:cNvPr>
          <p:cNvSpPr txBox="1"/>
          <p:nvPr/>
        </p:nvSpPr>
        <p:spPr>
          <a:xfrm>
            <a:off x="979714" y="3169314"/>
            <a:ext cx="1049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TCP + DNS</a:t>
            </a:r>
            <a:endParaRPr lang="en-IL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59077-0BE7-6796-A858-FD391A86F8E6}"/>
              </a:ext>
            </a:extLst>
          </p:cNvPr>
          <p:cNvSpPr txBox="1"/>
          <p:nvPr/>
        </p:nvSpPr>
        <p:spPr>
          <a:xfrm>
            <a:off x="15308945" y="3141857"/>
            <a:ext cx="8668617" cy="8586966"/>
          </a:xfrm>
          <a:prstGeom prst="rect">
            <a:avLst/>
          </a:prstGeom>
          <a:solidFill>
            <a:schemeClr val="accent4">
              <a:lumMod val="1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amazon_fire_tv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”DNS"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DF3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a_record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 err="1">
                <a:solidFill>
                  <a:srgbClr val="00A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iretvcaptiveportal.com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”TCP”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”options”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A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 4, 8, 1, 3]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”IP”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ttl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”MAC”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oui_vendor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“Amazon Technologies Inc.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sz="2400" b="0" i="0" dirty="0">
              <a:solidFill>
                <a:srgbClr val="00A67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744D20-06E8-5BDE-E28F-94DDD09D1812}"/>
              </a:ext>
            </a:extLst>
          </p:cNvPr>
          <p:cNvSpPr/>
          <p:nvPr/>
        </p:nvSpPr>
        <p:spPr>
          <a:xfrm>
            <a:off x="1252349" y="7658261"/>
            <a:ext cx="5493275" cy="14197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/>
              <a:t>MAC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74FC3-8E47-4023-9CDE-F6B4801170F9}"/>
              </a:ext>
            </a:extLst>
          </p:cNvPr>
          <p:cNvSpPr/>
          <p:nvPr/>
        </p:nvSpPr>
        <p:spPr>
          <a:xfrm>
            <a:off x="1252349" y="4996312"/>
            <a:ext cx="5493275" cy="141972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dirty="0"/>
              <a:t>TCP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BCFAB-A5B5-ED6F-0C36-DD7DAEB50CA4}"/>
              </a:ext>
            </a:extLst>
          </p:cNvPr>
          <p:cNvSpPr/>
          <p:nvPr/>
        </p:nvSpPr>
        <p:spPr>
          <a:xfrm>
            <a:off x="1252350" y="6353186"/>
            <a:ext cx="5493275" cy="1419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/>
              <a:t>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0405C-53E3-F947-14DD-2A795A5635AF}"/>
              </a:ext>
            </a:extLst>
          </p:cNvPr>
          <p:cNvSpPr txBox="1"/>
          <p:nvPr/>
        </p:nvSpPr>
        <p:spPr>
          <a:xfrm>
            <a:off x="7095310" y="8106514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Amazon</a:t>
            </a:r>
            <a:r>
              <a:rPr lang="en-IL" sz="2800" dirty="0"/>
              <a:t> Device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1937E-A9EC-263C-7DD2-CADF49266485}"/>
              </a:ext>
            </a:extLst>
          </p:cNvPr>
          <p:cNvSpPr txBox="1"/>
          <p:nvPr/>
        </p:nvSpPr>
        <p:spPr>
          <a:xfrm>
            <a:off x="7122745" y="5988951"/>
            <a:ext cx="250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Android based</a:t>
            </a:r>
          </a:p>
          <a:p>
            <a:r>
              <a:rPr lang="en-IL" sz="2800" dirty="0"/>
              <a:t>OS (Fire OS)</a:t>
            </a:r>
          </a:p>
        </p:txBody>
      </p:sp>
      <p:pic>
        <p:nvPicPr>
          <p:cNvPr id="10" name="Picture 9" descr="A remote control next to a box&#10;&#10;Description automatically generated">
            <a:extLst>
              <a:ext uri="{FF2B5EF4-FFF2-40B4-BE49-F238E27FC236}">
                <a16:creationId xmlns:a16="http://schemas.microsoft.com/office/drawing/2014/main" id="{EED42997-C5CD-91E2-DB6A-AE505833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84" y="4713035"/>
            <a:ext cx="3569928" cy="18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">
            <a:extLst>
              <a:ext uri="{FF2B5EF4-FFF2-40B4-BE49-F238E27FC236}">
                <a16:creationId xmlns:a16="http://schemas.microsoft.com/office/drawing/2014/main" id="{DB387D09-ED87-6EBF-850B-70D12FF1D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9600" dirty="0"/>
              <a:t>Multiple Flows (Stateful)</a:t>
            </a:r>
            <a:endParaRPr sz="9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B85C8-B47D-5833-9C74-1615C83B7201}"/>
              </a:ext>
            </a:extLst>
          </p:cNvPr>
          <p:cNvSpPr txBox="1"/>
          <p:nvPr/>
        </p:nvSpPr>
        <p:spPr>
          <a:xfrm>
            <a:off x="979714" y="3169314"/>
            <a:ext cx="1049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TCP + DNS</a:t>
            </a:r>
            <a:endParaRPr lang="en-IL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99CC3-8386-6286-B187-3C36BE92692D}"/>
              </a:ext>
            </a:extLst>
          </p:cNvPr>
          <p:cNvSpPr/>
          <p:nvPr/>
        </p:nvSpPr>
        <p:spPr>
          <a:xfrm>
            <a:off x="1252345" y="9082906"/>
            <a:ext cx="5493275" cy="14197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/>
              <a:t>MAC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9F315-A408-7AB7-45A4-67CC69EFF0DC}"/>
              </a:ext>
            </a:extLst>
          </p:cNvPr>
          <p:cNvSpPr/>
          <p:nvPr/>
        </p:nvSpPr>
        <p:spPr>
          <a:xfrm>
            <a:off x="1252346" y="6238893"/>
            <a:ext cx="5493275" cy="141972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5CDB1-D15C-72C7-FA2E-F4E0146D5891}"/>
              </a:ext>
            </a:extLst>
          </p:cNvPr>
          <p:cNvSpPr/>
          <p:nvPr/>
        </p:nvSpPr>
        <p:spPr>
          <a:xfrm>
            <a:off x="1252346" y="7658619"/>
            <a:ext cx="5493275" cy="1419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/>
              <a:t>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85B5F-0B90-3606-2A00-DF3A7CA6D8CE}"/>
              </a:ext>
            </a:extLst>
          </p:cNvPr>
          <p:cNvSpPr txBox="1"/>
          <p:nvPr/>
        </p:nvSpPr>
        <p:spPr>
          <a:xfrm>
            <a:off x="7172331" y="9518835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Amazon</a:t>
            </a:r>
            <a:r>
              <a:rPr lang="en-IL" sz="2800" dirty="0"/>
              <a:t>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E8BAF-CA55-5EE3-D1DB-9D57F4B84DF0}"/>
              </a:ext>
            </a:extLst>
          </p:cNvPr>
          <p:cNvSpPr txBox="1"/>
          <p:nvPr/>
        </p:nvSpPr>
        <p:spPr>
          <a:xfrm>
            <a:off x="7210642" y="5301147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Fire TV</a:t>
            </a:r>
          </a:p>
        </p:txBody>
      </p:sp>
      <p:pic>
        <p:nvPicPr>
          <p:cNvPr id="9" name="Picture 8" descr="A remote control next to a box&#10;&#10;Description automatically generated">
            <a:extLst>
              <a:ext uri="{FF2B5EF4-FFF2-40B4-BE49-F238E27FC236}">
                <a16:creationId xmlns:a16="http://schemas.microsoft.com/office/drawing/2014/main" id="{053FDE1E-64C5-BE39-541A-6EBCF94D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84" y="4713035"/>
            <a:ext cx="3569928" cy="18420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575BC6-6308-08D3-BF24-83FB9B1769F0}"/>
              </a:ext>
            </a:extLst>
          </p:cNvPr>
          <p:cNvSpPr/>
          <p:nvPr/>
        </p:nvSpPr>
        <p:spPr>
          <a:xfrm>
            <a:off x="1252346" y="4826930"/>
            <a:ext cx="5493275" cy="141972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dirty="0"/>
              <a:t>DNS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45B32-AC24-6473-3946-E2A01022BAD5}"/>
              </a:ext>
            </a:extLst>
          </p:cNvPr>
          <p:cNvSpPr txBox="1"/>
          <p:nvPr/>
        </p:nvSpPr>
        <p:spPr>
          <a:xfrm>
            <a:off x="15308945" y="3141857"/>
            <a:ext cx="8668617" cy="895629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amazon_fire_tv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”DNS"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DF3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a_record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 err="1">
                <a:solidFill>
                  <a:srgbClr val="00A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iretvcaptiveportal.com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”TCP”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”options”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A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 4, 8, 1, 3]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”IP”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ttl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type: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”MAC”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oui_vendor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4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“Amazon Technologies Inc.”</a:t>
            </a:r>
          </a:p>
          <a:p>
            <a:pPr marL="457200" indent="-457200">
              <a:buFontTx/>
              <a:buChar char="-"/>
            </a:pPr>
            <a:endParaRPr lang="en-US" sz="2400" b="0" i="0" dirty="0">
              <a:solidFill>
                <a:srgbClr val="00A67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FB23C9D-63BF-6195-36CB-0FA6A4050276}"/>
              </a:ext>
            </a:extLst>
          </p:cNvPr>
          <p:cNvSpPr txBox="1">
            <a:spLocks/>
          </p:cNvSpPr>
          <p:nvPr/>
        </p:nvSpPr>
        <p:spPr>
          <a:xfrm>
            <a:off x="716405" y="4268207"/>
            <a:ext cx="22934890" cy="786363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indent="-685800">
              <a:buFontTx/>
              <a:buChar char="-"/>
            </a:pPr>
            <a:r>
              <a:rPr lang="en-IL" sz="4800" dirty="0"/>
              <a:t>Asset manag</a:t>
            </a:r>
            <a:r>
              <a:rPr lang="en-US" sz="4800" dirty="0"/>
              <a:t>e</a:t>
            </a:r>
            <a:r>
              <a:rPr lang="en-IL" sz="4800" dirty="0"/>
              <a:t>ment for IoT is hard</a:t>
            </a:r>
          </a:p>
          <a:p>
            <a:pPr marL="914400" indent="-685800">
              <a:buFontTx/>
              <a:buChar char="-"/>
            </a:pPr>
            <a:r>
              <a:rPr lang="en-IL" sz="4800" dirty="0"/>
              <a:t>Passive fingerprinting – simple and less </a:t>
            </a:r>
            <a:r>
              <a:rPr lang="en-US" sz="4800" dirty="0"/>
              <a:t>intrusive</a:t>
            </a:r>
            <a:r>
              <a:rPr lang="en-IL" sz="4800" dirty="0"/>
              <a:t> </a:t>
            </a:r>
          </a:p>
          <a:p>
            <a:pPr marL="914400" indent="-685800">
              <a:buFontTx/>
              <a:buChar char="-"/>
            </a:pPr>
            <a:r>
              <a:rPr lang="en-IL" sz="4800" dirty="0"/>
              <a:t>Use multiple protocols for robust and granular fingerprints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7168520-3E10-940D-9A4E-B0D8048C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</p:spPr>
        <p:txBody>
          <a:bodyPr/>
          <a:lstStyle/>
          <a:p>
            <a:r>
              <a:rPr lang="en-US" dirty="0"/>
              <a:t>Takeaways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2658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112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BD589-501F-BB09-82E3-6C8689EEDD47}"/>
              </a:ext>
            </a:extLst>
          </p:cNvPr>
          <p:cNvSpPr txBox="1"/>
          <p:nvPr/>
        </p:nvSpPr>
        <p:spPr>
          <a:xfrm>
            <a:off x="1900990" y="4549676"/>
            <a:ext cx="1283396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IL" sz="4800" dirty="0"/>
              <a:t>IoT asset manag</a:t>
            </a:r>
            <a:r>
              <a:rPr lang="en-US" sz="4800" dirty="0"/>
              <a:t>e</a:t>
            </a:r>
            <a:r>
              <a:rPr lang="en-IL" sz="4800" dirty="0"/>
              <a:t>ment and why it’s so hard</a:t>
            </a:r>
          </a:p>
          <a:p>
            <a:pPr marL="685800" indent="-685800">
              <a:buFontTx/>
              <a:buChar char="-"/>
            </a:pPr>
            <a:endParaRPr lang="en-IL" sz="4800" dirty="0"/>
          </a:p>
          <a:p>
            <a:pPr marL="685800" indent="-685800">
              <a:buFontTx/>
              <a:buChar char="-"/>
            </a:pPr>
            <a:r>
              <a:rPr lang="en-IL" sz="4800" dirty="0"/>
              <a:t>Passive fingerprinting methods</a:t>
            </a:r>
          </a:p>
          <a:p>
            <a:pPr marL="685800" indent="-685800">
              <a:buFontTx/>
              <a:buChar char="-"/>
            </a:pPr>
            <a:endParaRPr lang="en-IL" sz="4800" dirty="0"/>
          </a:p>
          <a:p>
            <a:pPr marL="685800" indent="-685800">
              <a:buFontTx/>
              <a:buChar char="-"/>
            </a:pPr>
            <a:r>
              <a:rPr lang="en-IL" sz="4800" dirty="0"/>
              <a:t>Wireshark packet captures*</a:t>
            </a:r>
          </a:p>
          <a:p>
            <a:pPr marL="685800" indent="-685800">
              <a:buFontTx/>
              <a:buChar char="-"/>
            </a:pPr>
            <a:endParaRPr lang="en-IL" sz="4800" dirty="0"/>
          </a:p>
          <a:p>
            <a:pPr marL="685800" indent="-685800">
              <a:buFontTx/>
              <a:buChar char="-"/>
            </a:pPr>
            <a:endParaRPr lang="en-IL" sz="4800" dirty="0"/>
          </a:p>
          <a:p>
            <a:pPr marL="685800" indent="-685800">
              <a:buFontTx/>
              <a:buChar char="-"/>
            </a:pPr>
            <a:endParaRPr lang="en-IL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00049-68C9-AD8E-F66B-4B9B7C6610DB}"/>
              </a:ext>
            </a:extLst>
          </p:cNvPr>
          <p:cNvSpPr txBox="1"/>
          <p:nvPr/>
        </p:nvSpPr>
        <p:spPr>
          <a:xfrm>
            <a:off x="1087376" y="10767686"/>
            <a:ext cx="13432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*IoT Sentinel: Automated Device-Type Identification for Security Enforcement in IoT</a:t>
            </a:r>
          </a:p>
          <a:p>
            <a:pPr algn="l"/>
            <a:endParaRPr lang="en-US" sz="2800" b="0" i="0" dirty="0">
              <a:solidFill>
                <a:srgbClr val="73737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644A0708-8D20-0565-33AD-045021FE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890" y="4097918"/>
            <a:ext cx="6213120" cy="621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1AAE95-F3F2-2442-5BF1-230C90DA87FC}"/>
              </a:ext>
            </a:extLst>
          </p:cNvPr>
          <p:cNvSpPr txBox="1"/>
          <p:nvPr/>
        </p:nvSpPr>
        <p:spPr>
          <a:xfrm>
            <a:off x="17976066" y="1044452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600" b="1" dirty="0"/>
              <a:t>IoT Sentinel</a:t>
            </a:r>
          </a:p>
        </p:txBody>
      </p:sp>
    </p:spTree>
    <p:extLst>
      <p:ext uri="{BB962C8B-B14F-4D97-AF65-F5344CB8AC3E}">
        <p14:creationId xmlns:p14="http://schemas.microsoft.com/office/powerpoint/2010/main" val="19011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4;p4">
            <a:extLst>
              <a:ext uri="{FF2B5EF4-FFF2-40B4-BE49-F238E27FC236}">
                <a16:creationId xmlns:a16="http://schemas.microsoft.com/office/drawing/2014/main" id="{19843F38-106C-B488-EB76-E94EE793B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0491" y="840513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112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IoT Security</a:t>
            </a: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34A8B-6DF5-4D00-749B-147CF9F78BA6}"/>
              </a:ext>
            </a:extLst>
          </p:cNvPr>
          <p:cNvSpPr txBox="1"/>
          <p:nvPr/>
        </p:nvSpPr>
        <p:spPr>
          <a:xfrm>
            <a:off x="1289071" y="4024385"/>
            <a:ext cx="1200751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Security Weaknesses:</a:t>
            </a:r>
            <a:r>
              <a:rPr lang="en-US" sz="4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 Weak security protocols, inadequate encryption, and lack of regular updates​.</a:t>
            </a:r>
          </a:p>
          <a:p>
            <a:pPr algn="l"/>
            <a:endParaRPr lang="en-US" sz="4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Common Exploits:</a:t>
            </a:r>
            <a:r>
              <a:rPr lang="en-US" sz="4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 Cybercriminals exploit these vulnerabilities to launch DDoS attacks, data breaches, and create botnets for further malicious activities​.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D0D0D"/>
              </a:solidFill>
              <a:highlight>
                <a:srgbClr val="FFFFFF"/>
              </a:highlight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Market for Exploits:</a:t>
            </a:r>
            <a:r>
              <a:rPr lang="en-US" sz="4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 The dark web hosts a thriving market for IoT-related hacking tools and services, facilitating widespread exploitation of these devices​.</a:t>
            </a:r>
          </a:p>
        </p:txBody>
      </p:sp>
      <p:pic>
        <p:nvPicPr>
          <p:cNvPr id="13" name="Picture 12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FF3AD8DD-8BF9-6C1E-2102-68FDA949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0374">
            <a:off x="14386531" y="3560741"/>
            <a:ext cx="9852944" cy="2437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15D078-BFDD-B988-BFB7-49968EF43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74229">
            <a:off x="13880160" y="8000296"/>
            <a:ext cx="7772400" cy="674136"/>
          </a:xfrm>
          <a:prstGeom prst="rect">
            <a:avLst/>
          </a:prstGeom>
        </p:spPr>
      </p:pic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6083DB3-EC0B-3666-141E-AA0332E0B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3382" y="5935946"/>
            <a:ext cx="7772400" cy="1458107"/>
          </a:xfrm>
          <a:prstGeom prst="rect">
            <a:avLst/>
          </a:prstGeom>
        </p:spPr>
      </p:pic>
      <p:pic>
        <p:nvPicPr>
          <p:cNvPr id="16" name="Picture 1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5009C92-4D58-03D9-B6F0-7267881F8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5420">
            <a:off x="15642440" y="8954845"/>
            <a:ext cx="7772400" cy="13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815A8546-2C99-D10B-C0A0-B564231F7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Un/managed Devices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F8284-BC9D-CBEA-CD5E-2EECE6725BAA}"/>
              </a:ext>
            </a:extLst>
          </p:cNvPr>
          <p:cNvSpPr txBox="1"/>
          <p:nvPr/>
        </p:nvSpPr>
        <p:spPr>
          <a:xfrm>
            <a:off x="4307306" y="4417373"/>
            <a:ext cx="163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IoT</a:t>
            </a:r>
            <a:endParaRPr lang="en-IL" sz="4800" dirty="0"/>
          </a:p>
        </p:txBody>
      </p:sp>
      <p:pic>
        <p:nvPicPr>
          <p:cNvPr id="5" name="Picture 4" descr="A close-up of a computer&#10;&#10;Description automatically generated">
            <a:extLst>
              <a:ext uri="{FF2B5EF4-FFF2-40B4-BE49-F238E27FC236}">
                <a16:creationId xmlns:a16="http://schemas.microsoft.com/office/drawing/2014/main" id="{4C07D59E-2112-1F05-7611-9794D6A7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8" y="5531260"/>
            <a:ext cx="18507332" cy="5872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0DE00-3BE4-2A05-369A-0E317EDB9932}"/>
              </a:ext>
            </a:extLst>
          </p:cNvPr>
          <p:cNvSpPr txBox="1"/>
          <p:nvPr/>
        </p:nvSpPr>
        <p:spPr>
          <a:xfrm>
            <a:off x="10379309" y="4417373"/>
            <a:ext cx="198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BYOD</a:t>
            </a:r>
            <a:endParaRPr lang="en-IL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1B9AE-3AA7-0D2E-8C24-115A95631F3A}"/>
              </a:ext>
            </a:extLst>
          </p:cNvPr>
          <p:cNvSpPr txBox="1"/>
          <p:nvPr/>
        </p:nvSpPr>
        <p:spPr>
          <a:xfrm>
            <a:off x="15921856" y="4048041"/>
            <a:ext cx="3481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Managed Assets</a:t>
            </a:r>
            <a:endParaRPr lang="en-IL" sz="4800" dirty="0"/>
          </a:p>
        </p:txBody>
      </p:sp>
    </p:spTree>
    <p:extLst>
      <p:ext uri="{BB962C8B-B14F-4D97-AF65-F5344CB8AC3E}">
        <p14:creationId xmlns:p14="http://schemas.microsoft.com/office/powerpoint/2010/main" val="298793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80" name="Google Shape;80;p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81" name="Google Shape;81;p5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22848" y="5218172"/>
            <a:ext cx="24338304" cy="32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sz="13800" dirty="0">
                <a:solidFill>
                  <a:srgbClr val="FEFDFA"/>
                </a:solidFill>
              </a:rPr>
              <a:t>Passive Fingerprinting</a:t>
            </a:r>
            <a:br>
              <a:rPr lang="en-US" sz="13800" dirty="0">
                <a:solidFill>
                  <a:srgbClr val="FEFDFA"/>
                </a:solidFill>
              </a:rPr>
            </a:br>
            <a:r>
              <a:rPr lang="en-US" sz="13800" dirty="0">
                <a:solidFill>
                  <a:srgbClr val="FEFDFA"/>
                </a:solidFill>
              </a:rPr>
              <a:t> Methods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3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88BF55B0-CC21-96C2-52D2-A9DDDD71F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Device Fingerprint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1AB75-BD9A-E175-2E03-1A041D6D4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113" y="3492457"/>
            <a:ext cx="5546239" cy="56040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94369-0B89-A2AF-05E9-BCECCB47C58A}"/>
              </a:ext>
            </a:extLst>
          </p:cNvPr>
          <p:cNvSpPr txBox="1"/>
          <p:nvPr/>
        </p:nvSpPr>
        <p:spPr>
          <a:xfrm>
            <a:off x="2252035" y="3492456"/>
            <a:ext cx="10621754" cy="8346617"/>
          </a:xfrm>
          <a:prstGeom prst="rect">
            <a:avLst/>
          </a:prstGeom>
          <a:solidFill>
            <a:schemeClr val="accent4">
              <a:lumMod val="1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id: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8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amazon_echo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conditions:</a:t>
            </a: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”HTTP"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DF30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8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user_agent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patterns: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\(Linux; U; Android ([0-9\.]+); (AEOC[W|H|N|K])$” </a:t>
            </a:r>
            <a:r>
              <a:rPr lang="en-US" sz="28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”TCP”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”options”</a:t>
            </a: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8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A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 4, 8, 1, 3]</a:t>
            </a:r>
          </a:p>
          <a:p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type: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”IP”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b="0" i="0" dirty="0" err="1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ttl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b="0" i="0" dirty="0">
                <a:solidFill>
                  <a:srgbClr val="DF30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value:</a:t>
            </a: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800" b="0" i="0" dirty="0">
                <a:solidFill>
                  <a:srgbClr val="F22C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A6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marL="457200" indent="-457200">
              <a:buFontTx/>
              <a:buChar char="-"/>
            </a:pPr>
            <a:endParaRPr lang="en-US" sz="2800" b="0" i="0" dirty="0">
              <a:solidFill>
                <a:srgbClr val="00A67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round object with a blue light&#10;&#10;Description automatically generated">
            <a:extLst>
              <a:ext uri="{FF2B5EF4-FFF2-40B4-BE49-F238E27FC236}">
                <a16:creationId xmlns:a16="http://schemas.microsoft.com/office/drawing/2014/main" id="{9B79FD86-7D6F-2F2B-74A6-F48460D54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5430" y="7124149"/>
            <a:ext cx="3543620" cy="3685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35497-FBA8-1F59-0376-D739A18A720C}"/>
              </a:ext>
            </a:extLst>
          </p:cNvPr>
          <p:cNvSpPr txBox="1"/>
          <p:nvPr/>
        </p:nvSpPr>
        <p:spPr>
          <a:xfrm>
            <a:off x="15943466" y="9146909"/>
            <a:ext cx="317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Amazon Echo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2916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4">
            <a:extLst>
              <a:ext uri="{FF2B5EF4-FFF2-40B4-BE49-F238E27FC236}">
                <a16:creationId xmlns:a16="http://schemas.microsoft.com/office/drawing/2014/main" id="{1D5A0022-CF5B-E86F-1DB1-EA00C37B59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4" y="372827"/>
            <a:ext cx="6077170" cy="277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Setup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E6B67-7E94-1BA0-FD5C-F7894296B2DF}"/>
              </a:ext>
            </a:extLst>
          </p:cNvPr>
          <p:cNvSpPr txBox="1"/>
          <p:nvPr/>
        </p:nvSpPr>
        <p:spPr>
          <a:xfrm>
            <a:off x="914400" y="2859886"/>
            <a:ext cx="1049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Simple Home Network</a:t>
            </a:r>
            <a:endParaRPr lang="en-IL" sz="3200" dirty="0"/>
          </a:p>
        </p:txBody>
      </p:sp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332F9244-7A7C-E39D-4982-BD96F0EB3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86" y="4138863"/>
            <a:ext cx="13398187" cy="7152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E0C2E-6C30-1D5B-6545-017A5A42F038}"/>
              </a:ext>
            </a:extLst>
          </p:cNvPr>
          <p:cNvSpPr/>
          <p:nvPr/>
        </p:nvSpPr>
        <p:spPr>
          <a:xfrm>
            <a:off x="10086109" y="4959927"/>
            <a:ext cx="2521527" cy="2299855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21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B44E0D94-0A57-1597-47BC-4670805F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45" y="2615953"/>
            <a:ext cx="12917240" cy="9274877"/>
          </a:xfrm>
          <a:prstGeom prst="rect">
            <a:avLst/>
          </a:prstGeom>
        </p:spPr>
      </p:pic>
      <p:sp>
        <p:nvSpPr>
          <p:cNvPr id="4" name="Google Shape;74;p4">
            <a:extLst>
              <a:ext uri="{FF2B5EF4-FFF2-40B4-BE49-F238E27FC236}">
                <a16:creationId xmlns:a16="http://schemas.microsoft.com/office/drawing/2014/main" id="{36E6CC6E-8220-8DDE-1D55-B0C262D15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04" y="372827"/>
            <a:ext cx="6077170" cy="277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Setup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F2A0F-74DB-4589-D82F-13B62A961EA3}"/>
              </a:ext>
            </a:extLst>
          </p:cNvPr>
          <p:cNvSpPr txBox="1"/>
          <p:nvPr/>
        </p:nvSpPr>
        <p:spPr>
          <a:xfrm>
            <a:off x="914400" y="2859886"/>
            <a:ext cx="1049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Complex Business Network</a:t>
            </a:r>
            <a:endParaRPr lang="en-IL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E5ADA-FE5C-D7C8-2FD2-485A70B21A1C}"/>
              </a:ext>
            </a:extLst>
          </p:cNvPr>
          <p:cNvSpPr/>
          <p:nvPr/>
        </p:nvSpPr>
        <p:spPr>
          <a:xfrm>
            <a:off x="10906442" y="5931720"/>
            <a:ext cx="2111725" cy="1861092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D902C-6B5B-8CF0-2A7D-7B1298665076}"/>
              </a:ext>
            </a:extLst>
          </p:cNvPr>
          <p:cNvSpPr/>
          <p:nvPr/>
        </p:nvSpPr>
        <p:spPr>
          <a:xfrm>
            <a:off x="15240001" y="8368146"/>
            <a:ext cx="1828800" cy="1551709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88B44-A2D4-DAF1-98E8-B12AD39DF525}"/>
              </a:ext>
            </a:extLst>
          </p:cNvPr>
          <p:cNvSpPr/>
          <p:nvPr/>
        </p:nvSpPr>
        <p:spPr>
          <a:xfrm>
            <a:off x="8260831" y="7592291"/>
            <a:ext cx="1593273" cy="1551709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65B32D-204B-1447-4BCF-2665F60BF63D}"/>
              </a:ext>
            </a:extLst>
          </p:cNvPr>
          <p:cNvSpPr/>
          <p:nvPr/>
        </p:nvSpPr>
        <p:spPr>
          <a:xfrm>
            <a:off x="8260830" y="4310372"/>
            <a:ext cx="1593273" cy="1551709"/>
          </a:xfrm>
          <a:prstGeom prst="rect">
            <a:avLst/>
          </a:prstGeom>
          <a:solidFill>
            <a:schemeClr val="accent1">
              <a:alpha val="3987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729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Viola template">
  <a:themeElements>
    <a:clrScheme name="Viola template">
      <a:dk1>
        <a:srgbClr val="0443FE"/>
      </a:dk1>
      <a:lt1>
        <a:srgbClr val="FEFDFA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ola template">
  <a:themeElements>
    <a:clrScheme name="Viol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1343</Words>
  <Application>Microsoft Macintosh PowerPoint</Application>
  <PresentationFormat>Custom</PresentationFormat>
  <Paragraphs>232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Google Sans</vt:lpstr>
      <vt:lpstr>Trebuchet MS</vt:lpstr>
      <vt:lpstr>ui-sans-serif</vt:lpstr>
      <vt:lpstr>Viola template</vt:lpstr>
      <vt:lpstr>PowerPoint Presentation</vt:lpstr>
      <vt:lpstr>whoami</vt:lpstr>
      <vt:lpstr>Agenda</vt:lpstr>
      <vt:lpstr>IoT Security</vt:lpstr>
      <vt:lpstr>Un/managed Devices</vt:lpstr>
      <vt:lpstr>Passive Fingerprinting  Methods</vt:lpstr>
      <vt:lpstr>Device Fingerprint</vt:lpstr>
      <vt:lpstr>Setup</vt:lpstr>
      <vt:lpstr>Setup</vt:lpstr>
      <vt:lpstr>Protocols</vt:lpstr>
      <vt:lpstr>Mac Address</vt:lpstr>
      <vt:lpstr>Mac Address</vt:lpstr>
      <vt:lpstr>TCP/IP Header</vt:lpstr>
      <vt:lpstr>TCP/IP Header</vt:lpstr>
      <vt:lpstr>DNS Traffic</vt:lpstr>
      <vt:lpstr>DNS Traffic</vt:lpstr>
      <vt:lpstr>HTTP Traffic</vt:lpstr>
      <vt:lpstr>HTTP Traffic</vt:lpstr>
      <vt:lpstr>HTTP Traffic</vt:lpstr>
      <vt:lpstr>DHCP Traffic</vt:lpstr>
      <vt:lpstr>DHCP Traffic</vt:lpstr>
      <vt:lpstr>DHCP Traffic</vt:lpstr>
      <vt:lpstr>LAN Service Discovery </vt:lpstr>
      <vt:lpstr>Exercise – mDNS / SSDP</vt:lpstr>
      <vt:lpstr>Single Flow (Stateless)</vt:lpstr>
      <vt:lpstr>Multiple Flows (Stateful)</vt:lpstr>
      <vt:lpstr>Multiple Flows (Stateful)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Asaf Fried</cp:lastModifiedBy>
  <cp:revision>22</cp:revision>
  <dcterms:modified xsi:type="dcterms:W3CDTF">2024-06-20T14:37:24Z</dcterms:modified>
</cp:coreProperties>
</file>