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8" r:id="rId4"/>
    <p:sldId id="265" r:id="rId5"/>
    <p:sldId id="258" r:id="rId6"/>
    <p:sldId id="259" r:id="rId7"/>
    <p:sldId id="267" r:id="rId8"/>
    <p:sldId id="264" r:id="rId9"/>
    <p:sldId id="266" r:id="rId10"/>
    <p:sldId id="271" r:id="rId11"/>
    <p:sldId id="269" r:id="rId12"/>
    <p:sldId id="272" r:id="rId13"/>
    <p:sldId id="273" r:id="rId14"/>
    <p:sldId id="263" r:id="rId15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9" roundtripDataSignature="AMtx7mga90o+t5cU2KXXlS3PkTE3oVrX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D44D6-10C0-4105-987A-1E730CEE5ABA}" v="645" dt="2024-06-19T22:41:36.846"/>
    <p1510:client id="{338F20CE-3D6A-4F73-AA7D-3D52DCD0467E}" v="15" dt="2024-06-19T13:34:06.132"/>
    <p1510:client id="{48C380DB-51B9-06CC-9934-28C0662E1ABB}" v="1" dt="2024-06-18T19:56:41.201"/>
    <p1510:client id="{D052FD0F-87D2-4E67-874E-310E55C565C5}" v="202" dt="2024-06-19T14:47:13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491" autoAdjust="0"/>
  </p:normalViewPr>
  <p:slideViewPr>
    <p:cSldViewPr snapToGrid="0">
      <p:cViewPr varScale="1">
        <p:scale>
          <a:sx n="26" d="100"/>
          <a:sy n="26" d="100"/>
        </p:scale>
        <p:origin x="12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reshark.org/docs/wsug_html_chunked/ChUserTable.html" TargetMode="External"/><Relationship Id="rId3" Type="http://schemas.openxmlformats.org/officeDocument/2006/relationships/hyperlink" Target="https://www.wireshark.org/docs/wsug_html_chunked/ChCustPreferencesSection.html" TargetMode="External"/><Relationship Id="rId7" Type="http://schemas.openxmlformats.org/officeDocument/2006/relationships/hyperlink" Target="https://www.wireshark.org/docs/wsug_html_chunked/ChCustProtocolDissectionSection.html#ChAdvEnabledProtocols" TargetMode="External"/><Relationship Id="rId12" Type="http://schemas.openxmlformats.org/officeDocument/2006/relationships/hyperlink" Target="https://www.wireshark.org/docs/wsug_html_chunked/ChUseViewMenuSection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reshark.org/docs/wsug_html_chunked/ChCustColorizationSection.html" TargetMode="External"/><Relationship Id="rId11" Type="http://schemas.openxmlformats.org/officeDocument/2006/relationships/hyperlink" Target="https://www.wireshark.org/docs/wsug_html_chunked/ChUsePacketListPaneSection.html" TargetMode="External"/><Relationship Id="rId5" Type="http://schemas.openxmlformats.org/officeDocument/2006/relationships/hyperlink" Target="https://www.wireshark.org/docs/wsug_html_chunked/ChWorkDefineFilterMacrosSection.html" TargetMode="External"/><Relationship Id="rId10" Type="http://schemas.openxmlformats.org/officeDocument/2006/relationships/hyperlink" Target="https://www.wireshark.org/docs/wsug_html_chunked/ChUseMainWindowSection.html" TargetMode="External"/><Relationship Id="rId4" Type="http://schemas.openxmlformats.org/officeDocument/2006/relationships/hyperlink" Target="https://www.wireshark.org/docs/wsug_html_chunked/ChWorkDefineFilterSection.html" TargetMode="External"/><Relationship Id="rId9" Type="http://schemas.openxmlformats.org/officeDocument/2006/relationships/hyperlink" Target="https://www.wireshark.org/docs/wsug_html_chunked/ChCustProtocolDissectionSection.html#ChAdvDecodeA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pglt=43&amp;q=how+can+wireshark+filters+identify+security+risks+over+the+network&amp;cvid=0668305706bf48bb97c42f352edc5eed&amp;gs_lcrp=EgZjaHJvbWUyBggAEEUYOTIICAEQ6QcY_FXSAQkxMTM1MWowajGoAgCwAgA&amp;FORM=ANNAB1&amp;PC=HCT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Read/hands-on/watch</a:t>
            </a:r>
          </a:p>
        </p:txBody>
      </p:sp>
    </p:spTree>
    <p:extLst>
      <p:ext uri="{BB962C8B-B14F-4D97-AF65-F5344CB8AC3E}">
        <p14:creationId xmlns:p14="http://schemas.microsoft.com/office/powerpoint/2010/main" val="161068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use  a capture filter at start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Takes a guess on what we think the problem is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Assumes the application, port, conversation at the beginning of the trace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 to start a capture on client end—because packet captures can get very large, want to keep things as simple as possible when starting to troubleshoot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everything on the client, to remove the background noise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a good picture of what systems the client communicates with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a ring buffer for long term capture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for times when we don’t know what time the problem occurs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Can’t reproduce it on demand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Long-term capture to collect traffic over time with smaller files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the problem is happening while capturing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Confidently capture the problem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Capture from multiple locations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a good idea of what is happening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packet capture, determines the quality of our analysis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/>
              <a:t>How do I know what traffic that needs filtered?</a:t>
            </a:r>
          </a:p>
          <a:p>
            <a:r>
              <a:rPr lang="en-US"/>
              <a:t>Better</a:t>
            </a:r>
          </a:p>
          <a:p>
            <a:r>
              <a:rPr lang="en-US"/>
              <a:t>How to I filter out dropped and problem packets in </a:t>
            </a:r>
            <a:r>
              <a:rPr lang="en-US" err="1"/>
              <a:t>wireshark</a:t>
            </a:r>
            <a:r>
              <a:rPr lang="en-US"/>
              <a:t> to diagnose network problems?</a:t>
            </a:r>
          </a:p>
        </p:txBody>
      </p:sp>
    </p:spTree>
    <p:extLst>
      <p:ext uri="{BB962C8B-B14F-4D97-AF65-F5344CB8AC3E}">
        <p14:creationId xmlns:p14="http://schemas.microsoft.com/office/powerpoint/2010/main" val="121398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eorgia" panose="02040502050405020303" pitchFamily="18" charset="0"/>
              </a:rPr>
              <a:t>Preferences (preferences)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3" tooltip="11.5. Preferences"/>
              </a:rPr>
              <a:t>Section 11.5, “Preferences”</a:t>
            </a:r>
            <a:r>
              <a:rPr lang="en-US" b="0" i="0">
                <a:effectLst/>
                <a:latin typeface="Georgia" panose="02040502050405020303" pitchFamily="18" charset="0"/>
              </a:rPr>
              <a:t>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eorgia" panose="02040502050405020303" pitchFamily="18" charset="0"/>
              </a:rPr>
              <a:t>Capture Filters (</a:t>
            </a:r>
            <a:r>
              <a:rPr lang="en-US" b="0" i="0" err="1">
                <a:effectLst/>
                <a:latin typeface="Georgia" panose="02040502050405020303" pitchFamily="18" charset="0"/>
              </a:rPr>
              <a:t>cfilters</a:t>
            </a:r>
            <a:r>
              <a:rPr lang="en-US" b="0" i="0">
                <a:effectLst/>
                <a:latin typeface="Georgia" panose="02040502050405020303" pitchFamily="18" charset="0"/>
              </a:rPr>
              <a:t>)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4" tooltip="6.6. Defining And Saving Filters"/>
              </a:rPr>
              <a:t>Section 6.6, “Defining And Saving Filters”</a:t>
            </a:r>
            <a:r>
              <a:rPr lang="en-US" b="0" i="0">
                <a:effectLst/>
                <a:latin typeface="Georgia" panose="02040502050405020303" pitchFamily="18" charset="0"/>
              </a:rPr>
              <a:t>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eorgia" panose="02040502050405020303" pitchFamily="18" charset="0"/>
              </a:rPr>
              <a:t>Display Filters (</a:t>
            </a:r>
            <a:r>
              <a:rPr lang="en-US" b="0" i="0" err="1">
                <a:effectLst/>
                <a:latin typeface="Georgia" panose="02040502050405020303" pitchFamily="18" charset="0"/>
              </a:rPr>
              <a:t>dfilters</a:t>
            </a:r>
            <a:r>
              <a:rPr lang="en-US" b="0" i="0">
                <a:effectLst/>
                <a:latin typeface="Georgia" panose="02040502050405020303" pitchFamily="18" charset="0"/>
              </a:rPr>
              <a:t>)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4" tooltip="6.6. Defining And Saving Filters"/>
              </a:rPr>
              <a:t>Section 6.6, “Defining And Saving Filters”</a:t>
            </a:r>
            <a:r>
              <a:rPr lang="en-US" b="0" i="0">
                <a:effectLst/>
                <a:latin typeface="Georgia" panose="02040502050405020303" pitchFamily="18" charset="0"/>
              </a:rPr>
              <a:t>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eorgia" panose="02040502050405020303" pitchFamily="18" charset="0"/>
              </a:rPr>
              <a:t>Display Filter Macros (</a:t>
            </a:r>
            <a:r>
              <a:rPr lang="en-US" b="0" i="0" err="1">
                <a:effectLst/>
                <a:latin typeface="Georgia" panose="02040502050405020303" pitchFamily="18" charset="0"/>
              </a:rPr>
              <a:t>dmacros</a:t>
            </a:r>
            <a:r>
              <a:rPr lang="en-US" b="0" i="0">
                <a:effectLst/>
                <a:latin typeface="Georgia" panose="02040502050405020303" pitchFamily="18" charset="0"/>
              </a:rPr>
              <a:t>)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5" tooltip="6.7. Defining And Saving Filter Macros"/>
              </a:rPr>
              <a:t>Section 6.7, “Defining And Saving Filter Macros”</a:t>
            </a:r>
            <a:r>
              <a:rPr lang="en-US" b="0" i="0">
                <a:effectLst/>
                <a:latin typeface="Georgia" panose="02040502050405020303" pitchFamily="18" charset="0"/>
              </a:rPr>
              <a:t>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eorgia" panose="02040502050405020303" pitchFamily="18" charset="0"/>
              </a:rPr>
              <a:t>Coloring Rules (</a:t>
            </a:r>
            <a:r>
              <a:rPr lang="en-US" b="0" i="0" err="1">
                <a:effectLst/>
                <a:latin typeface="Georgia" panose="02040502050405020303" pitchFamily="18" charset="0"/>
              </a:rPr>
              <a:t>colorfilters</a:t>
            </a:r>
            <a:r>
              <a:rPr lang="en-US" b="0" i="0">
                <a:effectLst/>
                <a:latin typeface="Georgia" panose="02040502050405020303" pitchFamily="18" charset="0"/>
              </a:rPr>
              <a:t>)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6" tooltip="11.3. Packet colorization"/>
              </a:rPr>
              <a:t>Section 11.3, “Packet colorization”</a:t>
            </a:r>
            <a:r>
              <a:rPr lang="en-US" b="0" i="0">
                <a:effectLst/>
                <a:latin typeface="Georgia" panose="02040502050405020303" pitchFamily="18" charset="0"/>
              </a:rPr>
              <a:t>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eorgia" panose="02040502050405020303" pitchFamily="18" charset="0"/>
              </a:rPr>
              <a:t>Disabled Protocols (</a:t>
            </a:r>
            <a:r>
              <a:rPr lang="en-US" b="0" i="0" err="1">
                <a:effectLst/>
                <a:latin typeface="Georgia" panose="02040502050405020303" pitchFamily="18" charset="0"/>
              </a:rPr>
              <a:t>disabled_protos</a:t>
            </a:r>
            <a:r>
              <a:rPr lang="en-US" b="0" i="0">
                <a:effectLst/>
                <a:latin typeface="Georgia" panose="02040502050405020303" pitchFamily="18" charset="0"/>
              </a:rPr>
              <a:t>)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7" tooltip="11.4.1. The “Enabled Protocols” dialog box"/>
              </a:rPr>
              <a:t>Section 11.4.1, “The “Enabled Protocols” dialog box”</a:t>
            </a:r>
            <a:r>
              <a:rPr lang="en-US" b="0" i="0">
                <a:effectLst/>
                <a:latin typeface="Georgia" panose="02040502050405020303" pitchFamily="18" charset="0"/>
              </a:rPr>
              <a:t>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eorgia" panose="02040502050405020303" pitchFamily="18" charset="0"/>
              </a:rPr>
              <a:t>Most User Accessible Tables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8" tooltip="11.7. User Accessible Tables"/>
              </a:rPr>
              <a:t>Section 11.7, “User Accessible Tables”</a:t>
            </a:r>
            <a:r>
              <a:rPr lang="en-US" b="0" i="0">
                <a:effectLst/>
                <a:latin typeface="Georgia" panose="02040502050405020303" pitchFamily="18" charset="0"/>
              </a:rPr>
              <a:t>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eorgia" panose="02040502050405020303" pitchFamily="18" charset="0"/>
              </a:rPr>
              <a:t>Changed dissector assignments (</a:t>
            </a:r>
            <a:r>
              <a:rPr lang="en-US" b="0" i="1" err="1">
                <a:effectLst/>
                <a:latin typeface="Georgia" panose="02040502050405020303" pitchFamily="18" charset="0"/>
              </a:rPr>
              <a:t>decode_as_entries</a:t>
            </a:r>
            <a:r>
              <a:rPr lang="en-US" b="0" i="0">
                <a:effectLst/>
                <a:latin typeface="Georgia" panose="02040502050405020303" pitchFamily="18" charset="0"/>
              </a:rPr>
              <a:t>), which can be set in the “Decode As…​” dialog box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9" tooltip="11.4.2. User Specified Decodes"/>
              </a:rPr>
              <a:t>Section 11.4.2, “User Specified Decodes”</a:t>
            </a:r>
            <a:r>
              <a:rPr lang="en-US" b="0" i="0">
                <a:effectLst/>
                <a:latin typeface="Georgia" panose="02040502050405020303" pitchFamily="18" charset="0"/>
              </a:rPr>
              <a:t>).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Georgia" panose="02040502050405020303" pitchFamily="18" charset="0"/>
              </a:rPr>
              <a:t>Some recent settings (recent), such as pane sizes in the Main window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10" tooltip="3.3. The Main window"/>
              </a:rPr>
              <a:t>Section 3.3, “The Main window”</a:t>
            </a:r>
            <a:r>
              <a:rPr lang="en-US" b="0" i="0">
                <a:effectLst/>
                <a:latin typeface="Georgia" panose="02040502050405020303" pitchFamily="18" charset="0"/>
              </a:rPr>
              <a:t>), column widths in the packet list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11" tooltip="3.18. The “Packet List” Pane"/>
              </a:rPr>
              <a:t>Section 3.18, “The “Packet List” Pane”</a:t>
            </a:r>
            <a:r>
              <a:rPr lang="en-US" b="0" i="0">
                <a:effectLst/>
                <a:latin typeface="Georgia" panose="02040502050405020303" pitchFamily="18" charset="0"/>
              </a:rPr>
              <a:t>), all selections in the View menu (</a:t>
            </a:r>
            <a:r>
              <a:rPr lang="en-US" b="0" i="0" u="sng">
                <a:solidFill>
                  <a:srgbClr val="2156A5"/>
                </a:solidFill>
                <a:effectLst/>
                <a:latin typeface="Georgia" panose="02040502050405020303" pitchFamily="18" charset="0"/>
                <a:hlinkClick r:id="rId12" tooltip="3.7. The “View” Menu"/>
              </a:rPr>
              <a:t>Section 3.7, “The “View” Menu”</a:t>
            </a:r>
            <a:r>
              <a:rPr lang="en-US" b="0" i="0">
                <a:effectLst/>
                <a:latin typeface="Georgia" panose="02040502050405020303" pitchFamily="18" charset="0"/>
              </a:rPr>
              <a:t>) and the last directory navigated to in the “File Open” dialog.</a:t>
            </a:r>
          </a:p>
          <a:p>
            <a:r>
              <a:rPr lang="en-US"/>
              <a:t>https://www.wireshark.org/docs/wsug_html_chunked/ChCustConfigProfilesSection.html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16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Filtering Before Capturing Packets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Pros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Efficiency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 Filtering before capture reduces the amount of data stored, improving performance.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Resource Savings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 Less disk space and memory are used.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Cons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Missed Packets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 If you filter too aggressively, you might miss relevant packets.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Complexity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 Configuring complex filters can be challenging.</a:t>
            </a:r>
          </a:p>
          <a:p>
            <a:pPr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Filtering After Capturing Packets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Pros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Flexibility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 You can analyze the entire capture and apply filters as needed.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Comprehensive Data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 No risk of missing relevant packets.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Cons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Resource Intensive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 Analyzing large captures can strain system resources.</a:t>
            </a:r>
          </a:p>
          <a:p>
            <a:pPr marL="1143000" lvl="2" indent="-228600" algn="l">
              <a:buFont typeface="+mj-lt"/>
              <a:buAutoNum type="arabicPeriod"/>
            </a:pPr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Slower Analysis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 Filtering after capture may slow down analysis.</a:t>
            </a:r>
          </a:p>
          <a:p>
            <a:pPr algn="l"/>
            <a:r>
              <a:rPr lang="en-US" b="1" i="0">
                <a:solidFill>
                  <a:srgbClr val="111111"/>
                </a:solidFill>
                <a:effectLst/>
                <a:latin typeface="-apple-system"/>
              </a:rPr>
              <a:t>Best Practice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Start with a broad filter during capture (e.g., capturing all traffic).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Refine your analysis by applying additional filters afterward.</a:t>
            </a:r>
          </a:p>
        </p:txBody>
      </p:sp>
    </p:spTree>
    <p:extLst>
      <p:ext uri="{BB962C8B-B14F-4D97-AF65-F5344CB8AC3E}">
        <p14:creationId xmlns:p14="http://schemas.microsoft.com/office/powerpoint/2010/main" val="155289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Filter by IP address – to display only packets with specific source of destination IP address – use “</a:t>
            </a:r>
            <a:r>
              <a:rPr lang="en-US" err="1"/>
              <a:t>ip.src</a:t>
            </a:r>
            <a:r>
              <a:rPr lang="en-US"/>
              <a:t>” or “</a:t>
            </a:r>
            <a:r>
              <a:rPr lang="en-US" err="1"/>
              <a:t>ip.dst</a:t>
            </a:r>
            <a:r>
              <a:rPr lang="en-US"/>
              <a:t>” filters</a:t>
            </a:r>
          </a:p>
          <a:p>
            <a:r>
              <a:rPr lang="en-US"/>
              <a:t>Filter by protocol – to display only packets of a specific protocol</a:t>
            </a:r>
          </a:p>
          <a:p>
            <a:r>
              <a:rPr lang="en-US"/>
              <a:t>Filter by TCP or UDP port- to display only packets with a specific source or destination= </a:t>
            </a:r>
            <a:r>
              <a:rPr lang="en-US" err="1"/>
              <a:t>tcp.port</a:t>
            </a:r>
            <a:r>
              <a:rPr lang="en-US"/>
              <a:t> or </a:t>
            </a:r>
            <a:r>
              <a:rPr lang="en-US" err="1"/>
              <a:t>udp.port</a:t>
            </a:r>
            <a:r>
              <a:rPr lang="en-US"/>
              <a:t> filters</a:t>
            </a:r>
          </a:p>
          <a:p>
            <a:r>
              <a:rPr lang="en-US"/>
              <a:t>Filter by keyword or string – to display only packets containing a specific keyword or string using “contains” or “matches”</a:t>
            </a:r>
          </a:p>
          <a:p>
            <a:endParaRPr lang="en-US"/>
          </a:p>
          <a:p>
            <a:r>
              <a:rPr lang="en-US">
                <a:hlinkClick r:id="rId3"/>
              </a:rPr>
              <a:t>how can </a:t>
            </a:r>
            <a:r>
              <a:rPr lang="en-US" err="1">
                <a:hlinkClick r:id="rId3"/>
              </a:rPr>
              <a:t>wireshark</a:t>
            </a:r>
            <a:r>
              <a:rPr lang="en-US">
                <a:hlinkClick r:id="rId3"/>
              </a:rPr>
              <a:t> filters identify security risks over the network - Search (bing.com)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4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x">
  <p:cSld name="TITLE">
    <p:bg>
      <p:bgPr>
        <a:solidFill>
          <a:srgbClr val="0443FE">
            <a:alpha val="682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0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15" name="Google Shape;15;p10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32373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>
                <a:solidFill>
                  <a:srgbClr val="32373A"/>
                </a:solidFill>
              </a:endParaRPr>
            </a:p>
          </p:txBody>
        </p:sp>
        <p:pic>
          <p:nvPicPr>
            <p:cNvPr id="16" name="Google Shape;16;p10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20236632" y="12201795"/>
            <a:ext cx="3395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5466601" y="9842649"/>
            <a:ext cx="5689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preserve="1">
  <p:cSld name="1_TITLE_AND_BODY_AI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60B0"/>
              </a:buClr>
              <a:buSzPts val="1800"/>
              <a:buNone/>
              <a:defRPr>
                <a:solidFill>
                  <a:srgbClr val="0060B0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marL="3200400" lvl="6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marL="3657600" lvl="7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marL="4114800" lvl="8" indent="-228600" algn="l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5466601" y="9842649"/>
            <a:ext cx="5689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  <a:defRPr sz="4800" b="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07763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ew Topic">
  <p:cSld name="New Topic">
    <p:bg>
      <p:bgPr>
        <a:solidFill>
          <a:srgbClr val="0060B0">
            <a:alpha val="48180"/>
          </a:srgbClr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24" name="Google Shape;24;p12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FEFDFA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25" name="Google Shape;25;p12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22848" y="5218172"/>
            <a:ext cx="24338304" cy="32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>
                <a:solidFill>
                  <a:srgbClr val="FEFDF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20236631" y="12201795"/>
            <a:ext cx="33951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 and A">
  <p:cSld name="Q and 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5"/>
          <p:cNvGrpSpPr/>
          <p:nvPr/>
        </p:nvGrpSpPr>
        <p:grpSpPr>
          <a:xfrm>
            <a:off x="18390860" y="432505"/>
            <a:ext cx="5411949" cy="2838473"/>
            <a:chOff x="0" y="0"/>
            <a:chExt cx="5411948" cy="2838472"/>
          </a:xfrm>
        </p:grpSpPr>
        <p:sp>
          <p:nvSpPr>
            <p:cNvPr id="42" name="Google Shape;42;p15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43" name="Google Shape;43;p15" descr="Untitled-2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15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8045" y="-15586"/>
            <a:ext cx="1371600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5"/>
          <p:cNvSpPr/>
          <p:nvPr/>
        </p:nvSpPr>
        <p:spPr>
          <a:xfrm rot="10800000" flipH="1">
            <a:off x="8484831" y="4641651"/>
            <a:ext cx="14256942" cy="443269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768" y="0"/>
                </a:moveTo>
                <a:cubicBezTo>
                  <a:pt x="4269" y="0"/>
                  <a:pt x="3863" y="1304"/>
                  <a:pt x="3863" y="2911"/>
                </a:cubicBezTo>
                <a:lnTo>
                  <a:pt x="3863" y="16046"/>
                </a:lnTo>
                <a:lnTo>
                  <a:pt x="0" y="20405"/>
                </a:lnTo>
                <a:lnTo>
                  <a:pt x="3869" y="18863"/>
                </a:lnTo>
                <a:cubicBezTo>
                  <a:pt x="3897" y="20388"/>
                  <a:pt x="4287" y="21600"/>
                  <a:pt x="4768" y="21600"/>
                </a:cubicBezTo>
                <a:lnTo>
                  <a:pt x="20695" y="21600"/>
                </a:lnTo>
                <a:cubicBezTo>
                  <a:pt x="21195" y="21600"/>
                  <a:pt x="21600" y="20296"/>
                  <a:pt x="21600" y="18689"/>
                </a:cubicBezTo>
                <a:lnTo>
                  <a:pt x="21600" y="2911"/>
                </a:lnTo>
                <a:cubicBezTo>
                  <a:pt x="21600" y="1304"/>
                  <a:pt x="21195" y="0"/>
                  <a:pt x="20695" y="0"/>
                </a:cubicBezTo>
                <a:lnTo>
                  <a:pt x="4768" y="0"/>
                </a:lnTo>
                <a:close/>
              </a:path>
            </a:pathLst>
          </a:custGeom>
          <a:solidFill>
            <a:srgbClr val="FFFFFF"/>
          </a:solidFill>
          <a:ln w="635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508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 txBox="1"/>
          <p:nvPr/>
        </p:nvSpPr>
        <p:spPr>
          <a:xfrm>
            <a:off x="12524050" y="6038900"/>
            <a:ext cx="94626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60B0"/>
              </a:buClr>
              <a:buSzPts val="9800"/>
              <a:buFont typeface="Arial"/>
              <a:buNone/>
            </a:pPr>
            <a:r>
              <a:rPr lang="en-US" sz="9800" b="1" i="0" u="none" strike="noStrike" cap="none">
                <a:solidFill>
                  <a:srgbClr val="0060B0"/>
                </a:solidFill>
                <a:latin typeface="Arial"/>
                <a:ea typeface="Arial"/>
                <a:cs typeface="Arial"/>
                <a:sym typeface="Arial"/>
              </a:rPr>
              <a:t>Time for Q &amp; A</a:t>
            </a:r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17475200" y="11609798"/>
            <a:ext cx="56895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  <a:defRPr sz="13800" b="1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0060B0"/>
              </a:buClr>
              <a:buSzPts val="7400"/>
              <a:buFont typeface="Arial"/>
              <a:buNone/>
              <a:defRPr sz="7400" b="0" i="0" u="none" strike="noStrike" cap="none">
                <a:solidFill>
                  <a:srgbClr val="0060B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rgbClr val="32373A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1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73A"/>
              </a:buClr>
              <a:buSzPts val="11200"/>
              <a:buFont typeface="Arial"/>
              <a:buNone/>
              <a:defRPr sz="11200" b="1" i="0" u="none" strike="noStrike" cap="none">
                <a:solidFill>
                  <a:srgbClr val="32373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9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9" name="Google Shape;9;p9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10" name="Google Shape;10;p9" descr="Untitled-2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9"/>
          <p:cNvSpPr txBox="1"/>
          <p:nvPr/>
        </p:nvSpPr>
        <p:spPr>
          <a:xfrm>
            <a:off x="10669593" y="11324271"/>
            <a:ext cx="3730078" cy="220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-105474" y="12276170"/>
            <a:ext cx="24490850" cy="1484593"/>
          </a:xfrm>
          <a:prstGeom prst="rect">
            <a:avLst/>
          </a:prstGeom>
          <a:solidFill>
            <a:srgbClr val="0060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DFA"/>
              </a:buClr>
              <a:buSzPts val="4800"/>
              <a:buFont typeface="Arial"/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"/>
          <p:cNvGrpSpPr/>
          <p:nvPr/>
        </p:nvGrpSpPr>
        <p:grpSpPr>
          <a:xfrm>
            <a:off x="18390861" y="432505"/>
            <a:ext cx="5411949" cy="2838473"/>
            <a:chOff x="0" y="0"/>
            <a:chExt cx="5411948" cy="2838472"/>
          </a:xfrm>
        </p:grpSpPr>
        <p:sp>
          <p:nvSpPr>
            <p:cNvPr id="53" name="Google Shape;53;p1"/>
            <p:cNvSpPr/>
            <p:nvPr/>
          </p:nvSpPr>
          <p:spPr>
            <a:xfrm>
              <a:off x="1606184" y="2838471"/>
              <a:ext cx="2199578" cy="1"/>
            </a:xfrm>
            <a:custGeom>
              <a:avLst/>
              <a:gdLst/>
              <a:ahLst/>
              <a:cxnLst/>
              <a:rect l="l" t="t" r="r" b="b"/>
              <a:pathLst>
                <a:path w="21600" h="1200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243775" tIns="243775" rIns="243775" bIns="243775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EFDFA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latin typeface="Arial"/>
                  <a:ea typeface="Arial"/>
                  <a:cs typeface="Arial"/>
                  <a:sym typeface="Arial"/>
                </a:rPr>
                <a:t>#sf24us</a:t>
              </a:r>
              <a:endParaRPr/>
            </a:p>
          </p:txBody>
        </p:sp>
        <p:pic>
          <p:nvPicPr>
            <p:cNvPr id="54" name="Google Shape;54;p1" descr="Untitled-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11948" cy="25089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1"/>
          <p:cNvSpPr txBox="1"/>
          <p:nvPr/>
        </p:nvSpPr>
        <p:spPr>
          <a:xfrm>
            <a:off x="790244" y="9333384"/>
            <a:ext cx="22787091" cy="462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algn="r">
              <a:buSzPts val="13800"/>
            </a:pPr>
            <a:r>
              <a:rPr lang="en-US" sz="7200" b="1">
                <a:solidFill>
                  <a:srgbClr val="32373A"/>
                </a:solidFill>
              </a:rPr>
              <a:t>Kirsten Stoner</a:t>
            </a:r>
            <a:endParaRPr lang="en-US" sz="900">
              <a:solidFill>
                <a:srgbClr val="033C92"/>
              </a:solidFill>
            </a:endParaRPr>
          </a:p>
          <a:p>
            <a:pPr algn="r">
              <a:buSzPts val="13800"/>
            </a:pPr>
            <a:r>
              <a:rPr lang="en-US" sz="6600" b="1">
                <a:solidFill>
                  <a:schemeClr val="accent1"/>
                </a:solidFill>
              </a:rPr>
              <a:t>Strategy, Technologist</a:t>
            </a:r>
          </a:p>
        </p:txBody>
      </p:sp>
      <p:sp>
        <p:nvSpPr>
          <p:cNvPr id="56" name="Google Shape;56;p1"/>
          <p:cNvSpPr txBox="1"/>
          <p:nvPr/>
        </p:nvSpPr>
        <p:spPr>
          <a:xfrm>
            <a:off x="1095619" y="1049452"/>
            <a:ext cx="16968700" cy="462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85000" lnSpcReduction="10000"/>
          </a:bodyPr>
          <a:lstStyle/>
          <a:p>
            <a:r>
              <a:rPr lang="en-US" sz="13800" b="1">
                <a:solidFill>
                  <a:srgbClr val="32373A"/>
                </a:solidFill>
              </a:rPr>
              <a:t>Filters From a Novice: Back to the Basics </a:t>
            </a:r>
            <a:endParaRPr lang="en-US"/>
          </a:p>
        </p:txBody>
      </p:sp>
      <p:sp>
        <p:nvSpPr>
          <p:cNvPr id="2" name="Google Shape;55;p1">
            <a:extLst>
              <a:ext uri="{FF2B5EF4-FFF2-40B4-BE49-F238E27FC236}">
                <a16:creationId xmlns:a16="http://schemas.microsoft.com/office/drawing/2014/main" id="{3D49B0D5-3B00-C0DE-541E-DC7DBC30EBC8}"/>
              </a:ext>
            </a:extLst>
          </p:cNvPr>
          <p:cNvSpPr txBox="1"/>
          <p:nvPr/>
        </p:nvSpPr>
        <p:spPr>
          <a:xfrm>
            <a:off x="1098670" y="5370959"/>
            <a:ext cx="22787091" cy="462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algn="r">
              <a:buSzPts val="13800"/>
            </a:pPr>
            <a:r>
              <a:rPr lang="en-US" sz="7200" b="1">
                <a:solidFill>
                  <a:srgbClr val="32373A"/>
                </a:solidFill>
              </a:rPr>
              <a:t>Karinne Bessette</a:t>
            </a:r>
          </a:p>
          <a:p>
            <a:pPr algn="r">
              <a:buSzPts val="10000"/>
            </a:pPr>
            <a:r>
              <a:rPr lang="en-US" sz="6600" b="1">
                <a:solidFill>
                  <a:schemeClr val="accent1"/>
                </a:solidFill>
              </a:rPr>
              <a:t>Strategy, Technologist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11AB0-EA44-F1A5-C5E5-6922C40F4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Capture filters   vs    Display filters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2E96F-CBC7-8D4E-C6E8-38590819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Filtering before or after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7BC87C-4E18-1F86-8592-C5A77B59ACD9}"/>
              </a:ext>
            </a:extLst>
          </p:cNvPr>
          <p:cNvSpPr txBox="1"/>
          <p:nvPr/>
        </p:nvSpPr>
        <p:spPr>
          <a:xfrm>
            <a:off x="1280282" y="6148951"/>
            <a:ext cx="72257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Keeps copies of packets that match the filter</a:t>
            </a:r>
          </a:p>
          <a:p>
            <a:endParaRPr lang="en-US" sz="4800"/>
          </a:p>
          <a:p>
            <a:r>
              <a:rPr lang="en-US" sz="4800"/>
              <a:t>Reduces the amount of data stored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40A6F-2CD2-0FD1-5BC7-96DB95526B23}"/>
              </a:ext>
            </a:extLst>
          </p:cNvPr>
          <p:cNvSpPr txBox="1"/>
          <p:nvPr/>
        </p:nvSpPr>
        <p:spPr>
          <a:xfrm>
            <a:off x="11661204" y="6148951"/>
            <a:ext cx="8646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Used when you’ve captured everything, and you need to filter through the noise</a:t>
            </a:r>
          </a:p>
          <a:p>
            <a:endParaRPr lang="en-US" sz="4800"/>
          </a:p>
          <a:p>
            <a:r>
              <a:rPr lang="en-US" sz="4800"/>
              <a:t>Analyze entire capture and apply filters as needed</a:t>
            </a:r>
          </a:p>
        </p:txBody>
      </p:sp>
    </p:spTree>
    <p:extLst>
      <p:ext uri="{BB962C8B-B14F-4D97-AF65-F5344CB8AC3E}">
        <p14:creationId xmlns:p14="http://schemas.microsoft.com/office/powerpoint/2010/main" val="313301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530924-0587-F2EB-464D-0BB2CCEDC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use cases for Wireshark?</a:t>
            </a:r>
          </a:p>
          <a:p>
            <a:r>
              <a:rPr lang="en-US"/>
              <a:t>What are some outside of the box/unexpected use cases for Wireshark?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CB4E11-A69E-18ED-71F2-9E60B9F1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more out of the tool</a:t>
            </a:r>
          </a:p>
        </p:txBody>
      </p:sp>
    </p:spTree>
    <p:extLst>
      <p:ext uri="{BB962C8B-B14F-4D97-AF65-F5344CB8AC3E}">
        <p14:creationId xmlns:p14="http://schemas.microsoft.com/office/powerpoint/2010/main" val="420535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31276-4660-3D78-F995-4E9BD8395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IP address</a:t>
            </a:r>
          </a:p>
          <a:p>
            <a:r>
              <a:rPr lang="en-US"/>
              <a:t>By protocol</a:t>
            </a:r>
          </a:p>
          <a:p>
            <a:r>
              <a:rPr lang="en-US"/>
              <a:t>TCP or UDP port</a:t>
            </a:r>
          </a:p>
          <a:p>
            <a:r>
              <a:rPr lang="en-US"/>
              <a:t>Keyword or string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F3DD6A-C1FB-BEE7-CD65-A4436F42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Posture checking</a:t>
            </a:r>
          </a:p>
        </p:txBody>
      </p:sp>
    </p:spTree>
    <p:extLst>
      <p:ext uri="{BB962C8B-B14F-4D97-AF65-F5344CB8AC3E}">
        <p14:creationId xmlns:p14="http://schemas.microsoft.com/office/powerpoint/2010/main" val="1807179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CDA874-83C8-742A-82CF-D64689472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a plan</a:t>
            </a:r>
          </a:p>
          <a:p>
            <a:r>
              <a:rPr lang="en-US"/>
              <a:t>AI can be your friend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8B0B30-B06F-6308-9C3D-E39CB524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 tips</a:t>
            </a:r>
          </a:p>
        </p:txBody>
      </p:sp>
    </p:spTree>
    <p:extLst>
      <p:ext uri="{BB962C8B-B14F-4D97-AF65-F5344CB8AC3E}">
        <p14:creationId xmlns:p14="http://schemas.microsoft.com/office/powerpoint/2010/main" val="234838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/>
        </p:nvSpPr>
        <p:spPr>
          <a:xfrm>
            <a:off x="15114509" y="11024718"/>
            <a:ext cx="7841898" cy="226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Generated with Microsoft Designer AI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endParaRPr sz="13800" b="1" i="0" u="none" strike="noStrike" cap="none">
              <a:solidFill>
                <a:srgbClr val="FEFDF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Prompt: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white shark, standing at a podium with a laptop. The laptop has stickers on it. Darker blue ocean background.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/>
      </p:transition>
    </mc:Choice>
    <mc:Fallback xmlns=""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20F9-2664-7799-4A25-9AA40EE5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learn?</a:t>
            </a:r>
          </a:p>
        </p:txBody>
      </p:sp>
    </p:spTree>
    <p:extLst>
      <p:ext uri="{BB962C8B-B14F-4D97-AF65-F5344CB8AC3E}">
        <p14:creationId xmlns:p14="http://schemas.microsoft.com/office/powerpoint/2010/main" val="118843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F1943C-48DD-6CB7-1B6D-D392E627C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Choose an AI: Chat GPT, Bing, Copilot,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8A536-2671-5E5D-E0FF-FA7579A7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Leverage AI</a:t>
            </a:r>
          </a:p>
        </p:txBody>
      </p:sp>
    </p:spTree>
    <p:extLst>
      <p:ext uri="{BB962C8B-B14F-4D97-AF65-F5344CB8AC3E}">
        <p14:creationId xmlns:p14="http://schemas.microsoft.com/office/powerpoint/2010/main" val="201391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5C25F1-858B-2C9C-E7E5-BA38AA6D2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 a good prompt: Expectation, purpose, Specific information (ports/services)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BA1BEE-1C46-3569-DF12-B435853A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ask AI</a:t>
            </a:r>
          </a:p>
        </p:txBody>
      </p:sp>
    </p:spTree>
    <p:extLst>
      <p:ext uri="{BB962C8B-B14F-4D97-AF65-F5344CB8AC3E}">
        <p14:creationId xmlns:p14="http://schemas.microsoft.com/office/powerpoint/2010/main" val="345117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/>
          </a:bodyPr>
          <a:lstStyle/>
          <a:p>
            <a:pPr marL="0" indent="0">
              <a:spcBef>
                <a:spcPts val="0"/>
              </a:spcBef>
              <a:buSzPts val="8280"/>
            </a:pPr>
            <a:r>
              <a:rPr lang="en-US" sz="8250"/>
              <a:t>Don't assume, don't start with a capture filter</a:t>
            </a:r>
          </a:p>
          <a:p>
            <a:pPr marL="0" indent="0">
              <a:spcBef>
                <a:spcPts val="0"/>
              </a:spcBef>
              <a:buSzPts val="8280"/>
            </a:pPr>
            <a:endParaRPr lang="en-US" sz="8250"/>
          </a:p>
          <a:p>
            <a:pPr marL="0" indent="0">
              <a:spcBef>
                <a:spcPts val="0"/>
              </a:spcBef>
              <a:buSzPts val="8280"/>
            </a:pPr>
            <a:r>
              <a:rPr lang="en-US" sz="8250"/>
              <a:t>Start with capture filter on the client end</a:t>
            </a:r>
          </a:p>
          <a:p>
            <a:pPr marL="0" indent="0">
              <a:spcBef>
                <a:spcPts val="0"/>
              </a:spcBef>
              <a:buSzPts val="8280"/>
            </a:pPr>
            <a:endParaRPr lang="en-US" sz="8250"/>
          </a:p>
          <a:p>
            <a:pPr marL="0" indent="0">
              <a:spcBef>
                <a:spcPts val="0"/>
              </a:spcBef>
              <a:buSzPts val="8280"/>
            </a:pPr>
            <a:r>
              <a:rPr lang="en-US" sz="8250"/>
              <a:t>Use a ring buffer for long-term capture</a:t>
            </a:r>
          </a:p>
        </p:txBody>
      </p: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90000"/>
          </a:bodyPr>
          <a:lstStyle/>
          <a:p>
            <a:pPr>
              <a:buSzPts val="11200"/>
            </a:pPr>
            <a:r>
              <a:rPr lang="en-US"/>
              <a:t>Getting Started with Best Practices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4555" y="3658607"/>
            <a:ext cx="22934890" cy="78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SzPts val="9000"/>
            </a:pPr>
            <a:r>
              <a:rPr lang="en-US"/>
              <a:t>Make sure the problem is occurring during capture</a:t>
            </a:r>
          </a:p>
          <a:p>
            <a:pPr marL="0" indent="0">
              <a:spcBef>
                <a:spcPts val="0"/>
              </a:spcBef>
              <a:buSzPts val="9000"/>
            </a:pPr>
            <a:endParaRPr lang="en-US"/>
          </a:p>
          <a:p>
            <a:pPr marL="0" indent="0">
              <a:spcBef>
                <a:spcPts val="0"/>
              </a:spcBef>
              <a:buSzPts val="9000"/>
            </a:pPr>
            <a:r>
              <a:rPr lang="en-US"/>
              <a:t>Capture from multiple locations</a:t>
            </a:r>
          </a:p>
          <a:p>
            <a:pPr marL="0" indent="0">
              <a:spcBef>
                <a:spcPts val="0"/>
              </a:spcBef>
              <a:buSzPts val="9000"/>
            </a:pPr>
            <a:endParaRPr lang="en-US"/>
          </a:p>
          <a:p>
            <a:pPr marL="0" indent="0">
              <a:spcBef>
                <a:spcPts val="0"/>
              </a:spcBef>
              <a:buSzPts val="9000"/>
            </a:pPr>
            <a:r>
              <a:rPr lang="en-US"/>
              <a:t>Use coloring rules for filters</a:t>
            </a:r>
          </a:p>
          <a:p>
            <a:pPr marL="0" indent="0">
              <a:spcBef>
                <a:spcPts val="0"/>
              </a:spcBef>
              <a:buSzPts val="9000"/>
            </a:pPr>
            <a:endParaRPr lang="en-US"/>
          </a:p>
          <a:p>
            <a:pPr marL="0" indent="0">
              <a:spcBef>
                <a:spcPts val="0"/>
              </a:spcBef>
              <a:buSzPts val="9000"/>
            </a:pPr>
            <a:r>
              <a:rPr lang="en-US"/>
              <a:t>Quality capture = quality analysis</a:t>
            </a:r>
          </a:p>
          <a:p>
            <a:pPr marL="0" indent="0">
              <a:spcBef>
                <a:spcPts val="0"/>
              </a:spcBef>
              <a:buSzPts val="9000"/>
            </a:pPr>
            <a:endParaRPr lang="en-US"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32705" y="457398"/>
            <a:ext cx="17328122" cy="318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ctr" anchorCtr="0">
            <a:normAutofit fontScale="90000"/>
          </a:bodyPr>
          <a:lstStyle/>
          <a:p>
            <a:r>
              <a:rPr lang="en-US" sz="9600"/>
              <a:t>Getting Started with Best Practices</a:t>
            </a:r>
            <a:endParaRPr lang="en-US" sz="9600" b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95BAD4-1A57-4E7F-ADBE-6E196AD8D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I know what traffic that needs filtered?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CA5CC-BC2E-00EE-8E39-19B87630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advice</a:t>
            </a:r>
          </a:p>
        </p:txBody>
      </p:sp>
    </p:spTree>
    <p:extLst>
      <p:ext uri="{BB962C8B-B14F-4D97-AF65-F5344CB8AC3E}">
        <p14:creationId xmlns:p14="http://schemas.microsoft.com/office/powerpoint/2010/main" val="339977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D46363-FCE8-9FF8-F16E-B7535CBA4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What are you trying to capture?</a:t>
            </a:r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/>
              <a:t>A profile for troubleshooting DNS, will be different than a profile to analyze security</a:t>
            </a:r>
          </a:p>
          <a:p>
            <a:pPr marL="1371600" indent="-1143000">
              <a:buFont typeface="Arial" panose="020B0604020202020204" pitchFamily="34" charset="0"/>
              <a:buChar char="•"/>
            </a:pPr>
            <a:r>
              <a:rPr lang="en-US"/>
              <a:t>Utilize the magic of profiles, customize different columns, coloring rules to make troubleshooting easier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3BA01-A2BE-D4CF-51B1-0ED0B59C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Profiles</a:t>
            </a:r>
          </a:p>
        </p:txBody>
      </p:sp>
    </p:spTree>
    <p:extLst>
      <p:ext uri="{BB962C8B-B14F-4D97-AF65-F5344CB8AC3E}">
        <p14:creationId xmlns:p14="http://schemas.microsoft.com/office/powerpoint/2010/main" val="108345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4F38F5-E629-EAA7-9AFE-277A05C19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Prompts:</a:t>
            </a:r>
          </a:p>
          <a:p>
            <a:r>
              <a:rPr lang="en-US">
                <a:solidFill>
                  <a:srgbClr val="111111"/>
                </a:solidFill>
                <a:latin typeface="-apple-system"/>
              </a:rPr>
              <a:t>W</a:t>
            </a:r>
            <a:r>
              <a:rPr lang="en-US" b="0" i="0">
                <a:solidFill>
                  <a:srgbClr val="111111"/>
                </a:solidFill>
                <a:effectLst/>
                <a:latin typeface="-apple-system"/>
              </a:rPr>
              <a:t>hat Wireshark filters would I need to exclude traffic?</a:t>
            </a:r>
          </a:p>
          <a:p>
            <a:r>
              <a:rPr lang="en-US">
                <a:solidFill>
                  <a:srgbClr val="111111"/>
                </a:solidFill>
                <a:latin typeface="-apple-system"/>
              </a:rPr>
              <a:t>How do you string multiple filters together?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899D38-8CCF-ABC4-E3D8-7FE334E0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build filters</a:t>
            </a:r>
          </a:p>
        </p:txBody>
      </p:sp>
    </p:spTree>
    <p:extLst>
      <p:ext uri="{BB962C8B-B14F-4D97-AF65-F5344CB8AC3E}">
        <p14:creationId xmlns:p14="http://schemas.microsoft.com/office/powerpoint/2010/main" val="2008101673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Viola template">
      <a:dk1>
        <a:srgbClr val="0443FE"/>
      </a:dk1>
      <a:lt1>
        <a:srgbClr val="FEFDFA"/>
      </a:lt1>
      <a:dk2>
        <a:srgbClr val="A7A7A7"/>
      </a:dk2>
      <a:lt2>
        <a:srgbClr val="535353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ola template">
  <a:themeElements>
    <a:clrScheme name="Viola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Custom</PresentationFormat>
  <Paragraphs>111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Calibri</vt:lpstr>
      <vt:lpstr>Courier New</vt:lpstr>
      <vt:lpstr>Georgia</vt:lpstr>
      <vt:lpstr>Trebuchet MS</vt:lpstr>
      <vt:lpstr>Viola template</vt:lpstr>
      <vt:lpstr>PowerPoint Presentation</vt:lpstr>
      <vt:lpstr>How do you learn?</vt:lpstr>
      <vt:lpstr>Leverage AI</vt:lpstr>
      <vt:lpstr>How to ask AI</vt:lpstr>
      <vt:lpstr>Getting Started with Best Practices</vt:lpstr>
      <vt:lpstr>Getting Started with Best Practices</vt:lpstr>
      <vt:lpstr>Get advice</vt:lpstr>
      <vt:lpstr>Building Profiles</vt:lpstr>
      <vt:lpstr>How to build filters</vt:lpstr>
      <vt:lpstr>Filtering before or after</vt:lpstr>
      <vt:lpstr>Get more out of the tool</vt:lpstr>
      <vt:lpstr>Posture checking</vt:lpstr>
      <vt:lpstr>Takeaway tips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Stoner</dc:creator>
  <cp:lastModifiedBy>Kirsten Stoner</cp:lastModifiedBy>
  <cp:revision>2</cp:revision>
  <dcterms:modified xsi:type="dcterms:W3CDTF">2024-06-19T22:41:36Z</dcterms:modified>
</cp:coreProperties>
</file>