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51"/>
  </p:notesMasterIdLst>
  <p:sldIdLst>
    <p:sldId id="256" r:id="rId2"/>
    <p:sldId id="257" r:id="rId3"/>
    <p:sldId id="270" r:id="rId4"/>
    <p:sldId id="258" r:id="rId5"/>
    <p:sldId id="259" r:id="rId6"/>
    <p:sldId id="260" r:id="rId7"/>
    <p:sldId id="262" r:id="rId8"/>
    <p:sldId id="263" r:id="rId9"/>
    <p:sldId id="261" r:id="rId10"/>
    <p:sldId id="265" r:id="rId11"/>
    <p:sldId id="266" r:id="rId12"/>
    <p:sldId id="267" r:id="rId13"/>
    <p:sldId id="268" r:id="rId14"/>
    <p:sldId id="269" r:id="rId15"/>
    <p:sldId id="264" r:id="rId16"/>
    <p:sldId id="271" r:id="rId17"/>
    <p:sldId id="272" r:id="rId18"/>
    <p:sldId id="301" r:id="rId19"/>
    <p:sldId id="303" r:id="rId20"/>
    <p:sldId id="304" r:id="rId21"/>
    <p:sldId id="305" r:id="rId22"/>
    <p:sldId id="274" r:id="rId23"/>
    <p:sldId id="283" r:id="rId24"/>
    <p:sldId id="284" r:id="rId25"/>
    <p:sldId id="285" r:id="rId26"/>
    <p:sldId id="306" r:id="rId27"/>
    <p:sldId id="286" r:id="rId28"/>
    <p:sldId id="287" r:id="rId29"/>
    <p:sldId id="288" r:id="rId30"/>
    <p:sldId id="275" r:id="rId31"/>
    <p:sldId id="289" r:id="rId32"/>
    <p:sldId id="290" r:id="rId33"/>
    <p:sldId id="291" r:id="rId34"/>
    <p:sldId id="292" r:id="rId35"/>
    <p:sldId id="276" r:id="rId36"/>
    <p:sldId id="293" r:id="rId37"/>
    <p:sldId id="294" r:id="rId38"/>
    <p:sldId id="277" r:id="rId39"/>
    <p:sldId id="295" r:id="rId40"/>
    <p:sldId id="278" r:id="rId41"/>
    <p:sldId id="296" r:id="rId42"/>
    <p:sldId id="279" r:id="rId43"/>
    <p:sldId id="297" r:id="rId44"/>
    <p:sldId id="281" r:id="rId45"/>
    <p:sldId id="298" r:id="rId46"/>
    <p:sldId id="282" r:id="rId47"/>
    <p:sldId id="299" r:id="rId48"/>
    <p:sldId id="300" r:id="rId49"/>
    <p:sldId id="273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0ED5A-5E4A-CB7A-FACE-82996A9A879B}" v="326" dt="2025-06-15T15:05:17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05f457b98c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05f457b98c_2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305f457b98c_2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92AAA93E-D6AE-0DC8-DA3C-80072BBBA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535BD2E8-FB53-633E-D0C1-A5396AF197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220BA5DA-E1D5-7DAD-331C-8C1DD3CE9C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260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DAF8B555-0B68-114D-BAE2-15329112B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6A4602BD-000B-095E-5239-736CD10DBC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D818A4FE-D433-2FBC-0828-22C4CEC0DF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407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8F9A0438-7DCD-047F-B741-A925830D1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AD64C794-A45C-2A78-75B9-D6547FFE82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5CC0DC06-F758-2BF9-AC4B-12E38B19A0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9099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2B6BE1EA-FB8B-2C10-B7BC-B178AC83C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6AB0E24E-1617-56B3-8C91-1BD7AC0DD3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DCE20155-0315-172F-14E3-0B6B292404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2220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1B52F168-2611-60AF-A18F-480BA806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2BB6E828-1767-6731-6A60-9B7E095ECF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609C9453-A934-90F9-A7E9-55406D0306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326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C6635249-4CA4-E41C-A662-4748D6580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7C8ADBBD-68F9-3574-5621-FE925B8375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AF483BFB-0C7E-827E-FB9E-19769C7DFA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5DC14738-21E7-F25D-4DC2-A639225150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09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353B1A41-2F7A-C6DF-1112-2EA4FA52D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B35AAEF6-A551-5CCD-B263-0E2C93885E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58AC0A48-63D7-8AC0-8A3C-A6A05470A1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714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B80C2607-501F-42A0-5C13-EB862CEF7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DE28832B-BC9B-5C86-0D56-21ECBE4A40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4796E3D3-C474-BEA1-CC73-28795F2B47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89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D9777A03-DB75-3B51-B27E-53ED6C087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6493C144-5919-24E5-4D27-CFF6B34BE4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C18D01BA-11C8-A1D7-4B1F-8AB436540B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6924D7A3-7E86-5EEF-60DF-3947E2079F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329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302E283D-9E46-F3D1-9CD9-9ED1951E4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234FB574-E148-C744-6D3C-2AA4EC9FE5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8D20A4B7-CFC9-903B-B298-27606C4770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D7109831-DB84-A678-1FEE-AC95392F37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80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6A6AB1D6-6C7A-82E4-82E6-419D304FE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EF6C24AC-2242-C455-8435-B0F2EACD03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723F01F0-A5B2-4230-ADA5-788B5E181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D9D5D2C7-46A5-99C8-F6D0-E911FDE6A5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266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7654A13A-B488-8FF4-02E4-85BF825D7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BE5BE660-802B-AE51-0B41-0CD5FAE3B6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1B6EE1CE-D5F8-7C14-AC4B-413DF34F12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7F4C64FC-A164-305D-FA2A-538AA9D1DC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552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90815711-76AF-7D4E-30AA-BB0E37C2C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9AC16774-E470-E40E-4DEC-EC4A769DAB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A1730076-EED3-E3C6-D9EC-AC7D430B49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3F6208BB-3FC1-C1AB-6CD5-41C102F48F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302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E8E7B604-CE6E-5A40-C9EE-6D8F25090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EB23F69A-6B55-2DEA-3B07-C13D68172C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9E4B9684-21FF-C6AF-D7AD-2C0DDBC21C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701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5AB2378D-208D-44B6-73A5-A9196F8B1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FF7B554C-8013-CAF5-E2B2-459E757492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1C77E418-F4C3-C474-70F3-3F483D7974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8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E8B405CD-6F2F-0214-5D13-657821567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E14EA472-D6E5-B648-66DF-DB635F3B35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237A1E12-42C8-6DD8-A27B-A4CB3B7D32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1840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5AA5EB5E-DF55-9914-B5B1-3A73B0CE9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1C110042-09F4-D585-ACAD-2856E0F099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F095047E-8157-DC28-767B-06F26FA0D9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D6A9B119-2082-A009-CD97-3D9E70A486D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688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525AFCD0-19A1-625B-E673-21A35C9C6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E2412198-0ECD-1E9F-1A6C-17187CE4EB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474D0ED3-CAB4-2D95-BAF0-53F2E3E110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874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0CF4F74B-BAA0-269D-3682-1B73A6989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8F47236A-1C46-BCE5-1FEE-7BCD34CA23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AAB8E4C8-7B10-073C-A731-B796E3FF42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254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63DA45A7-592A-A4BA-83B9-EF1824E2E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8206FFD6-6BE8-D347-82D1-E33ABB1E7C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DC2A8428-3385-0067-BA73-571DEBD8B2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121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1925462B-5F7C-CAC3-01A3-57B60CE8B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ED6DF7DA-AEDC-D2B1-1EEF-383D72124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42D55BCF-5AA9-D4D8-63FA-5947F0CBB7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9607BA7E-20DB-B97C-A630-9C11200D19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7303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C951E3C5-3445-A856-313F-F25DA938A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CD3B18FD-2D8B-032B-23CC-6C2AC61375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6E4C0B4B-E988-0709-01F9-F0CAEDDB81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22AD06B8-E735-13A1-2913-B5C47F76F0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9896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862303CA-3D81-933B-70E3-4D16BE38E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BFE0B912-FB99-546D-7CE7-F06A4D5F22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78417CC2-BBDC-E9A8-CDBE-D1980C9B3D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758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8022F45E-394D-A064-8A4C-2AC9C5C2E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7A226EEC-2839-B62A-6A6E-2152DC74E7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4349F137-29E2-7897-44C3-68B3D5161A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6077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0C4FA97B-8DF0-A48D-9AB8-3275F8856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78041C33-7334-58A6-046B-2D1CFB137C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20B50577-F59E-5EA4-8CF3-661A5CACFB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31084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3F187481-324D-DC62-166D-D3B0CDD70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FDF55A48-618D-B15C-A5E1-2A9B77D84B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98A62034-F4C2-D3FD-5071-DB7F5657E3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4039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6A4DACC4-8E1C-BAC7-AD6C-ED82DFB03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B4F9D878-0628-7E9C-7059-309F23576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4DFACB18-0CC8-1BD3-85E3-E566BF3179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9A680AF6-546C-14E1-FB46-71434D9DBC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938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9AB51DE2-E7A5-C74C-8777-700399FBB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EDD88543-FEBD-C0DA-29F9-40CFA0DA9D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A6F14F8F-E47C-8A75-7711-882ED5503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5456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E0202539-132A-9D71-2E99-4A3A307E5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712431FC-6014-2661-3FF0-8E213CC05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C65C884C-2597-0D29-836E-BB99DFB3AC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2858577D-FBE4-5082-EDEB-9814D8914B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306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C63E5905-95FC-D560-4D59-21D17C902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28DD3C31-E8FD-B213-9B6C-E8ED79E918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DCD0C656-F131-4CF9-F1D9-C5D5E8EC75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0A3B1CAC-FAB5-9E80-EC6F-296613C907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2627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7AB8A7BC-2723-271C-E7D7-DFB2721CC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DFD46C4C-5EA8-33AB-A01D-EA9E2B13D5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E6C70FF0-F845-8D58-FB25-F456893460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73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62C2E7EA-32D1-15A8-DEC6-89EF79B7F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18955EA0-E76C-EE5E-2895-8B2B2656A9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44FF8B4C-1AEA-D875-0499-D8FD77022C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3F7F7FC0-7FAC-BAD1-2B1F-8906FCDC60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81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79B9D2E1-69F9-A51B-5797-EB8DA204E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62601886-1FF9-FE8F-998A-D8E3C6BAD6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DA34C87C-EA13-FB47-3984-0B8F44D3E1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6238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84059B50-8581-0FBF-0082-120F61C39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A83EC469-EDC5-6D35-4C51-9BCE8C40C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289385DD-0341-2745-C6A0-45035E85F3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DDC1856A-E951-B0F6-B7EE-617F57D4D9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62807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788F93F4-367B-532F-090E-D513BC7AA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4087BB1C-1CA7-6272-E2A0-679356ECA1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B51062CE-4791-B44C-C76B-062BED7A39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57515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9CE98E66-2E4C-6F83-C25E-7BC08DCC9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B318DC77-2E88-6CE4-4902-E8B27A443F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8BF424F5-8748-3BC3-434C-940593D4C6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ECD2B90F-0F02-62EB-1457-193C599500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8393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F49BB7BA-CEBE-B571-6F25-72F98E8FB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9086B4AD-CD3F-2927-7F62-2BA3EC5AAF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1863D65B-9B7A-F525-103D-E6B67AF129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84391B1B-7446-F8B3-40E6-D1430DA698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73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318B9E1C-18F9-BFF8-0005-94CF6E133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43EAF675-7D85-88CA-E67B-AE95C3928E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544EA086-0E4B-93D3-FAF9-36AC808AF7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B3376495-AFB0-16BF-6000-5DDAEA0338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34362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04FD3A8F-9749-4877-E142-AFE54ACC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5CE94A24-3253-E442-E11F-A7D33DD1E3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A8B64698-BD21-DC76-27BB-9F686EF4FF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2019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F8E22AF2-2104-B28A-C19F-5890F6A44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DB42FE8E-B05A-1471-CCFC-865725B253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5B1C25E7-F3CD-FCB9-BC7B-C656FDBCE4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46D8CEF0-7806-03FD-89B3-52D724EA6D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767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D38F6778-BD0D-A26C-B979-550598638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FF43FCE3-2CAA-DBC6-822B-B23B0EA8C1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37FFB42D-3ECA-6D30-5728-37F9B628D9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D57705ED-85D3-B6FB-92FB-163FEB4E3A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39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7C2F126F-BC7E-8FA0-949B-543AFDFC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8D72B2CF-DAC1-3D27-6A70-C296E5B060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6DFCFF1B-1B6B-E51C-0E49-DBA370FF6A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1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DAAE6D3A-8237-2B03-D91D-6E78F4794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42B7AF97-1833-4874-9024-BA1C86F3BF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13DE05BB-BD89-129E-521A-FF21284496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79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1CFFB1E6-4968-E49A-40F0-6EAF8D487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>
            <a:extLst>
              <a:ext uri="{FF2B5EF4-FFF2-40B4-BE49-F238E27FC236}">
                <a16:creationId xmlns:a16="http://schemas.microsoft.com/office/drawing/2014/main" id="{0961E9BB-EB07-AD07-981A-FC5F099424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>
            <a:extLst>
              <a:ext uri="{FF2B5EF4-FFF2-40B4-BE49-F238E27FC236}">
                <a16:creationId xmlns:a16="http://schemas.microsoft.com/office/drawing/2014/main" id="{27A6AD10-ED93-8558-3562-797C341F0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89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2B8038E2-823B-DDE9-E512-C0EFE8258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74a2c21b7_0_7:notes">
            <a:extLst>
              <a:ext uri="{FF2B5EF4-FFF2-40B4-BE49-F238E27FC236}">
                <a16:creationId xmlns:a16="http://schemas.microsoft.com/office/drawing/2014/main" id="{72462518-B03D-0052-034C-70FCCA754F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74a2c21b7_0_7:notes">
            <a:extLst>
              <a:ext uri="{FF2B5EF4-FFF2-40B4-BE49-F238E27FC236}">
                <a16:creationId xmlns:a16="http://schemas.microsoft.com/office/drawing/2014/main" id="{90486541-BE4C-970C-467E-2AD915F633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074a2c21b7_0_7:notes">
            <a:extLst>
              <a:ext uri="{FF2B5EF4-FFF2-40B4-BE49-F238E27FC236}">
                <a16:creationId xmlns:a16="http://schemas.microsoft.com/office/drawing/2014/main" id="{BA6F5BDF-D93F-B9D4-2372-B716992229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79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849350" y="2592500"/>
            <a:ext cx="84591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49350" y="4430100"/>
            <a:ext cx="8459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ucida Sans"/>
              <a:buNone/>
              <a:defRPr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681038"/>
            <a:ext cx="12192000" cy="6176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989814"/>
            <a:ext cx="4949858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135671" y="989814"/>
            <a:ext cx="4949858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0" y="681038"/>
            <a:ext cx="12192000" cy="6176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989814"/>
            <a:ext cx="10515600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">
  <p:cSld name="Feedback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581400" y="1026350"/>
            <a:ext cx="4859700" cy="4859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 light background">
  <p:cSld name="Feedback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682975"/>
            <a:ext cx="12192000" cy="552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3581400" y="1026350"/>
            <a:ext cx="4859700" cy="48597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5200"/>
              <a:buFont typeface="Play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itle page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Lucida Sans"/>
              <a:buNone/>
              <a:defRPr sz="2500" b="1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36431"/>
            <a:ext cx="10515600" cy="484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Lucida Sans"/>
              <a:buChar char="•"/>
              <a:defRPr sz="2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Lucida Sans"/>
              <a:buChar char="•"/>
              <a:defRPr sz="24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Lucida Sans"/>
              <a:buChar char="•"/>
              <a:defRPr sz="20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3" name="Google Shape;13;p1" title="Asset 5@4x.png"/>
          <p:cNvPicPr preferRelativeResize="0"/>
          <p:nvPr/>
        </p:nvPicPr>
        <p:blipFill rotWithShape="1">
          <a:blip r:embed="rId10">
            <a:alphaModFix/>
          </a:blip>
          <a:srcRect t="-17650" b="17649"/>
          <a:stretch/>
        </p:blipFill>
        <p:spPr>
          <a:xfrm>
            <a:off x="10815825" y="-111450"/>
            <a:ext cx="1334600" cy="7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4510200" y="6381113"/>
            <a:ext cx="3171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Lato"/>
              <a:buNone/>
            </a:pPr>
            <a:r>
              <a:rPr lang="de-DE" sz="1450"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#sf25us</a:t>
            </a:r>
            <a:endParaRPr sz="16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.langchain.com/docs/integrations/document_loader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ython.langchain.com/api_reference/community/document_loaders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ython.langchain.com/docs/concepts/embedding_model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0kv1ECls8Hw?feature=oembed" TargetMode="Externa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VuepMDhej8?feature=oembed" TargetMode="Externa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langchain-ai/rag-from-scratch/blob/main/rag_from_scratch_5_to_9.ipynb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langchain-ai/langchain/blob/master/cookbook/rag_fusion.ipynb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langchain-ai/rag-from-scratch/blob/main/rag_from_scratch_5_to_9.ipyn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html/2401.18059v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html/2401.18059v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langchain-ai/langchain/blob/master/cookbook/RAPTOR.ipynb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icrosoft.github.io/graphrag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abs/2408.14717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chcommunity.microsoft.com/t5/ai-ai-platform-blog/raft-a-new-way-to-teach-llms-to-be-better-at-rag/ba-p/4084674" TargetMode="External"/><Relationship Id="rId5" Type="http://schemas.openxmlformats.org/officeDocument/2006/relationships/hyperlink" Target="https://arxiv.org/html/2403.10131v1" TargetMode="External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automateyournetwork/packet_graph" TargetMode="External"/><Relationship Id="rId3" Type="http://schemas.openxmlformats.org/officeDocument/2006/relationships/hyperlink" Target="https://github.com/automateyournetwork/Document_Buddy" TargetMode="External"/><Relationship Id="rId7" Type="http://schemas.openxmlformats.org/officeDocument/2006/relationships/hyperlink" Target="https://github.com/automateyournetwork/Document_graphRA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automateyournetwork/packet_raptor" TargetMode="External"/><Relationship Id="rId5" Type="http://schemas.openxmlformats.org/officeDocument/2006/relationships/hyperlink" Target="https://github.com/automateyournetwork/Document_RAPTOR" TargetMode="External"/><Relationship Id="rId4" Type="http://schemas.openxmlformats.org/officeDocument/2006/relationships/hyperlink" Target="https://github.com/automateyournetwork/packet_buddy" TargetMode="External"/><Relationship Id="rId9" Type="http://schemas.openxmlformats.org/officeDocument/2006/relationships/hyperlink" Target="https://github.com/automateyournetwork/Packet_TAG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1867493" y="2075430"/>
            <a:ext cx="8459100" cy="2931499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/>
            <a:r>
              <a:rPr lang="de-DE" dirty="0"/>
              <a:t>Talk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Packets</a:t>
            </a:r>
            <a:r>
              <a:rPr lang="de-DE" dirty="0"/>
              <a:t>: </a:t>
            </a:r>
            <a:br>
              <a:rPr lang="de-DE" dirty="0"/>
            </a:br>
            <a:r>
              <a:rPr lang="en-US" sz="1800" b="0" dirty="0">
                <a:latin typeface="Titillium Web"/>
              </a:rPr>
              <a:t>AI-Powered Natural Language Interaction with Packet Captures 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849350" y="4430100"/>
            <a:ext cx="8459100" cy="94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John </a:t>
            </a:r>
            <a:r>
              <a:rPr lang="de-DE" dirty="0" err="1"/>
              <a:t>Capobianco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r>
              <a:rPr lang="de-DE" dirty="0"/>
              <a:t>@john_capobianco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3E0CD624-28C5-93A2-F71F-353C7BEAD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81712E4E-D75E-07AB-5AEA-3A8E35B89C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Packet </a:t>
            </a:r>
            <a:r>
              <a:rPr lang="de-DE" dirty="0" err="1"/>
              <a:t>Captures</a:t>
            </a:r>
            <a:r>
              <a:rPr lang="de-DE" dirty="0"/>
              <a:t> (.</a:t>
            </a:r>
            <a:r>
              <a:rPr lang="de-DE" dirty="0" err="1"/>
              <a:t>pcap</a:t>
            </a:r>
            <a:r>
              <a:rPr lang="de-DE" dirty="0"/>
              <a:t>; .</a:t>
            </a:r>
            <a:r>
              <a:rPr lang="de-DE" dirty="0" err="1"/>
              <a:t>pcapng</a:t>
            </a:r>
            <a:r>
              <a:rPr lang="de-DE" dirty="0"/>
              <a:t>)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069C453-4D01-7D7C-BF3D-939015EB5E8D}"/>
              </a:ext>
            </a:extLst>
          </p:cNvPr>
          <p:cNvSpPr txBox="1"/>
          <p:nvPr/>
        </p:nvSpPr>
        <p:spPr>
          <a:xfrm>
            <a:off x="242453" y="1556162"/>
            <a:ext cx="11418865" cy="39703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As of today you cannot upload .</a:t>
            </a:r>
            <a:r>
              <a:rPr lang="en-US" sz="1800" dirty="0" err="1"/>
              <a:t>pcap</a:t>
            </a:r>
            <a:r>
              <a:rPr lang="en-US" sz="1800" dirty="0"/>
              <a:t> / .</a:t>
            </a:r>
            <a:r>
              <a:rPr lang="en-US" sz="1800" dirty="0" err="1"/>
              <a:t>pcapng</a:t>
            </a:r>
            <a:r>
              <a:rPr lang="en-US" sz="1800" dirty="0"/>
              <a:t> to Large </a:t>
            </a:r>
            <a:r>
              <a:rPr lang="en-US" sz="1800" dirty="0" err="1"/>
              <a:t>Lanauge</a:t>
            </a:r>
            <a:r>
              <a:rPr lang="en-US" sz="1800" dirty="0"/>
              <a:t> Models (LLMs) directly; (yet) </a:t>
            </a:r>
            <a:endParaRPr lang="en-US" dirty="0"/>
          </a:p>
          <a:p>
            <a:endParaRPr lang="en-US" sz="1800" dirty="0"/>
          </a:p>
          <a:p>
            <a:r>
              <a:rPr lang="en-US" sz="1800" dirty="0"/>
              <a:t>There are manual processes of exporting your capture to text and then pasting the text into the LLM GUI</a:t>
            </a:r>
          </a:p>
          <a:p>
            <a:endParaRPr lang="en-US" sz="1800" dirty="0"/>
          </a:p>
          <a:p>
            <a:r>
              <a:rPr lang="en-US" sz="1800" dirty="0"/>
              <a:t>Using RAG we can automate this process and provide users the ability to simply upload their capture and start 'talking' to it. </a:t>
            </a:r>
          </a:p>
          <a:p>
            <a:endParaRPr lang="en-US" sz="1800" dirty="0"/>
          </a:p>
          <a:p>
            <a:r>
              <a:rPr lang="en-US" sz="1800" dirty="0"/>
              <a:t>A pre-step, or a 7th intermediate step, in the RAG process is required: transforming the .</a:t>
            </a:r>
            <a:r>
              <a:rPr lang="en-US" sz="1800" dirty="0" err="1"/>
              <a:t>pcap</a:t>
            </a:r>
            <a:r>
              <a:rPr lang="en-US" sz="1800" dirty="0"/>
              <a:t> to JavaScript Object Notation (JSON) allowing us to use a </a:t>
            </a:r>
            <a:r>
              <a:rPr lang="en-US" sz="1800" dirty="0" err="1"/>
              <a:t>JSONLoader</a:t>
            </a:r>
            <a:r>
              <a:rPr lang="en-US" sz="1800" dirty="0"/>
              <a:t> to load the transformed data. </a:t>
            </a:r>
          </a:p>
          <a:p>
            <a:endParaRPr lang="en-US" sz="1800" dirty="0"/>
          </a:p>
          <a:p>
            <a:r>
              <a:rPr lang="en-US" sz="1800" dirty="0"/>
              <a:t>Another good idea is to sanitize / cleanse / cleanup any metadata that is unnecessary such as large HEX fields of data (</a:t>
            </a:r>
            <a:r>
              <a:rPr lang="en-US" sz="1800" dirty="0" err="1"/>
              <a:t>tcp.data</a:t>
            </a:r>
            <a:r>
              <a:rPr lang="en-US" sz="1800" dirty="0"/>
              <a:t> or </a:t>
            </a:r>
            <a:r>
              <a:rPr lang="en-US" sz="1800" dirty="0" err="1"/>
              <a:t>udp.data</a:t>
            </a:r>
            <a:r>
              <a:rPr lang="en-US" sz="1800" dirty="0"/>
              <a:t> fields) before splitting and embedding the data. 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7986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1F5DC109-50A4-81A9-FCAF-FD454BEA0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4A5A47BE-7949-C544-B2F2-A05FBA2A7C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Source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D865C85-025B-2365-7697-45C32FCC7C37}"/>
              </a:ext>
            </a:extLst>
          </p:cNvPr>
          <p:cNvSpPr txBox="1"/>
          <p:nvPr/>
        </p:nvSpPr>
        <p:spPr>
          <a:xfrm>
            <a:off x="252349" y="1269175"/>
            <a:ext cx="11418865" cy="507831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The source of the external knowledge you want to </a:t>
            </a:r>
            <a:r>
              <a:rPr lang="en-US" sz="1800" i="1" dirty="0"/>
              <a:t>augmented </a:t>
            </a:r>
            <a:r>
              <a:rPr lang="en-US" sz="1800" dirty="0"/>
              <a:t>the </a:t>
            </a:r>
            <a:r>
              <a:rPr lang="en-US" sz="1800" i="1" dirty="0"/>
              <a:t>generation</a:t>
            </a:r>
            <a:r>
              <a:rPr lang="en-US" sz="1800" dirty="0"/>
              <a:t> of output. </a:t>
            </a:r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 b="1" dirty="0"/>
              <a:t>High level categories:</a:t>
            </a: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457200" lvl="1" indent="-285750">
              <a:buFont typeface="Courier New,monospace"/>
              <a:buChar char="o"/>
            </a:pPr>
            <a:r>
              <a:rPr lang="en-US" sz="1800" dirty="0"/>
              <a:t>Webpages</a:t>
            </a:r>
          </a:p>
          <a:p>
            <a:pPr marL="457200" lvl="1" indent="-285750">
              <a:buFont typeface="Courier New,monospace"/>
              <a:buChar char="o"/>
            </a:pPr>
            <a:r>
              <a:rPr lang="en-US" sz="1800" dirty="0"/>
              <a:t>PDFs</a:t>
            </a:r>
          </a:p>
          <a:p>
            <a:pPr marL="457200" lvl="1" indent="-285750">
              <a:buFont typeface="Courier New,monospace"/>
              <a:buChar char="o"/>
            </a:pPr>
            <a:r>
              <a:rPr lang="en-US" sz="1800" dirty="0"/>
              <a:t>Cloud Providers</a:t>
            </a:r>
          </a:p>
          <a:p>
            <a:pPr marL="457200" lvl="1" indent="-285750">
              <a:buFont typeface="Courier New,monospace"/>
              <a:buChar char="o"/>
            </a:pPr>
            <a:r>
              <a:rPr lang="en-US" sz="1800" dirty="0"/>
              <a:t>Social Platforms</a:t>
            </a:r>
          </a:p>
          <a:p>
            <a:pPr marL="457200" lvl="1" indent="-285750">
              <a:buFont typeface="Courier New,monospace"/>
              <a:buChar char="o"/>
            </a:pPr>
            <a:r>
              <a:rPr lang="en-US" sz="1800" dirty="0"/>
              <a:t>Messaging Services</a:t>
            </a:r>
          </a:p>
          <a:p>
            <a:pPr marL="457200" lvl="1" indent="-285750">
              <a:buFont typeface="Courier New,monospace"/>
              <a:buChar char="o"/>
            </a:pPr>
            <a:r>
              <a:rPr lang="en-US" sz="1800" dirty="0"/>
              <a:t>Productivity Tools</a:t>
            </a:r>
          </a:p>
          <a:p>
            <a:pPr marL="457200" lvl="1" indent="-285750">
              <a:buFont typeface="Courier New,monospace"/>
              <a:buChar char="o"/>
            </a:pPr>
            <a:r>
              <a:rPr lang="en-US" sz="1800" dirty="0"/>
              <a:t>Common File Types</a:t>
            </a:r>
          </a:p>
          <a:p>
            <a:pPr marL="914400" lvl="2" indent="-285750">
              <a:buFont typeface="Wingdings,Sans-Serif"/>
              <a:buChar char="§"/>
            </a:pPr>
            <a:r>
              <a:rPr lang="en-US" sz="1800" dirty="0"/>
              <a:t>CSV</a:t>
            </a:r>
          </a:p>
          <a:p>
            <a:pPr marL="914400" lvl="2" indent="-285750">
              <a:buFont typeface="Wingdings,Sans-Serif"/>
              <a:buChar char="§"/>
            </a:pPr>
            <a:r>
              <a:rPr lang="en-US" sz="1800" dirty="0"/>
              <a:t>Directory of files</a:t>
            </a:r>
          </a:p>
          <a:p>
            <a:pPr marL="914400" lvl="2" indent="-285750">
              <a:buFont typeface="Wingdings,Sans-Serif"/>
              <a:buChar char="§"/>
            </a:pPr>
            <a:r>
              <a:rPr lang="en-US" sz="1800" dirty="0"/>
              <a:t>Unstructured files</a:t>
            </a:r>
          </a:p>
          <a:p>
            <a:pPr marL="914400" lvl="2" indent="-285750">
              <a:buFont typeface="Wingdings,Sans-Serif"/>
              <a:buChar char="§"/>
            </a:pPr>
            <a:r>
              <a:rPr lang="en-US" sz="1800" dirty="0"/>
              <a:t>JSON &lt;==== there is no .</a:t>
            </a:r>
            <a:r>
              <a:rPr lang="en-US" sz="1800" dirty="0" err="1"/>
              <a:t>pcap</a:t>
            </a:r>
            <a:r>
              <a:rPr lang="en-US" sz="1800" dirty="0"/>
              <a:t> source; but there is a JSON source</a:t>
            </a:r>
          </a:p>
          <a:p>
            <a:pPr marL="914400" lvl="2" indent="-285750">
              <a:buFont typeface="Wingdings,Sans-Serif"/>
              <a:buChar char="§"/>
            </a:pPr>
            <a:r>
              <a:rPr lang="en-US" sz="1800" dirty="0"/>
              <a:t>HTML</a:t>
            </a:r>
          </a:p>
          <a:p>
            <a:pPr marL="914400" lvl="2" indent="-285750">
              <a:buFont typeface="Wingdings,Sans-Serif"/>
              <a:buChar char="§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341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E3E7E4DE-A139-9457-AB88-E6BEA7BFB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BACC4B51-AAD0-7046-CF70-8974D5A8BA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Load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51882BF-BF8A-A10F-6028-CCF2F0CF7391}"/>
              </a:ext>
            </a:extLst>
          </p:cNvPr>
          <p:cNvSpPr txBox="1"/>
          <p:nvPr/>
        </p:nvSpPr>
        <p:spPr>
          <a:xfrm>
            <a:off x="252349" y="1308759"/>
            <a:ext cx="11418865" cy="56323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Once you have a source you need to find the appropriate </a:t>
            </a:r>
            <a:r>
              <a:rPr lang="en-US" sz="1800" i="1" dirty="0"/>
              <a:t>loader; note there is no .</a:t>
            </a:r>
            <a:r>
              <a:rPr lang="en-US" sz="1800" i="1" dirty="0" err="1"/>
              <a:t>pcap</a:t>
            </a:r>
            <a:r>
              <a:rPr lang="en-US" sz="1800" i="1" dirty="0"/>
              <a:t> loaded but there is a </a:t>
            </a:r>
            <a:r>
              <a:rPr lang="en-US" sz="1800" i="1" dirty="0" err="1"/>
              <a:t>JSONLoader</a:t>
            </a:r>
            <a:endParaRPr lang="en-US" sz="1800" dirty="0" err="1"/>
          </a:p>
          <a:p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 b="1" dirty="0"/>
              <a:t>Sample code to load a JSON file:</a:t>
            </a: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r>
              <a:rPr lang="en-US" sz="1800" dirty="0">
                <a:solidFill>
                  <a:schemeClr val="accent5"/>
                </a:solidFill>
                <a:latin typeface="Consolas"/>
              </a:rPr>
              <a:t>from </a:t>
            </a:r>
            <a:r>
              <a:rPr lang="en-US" sz="1800" dirty="0" err="1">
                <a:solidFill>
                  <a:schemeClr val="accent5"/>
                </a:solidFill>
                <a:latin typeface="Consolas"/>
              </a:rPr>
              <a:t>langchain_community.document_loaders</a:t>
            </a:r>
            <a:r>
              <a:rPr lang="en-US" sz="1800" dirty="0">
                <a:solidFill>
                  <a:schemeClr val="accent5"/>
                </a:solidFill>
                <a:latin typeface="Consolas"/>
              </a:rPr>
              <a:t> import </a:t>
            </a:r>
            <a:r>
              <a:rPr lang="en-US" sz="1800" dirty="0" err="1">
                <a:solidFill>
                  <a:schemeClr val="accent5"/>
                </a:solidFill>
                <a:latin typeface="Consolas"/>
              </a:rPr>
              <a:t>JSONLoader</a:t>
            </a:r>
            <a:endParaRPr lang="en-US" sz="1800" dirty="0">
              <a:solidFill>
                <a:schemeClr val="accent5"/>
              </a:solidFill>
              <a:latin typeface="Consolas"/>
            </a:endParaRPr>
          </a:p>
          <a:p>
            <a:endParaRPr lang="en-US" sz="1800" dirty="0">
              <a:solidFill>
                <a:schemeClr val="accent5"/>
              </a:solidFill>
              <a:latin typeface="Consolas"/>
            </a:endParaRPr>
          </a:p>
          <a:p>
            <a:r>
              <a:rPr lang="en-US" sz="1800" dirty="0" err="1">
                <a:solidFill>
                  <a:schemeClr val="accent5"/>
                </a:solidFill>
                <a:latin typeface="Consolas"/>
              </a:rPr>
              <a:t>file_path</a:t>
            </a:r>
            <a:r>
              <a:rPr lang="en-US" sz="1800" dirty="0">
                <a:solidFill>
                  <a:schemeClr val="accent5"/>
                </a:solidFill>
                <a:latin typeface="Consolas"/>
              </a:rPr>
              <a:t>='./</a:t>
            </a:r>
            <a:r>
              <a:rPr lang="en-US" sz="1800" dirty="0" err="1">
                <a:solidFill>
                  <a:schemeClr val="accent5"/>
                </a:solidFill>
                <a:latin typeface="Consolas"/>
              </a:rPr>
              <a:t>sample.json</a:t>
            </a:r>
            <a:r>
              <a:rPr lang="en-US" sz="1800" dirty="0">
                <a:solidFill>
                  <a:schemeClr val="accent5"/>
                </a:solidFill>
                <a:latin typeface="Consolas"/>
              </a:rPr>
              <a:t>'</a:t>
            </a:r>
            <a:endParaRPr lang="en-US" dirty="0">
              <a:solidFill>
                <a:schemeClr val="accent5"/>
              </a:solidFill>
            </a:endParaRPr>
          </a:p>
          <a:p>
            <a:br>
              <a:rPr lang="en-US" sz="1800" dirty="0">
                <a:latin typeface="Consolas"/>
              </a:rPr>
            </a:br>
            <a:r>
              <a:rPr lang="en-US" sz="1800" dirty="0">
                <a:solidFill>
                  <a:schemeClr val="accent5"/>
                </a:solidFill>
                <a:latin typeface="Consolas"/>
              </a:rPr>
              <a:t>loader = </a:t>
            </a:r>
            <a:r>
              <a:rPr lang="en-US" sz="1800" dirty="0" err="1">
                <a:solidFill>
                  <a:schemeClr val="accent5"/>
                </a:solidFill>
                <a:latin typeface="Consolas"/>
              </a:rPr>
              <a:t>JSONLoader</a:t>
            </a:r>
            <a:r>
              <a:rPr lang="en-US" sz="1800" dirty="0">
                <a:solidFill>
                  <a:schemeClr val="accent5"/>
                </a:solidFill>
                <a:latin typeface="Consolas"/>
              </a:rPr>
              <a:t>(</a:t>
            </a:r>
            <a:br>
              <a:rPr lang="en-US" sz="1800" dirty="0">
                <a:latin typeface="Consolas"/>
              </a:rPr>
            </a:br>
            <a:r>
              <a:rPr lang="en-US" sz="1800" dirty="0">
                <a:solidFill>
                  <a:schemeClr val="accent5"/>
                </a:solidFill>
                <a:latin typeface="Consolas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onsolas"/>
              </a:rPr>
              <a:t>file_path</a:t>
            </a:r>
            <a:r>
              <a:rPr lang="en-US" sz="1800" dirty="0">
                <a:solidFill>
                  <a:schemeClr val="accent5"/>
                </a:solidFill>
                <a:latin typeface="Consolas"/>
              </a:rPr>
              <a:t>=</a:t>
            </a:r>
            <a:r>
              <a:rPr lang="en-US" sz="1800" dirty="0" err="1">
                <a:solidFill>
                  <a:schemeClr val="accent5"/>
                </a:solidFill>
                <a:latin typeface="Consolas"/>
              </a:rPr>
              <a:t>file_path</a:t>
            </a:r>
            <a:r>
              <a:rPr lang="en-US" sz="1800" dirty="0">
                <a:solidFill>
                  <a:schemeClr val="accent5"/>
                </a:solidFill>
                <a:latin typeface="Consolas"/>
              </a:rPr>
              <a:t>,</a:t>
            </a:r>
            <a:br>
              <a:rPr lang="en-US" sz="1800" dirty="0">
                <a:latin typeface="Consolas"/>
              </a:rPr>
            </a:br>
            <a:r>
              <a:rPr lang="en-US" sz="1800" dirty="0">
                <a:solidFill>
                  <a:schemeClr val="accent5"/>
                </a:solidFill>
                <a:latin typeface="Consolas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onsolas"/>
              </a:rPr>
              <a:t>jq_schema</a:t>
            </a:r>
            <a:r>
              <a:rPr lang="en-US" sz="1800" dirty="0">
                <a:solidFill>
                  <a:schemeClr val="accent5"/>
                </a:solidFill>
                <a:latin typeface="Consolas"/>
              </a:rPr>
              <a:t>='.quiz',</a:t>
            </a:r>
            <a:br>
              <a:rPr lang="en-US" sz="1800" dirty="0">
                <a:latin typeface="Consolas"/>
              </a:rPr>
            </a:br>
            <a:r>
              <a:rPr lang="en-US" sz="1800" dirty="0">
                <a:solidFill>
                  <a:schemeClr val="accent5"/>
                </a:solidFill>
                <a:latin typeface="Consolas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onsolas"/>
              </a:rPr>
              <a:t>text_content</a:t>
            </a:r>
            <a:r>
              <a:rPr lang="en-US" sz="1800" dirty="0">
                <a:solidFill>
                  <a:schemeClr val="accent5"/>
                </a:solidFill>
                <a:latin typeface="Consolas"/>
              </a:rPr>
              <a:t>=False)</a:t>
            </a:r>
            <a:endParaRPr lang="en-US">
              <a:solidFill>
                <a:schemeClr val="accent5"/>
              </a:solidFill>
            </a:endParaRPr>
          </a:p>
          <a:p>
            <a:endParaRPr lang="en-US" sz="1800" dirty="0">
              <a:latin typeface="Consolas"/>
            </a:endParaRPr>
          </a:p>
          <a:p>
            <a:r>
              <a:rPr lang="en-US" sz="1800" dirty="0">
                <a:solidFill>
                  <a:schemeClr val="accent4"/>
                </a:solidFill>
                <a:latin typeface="Consolas"/>
              </a:rPr>
              <a:t>docs = </a:t>
            </a:r>
            <a:r>
              <a:rPr lang="en-US" sz="1800" dirty="0" err="1">
                <a:solidFill>
                  <a:schemeClr val="accent4"/>
                </a:solidFill>
                <a:latin typeface="Consolas"/>
              </a:rPr>
              <a:t>loader.load</a:t>
            </a:r>
            <a:r>
              <a:rPr lang="en-US" sz="1800" dirty="0">
                <a:solidFill>
                  <a:schemeClr val="accent4"/>
                </a:solidFill>
                <a:latin typeface="Consolas"/>
              </a:rPr>
              <a:t>()</a:t>
            </a:r>
            <a:br>
              <a:rPr lang="en-US" sz="1800" dirty="0">
                <a:latin typeface="Consolas"/>
              </a:rPr>
            </a:br>
            <a:endParaRPr lang="en-US" sz="1800" dirty="0">
              <a:solidFill>
                <a:schemeClr val="accent4"/>
              </a:solidFill>
              <a:latin typeface="Consolas"/>
            </a:endParaRPr>
          </a:p>
          <a:p>
            <a:r>
              <a:rPr lang="en-US" sz="1800" dirty="0">
                <a:solidFill>
                  <a:schemeClr val="accent4"/>
                </a:solidFill>
                <a:latin typeface="Consolas"/>
              </a:rPr>
              <a:t>print(docs[0].</a:t>
            </a:r>
            <a:r>
              <a:rPr lang="en-US" sz="1800" dirty="0" err="1">
                <a:solidFill>
                  <a:schemeClr val="accent4"/>
                </a:solidFill>
                <a:latin typeface="Consolas"/>
              </a:rPr>
              <a:t>page_content</a:t>
            </a:r>
            <a:r>
              <a:rPr lang="en-US" sz="1800" dirty="0">
                <a:solidFill>
                  <a:schemeClr val="accent4"/>
                </a:solidFill>
                <a:latin typeface="Consolas"/>
              </a:rPr>
              <a:t>[:100])</a:t>
            </a:r>
            <a:br>
              <a:rPr lang="en-US" sz="1800" dirty="0">
                <a:latin typeface="Consolas"/>
              </a:rPr>
            </a:br>
            <a:endParaRPr lang="en-US" sz="1800">
              <a:solidFill>
                <a:schemeClr val="accent4"/>
              </a:solidFill>
              <a:latin typeface="Consolas"/>
            </a:endParaRPr>
          </a:p>
          <a:p>
            <a:r>
              <a:rPr lang="en-US" sz="1800" dirty="0">
                <a:solidFill>
                  <a:schemeClr val="accent4"/>
                </a:solidFill>
                <a:latin typeface="Consolas"/>
              </a:rPr>
              <a:t>print(docs[0].metadata)</a:t>
            </a:r>
            <a:endParaRPr lang="en-US" dirty="0">
              <a:solidFill>
                <a:schemeClr val="accent4"/>
              </a:solidFill>
            </a:endParaRPr>
          </a:p>
          <a:p>
            <a:endParaRPr lang="en-US" sz="1800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F83F6C9-9369-7617-F7E8-6DF71134900E}"/>
              </a:ext>
            </a:extLst>
          </p:cNvPr>
          <p:cNvSpPr txBox="1"/>
          <p:nvPr/>
        </p:nvSpPr>
        <p:spPr>
          <a:xfrm>
            <a:off x="4660216" y="5395958"/>
            <a:ext cx="7527778" cy="8031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1125"/>
              </a:lnSpc>
            </a:pPr>
            <a:r>
              <a:rPr lang="en-US" dirty="0"/>
              <a:t>For all loaders: ​</a:t>
            </a:r>
          </a:p>
          <a:p>
            <a:pPr marL="285750" indent="-285750">
              <a:lnSpc>
                <a:spcPts val="1125"/>
              </a:lnSpc>
              <a:buFont typeface="Arial,Sans-Serif"/>
              <a:buChar char="•"/>
            </a:pPr>
            <a:endParaRPr lang="en-US" u="sng" dirty="0">
              <a:solidFill>
                <a:srgbClr val="0097A7"/>
              </a:solidFill>
            </a:endParaRPr>
          </a:p>
          <a:p>
            <a:pPr marL="285750" indent="-285750">
              <a:lnSpc>
                <a:spcPts val="1125"/>
              </a:lnSpc>
              <a:buFont typeface="Arial,Sans-Serif"/>
              <a:buChar char="•"/>
            </a:pPr>
            <a:r>
              <a:rPr lang="en-US" u="sng" dirty="0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 loaders | 🦜️🔗 LangChain</a:t>
            </a:r>
            <a:r>
              <a:rPr lang="en-US" dirty="0">
                <a:latin typeface="Calibri"/>
              </a:rPr>
              <a:t>​</a:t>
            </a:r>
            <a:endParaRPr lang="en-US"/>
          </a:p>
          <a:p>
            <a:pPr marL="285750" indent="-285750">
              <a:lnSpc>
                <a:spcPts val="1125"/>
              </a:lnSpc>
              <a:buFont typeface="Arial,Sans-Serif"/>
              <a:buChar char="•"/>
            </a:pPr>
            <a:endParaRPr lang="en-US" dirty="0">
              <a:latin typeface="Calibri"/>
            </a:endParaRPr>
          </a:p>
          <a:p>
            <a:pPr marL="285750" indent="-285750">
              <a:lnSpc>
                <a:spcPts val="1125"/>
              </a:lnSpc>
              <a:buFont typeface="Arial,Sans-Serif"/>
              <a:buChar char="•"/>
            </a:pPr>
            <a:r>
              <a:rPr lang="en-US" u="sng" dirty="0">
                <a:solidFill>
                  <a:srgbClr val="0097A7"/>
                </a:solidFill>
                <a:hlinkClick r:id="rId4"/>
              </a:rPr>
              <a:t>document_loaders — 🦜🔗 LangChain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53227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E788C5AB-4385-F8EB-24BD-C9F92283B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371DB93C-F6DC-5EE9-5A54-2D3FD8CFA9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Transform (Split)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EB48CCD-A444-ABCC-CB9F-A51DA93C5A80}"/>
              </a:ext>
            </a:extLst>
          </p:cNvPr>
          <p:cNvSpPr txBox="1"/>
          <p:nvPr/>
        </p:nvSpPr>
        <p:spPr>
          <a:xfrm>
            <a:off x="252349" y="1308759"/>
            <a:ext cx="11418865" cy="64633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A </a:t>
            </a:r>
            <a:r>
              <a:rPr lang="en-US" sz="1800" b="1" dirty="0"/>
              <a:t>semantic splitter</a:t>
            </a:r>
            <a:r>
              <a:rPr lang="en-US" sz="1800" dirty="0"/>
              <a:t> breaks text into chunks </a:t>
            </a:r>
            <a:r>
              <a:rPr lang="en-US" sz="1800" b="1" dirty="0"/>
              <a:t>based on meaning</a:t>
            </a:r>
            <a:r>
              <a:rPr lang="en-US" sz="1800" dirty="0"/>
              <a:t>, not just size or structure. It uses LLMs or embeddings to find natural boundaries—like a shift in topic, tone, or idea—rather than blindly splitting by paragraphs, headers, or token limits.</a:t>
            </a:r>
          </a:p>
          <a:p>
            <a:br>
              <a:rPr lang="en-US" sz="1800" dirty="0"/>
            </a:br>
            <a:r>
              <a:rPr lang="en-US" sz="1800" dirty="0"/>
              <a:t>📘 </a:t>
            </a:r>
            <a:r>
              <a:rPr lang="en-US" sz="1800" b="1" dirty="0"/>
              <a:t>Example: Network Engineering Manual</a:t>
            </a:r>
          </a:p>
          <a:p>
            <a:endParaRPr lang="en-US" sz="1800" b="1" dirty="0"/>
          </a:p>
          <a:p>
            <a:r>
              <a:rPr lang="en-US" sz="1800" dirty="0"/>
              <a:t>Imagine you're using RAG on a 50-page Cisco IOS XE config guide.</a:t>
            </a:r>
          </a:p>
          <a:p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 b="1" dirty="0"/>
              <a:t>Naive splitter:</a:t>
            </a:r>
            <a:r>
              <a:rPr lang="en-US" sz="1800" dirty="0"/>
              <a:t> Splits every 500 tokens. This might:</a:t>
            </a:r>
          </a:p>
          <a:p>
            <a:pPr marL="742950" lvl="2" indent="-285750">
              <a:buFont typeface="Wingdings,Sans-Serif"/>
              <a:buChar char="§"/>
            </a:pPr>
            <a:r>
              <a:rPr lang="en-US" sz="1800" dirty="0"/>
              <a:t>Split a </a:t>
            </a:r>
            <a:r>
              <a:rPr lang="en-US" sz="1800" dirty="0">
                <a:latin typeface="Consolas"/>
              </a:rPr>
              <a:t>show </a:t>
            </a:r>
            <a:r>
              <a:rPr lang="en-US" sz="1800" err="1">
                <a:latin typeface="Consolas"/>
              </a:rPr>
              <a:t>ip</a:t>
            </a:r>
            <a:r>
              <a:rPr lang="en-US" sz="1800" dirty="0">
                <a:latin typeface="Consolas"/>
              </a:rPr>
              <a:t> interface brief</a:t>
            </a:r>
            <a:r>
              <a:rPr lang="en-US" sz="1800" dirty="0"/>
              <a:t> explanation halfway.</a:t>
            </a:r>
          </a:p>
          <a:p>
            <a:pPr marL="742950" lvl="2" indent="-285750">
              <a:buFont typeface="Wingdings,Sans-Serif"/>
              <a:buChar char="§"/>
            </a:pPr>
            <a:r>
              <a:rPr lang="en-US" sz="1800" dirty="0"/>
              <a:t>Mix unrelated topics like BGP and EIGRP in the same chunk.</a:t>
            </a:r>
          </a:p>
          <a:p>
            <a:pPr marL="742950" lvl="2" indent="-285750">
              <a:buFont typeface="Wingdings,Sans-Serif"/>
              <a:buChar char="§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 b="1" dirty="0"/>
              <a:t>Semantic splitter:</a:t>
            </a:r>
            <a:r>
              <a:rPr lang="en-US" sz="1800" dirty="0"/>
              <a:t> Analyzes where the </a:t>
            </a:r>
            <a:r>
              <a:rPr lang="en-US" sz="1800" b="1" dirty="0"/>
              <a:t>concept changes</a:t>
            </a:r>
            <a:r>
              <a:rPr lang="en-US" sz="1800" dirty="0"/>
              <a:t> and chunks accordingly:</a:t>
            </a:r>
          </a:p>
          <a:p>
            <a:pPr marL="742950" lvl="2" indent="-285750">
              <a:buFont typeface="Wingdings,Sans-Serif"/>
              <a:buChar char="§"/>
            </a:pPr>
            <a:r>
              <a:rPr lang="en-US" sz="1800" dirty="0"/>
              <a:t>One chunk for </a:t>
            </a:r>
            <a:r>
              <a:rPr lang="en-US" sz="1800" dirty="0">
                <a:latin typeface="Consolas"/>
              </a:rPr>
              <a:t>show </a:t>
            </a:r>
            <a:r>
              <a:rPr lang="en-US" sz="1800" err="1">
                <a:latin typeface="Consolas"/>
              </a:rPr>
              <a:t>ip</a:t>
            </a:r>
            <a:r>
              <a:rPr lang="en-US" sz="1800" dirty="0">
                <a:latin typeface="Consolas"/>
              </a:rPr>
              <a:t> interface brief</a:t>
            </a:r>
          </a:p>
          <a:p>
            <a:pPr marL="742950" lvl="2" indent="-285750">
              <a:buFont typeface="Wingdings,Sans-Serif"/>
              <a:buChar char="§"/>
            </a:pPr>
            <a:r>
              <a:rPr lang="en-US" sz="1800" dirty="0"/>
              <a:t>Another for </a:t>
            </a:r>
            <a:r>
              <a:rPr lang="en-US" sz="1800" dirty="0">
                <a:latin typeface="Consolas"/>
              </a:rPr>
              <a:t>configure static routing</a:t>
            </a:r>
          </a:p>
          <a:p>
            <a:pPr marL="742950" lvl="2" indent="-285750">
              <a:buFont typeface="Wingdings,Sans-Serif"/>
              <a:buChar char="§"/>
            </a:pPr>
            <a:r>
              <a:rPr lang="en-US" sz="1800" dirty="0"/>
              <a:t>Another for </a:t>
            </a:r>
            <a:r>
              <a:rPr lang="en-US" sz="1800" dirty="0">
                <a:latin typeface="Consolas"/>
              </a:rPr>
              <a:t>EIGRP authentication</a:t>
            </a:r>
          </a:p>
          <a:p>
            <a:pPr marL="742950" lvl="2" indent="-285750">
              <a:buFont typeface="Wingdings,Sans-Serif"/>
              <a:buChar char="§"/>
            </a:pPr>
            <a:endParaRPr lang="en-US" sz="1800" dirty="0">
              <a:latin typeface="Consolas"/>
            </a:endParaRPr>
          </a:p>
          <a:p>
            <a:pPr lvl="1"/>
            <a:r>
              <a:rPr lang="en-US" sz="1800" dirty="0"/>
              <a:t>This ensures each chunk is </a:t>
            </a:r>
            <a:r>
              <a:rPr lang="en-US" sz="1800" b="1" dirty="0"/>
              <a:t>coherent</a:t>
            </a:r>
            <a:r>
              <a:rPr lang="en-US" sz="1800" dirty="0"/>
              <a:t>, </a:t>
            </a:r>
            <a:r>
              <a:rPr lang="en-US" sz="1800" b="1" dirty="0"/>
              <a:t>self-contained</a:t>
            </a:r>
            <a:r>
              <a:rPr lang="en-US" sz="1800" dirty="0"/>
              <a:t>, and </a:t>
            </a:r>
            <a:r>
              <a:rPr lang="en-US" sz="1800" b="1" dirty="0"/>
              <a:t>relevant to a single question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pPr marL="742950" lvl="1" indent="-285750">
              <a:buFont typeface="Courier New,monospace"/>
              <a:buChar char="o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endParaRPr lang="en-US" sz="1800" dirty="0"/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64597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F59757D1-EFB2-7BF2-32B9-12C2BFC8D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2D859238-92E1-ADD6-02C7-A729C5DAAF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 err="1"/>
              <a:t>Embed</a:t>
            </a:r>
            <a:r>
              <a:rPr lang="de-DE" dirty="0"/>
              <a:t> (</a:t>
            </a:r>
            <a:r>
              <a:rPr lang="de-DE" dirty="0" err="1"/>
              <a:t>Vectors</a:t>
            </a:r>
            <a:r>
              <a:rPr lang="de-DE" dirty="0"/>
              <a:t>)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7F3DAD0-5947-26EC-B3C9-3592E6A2EBEF}"/>
              </a:ext>
            </a:extLst>
          </p:cNvPr>
          <p:cNvSpPr txBox="1"/>
          <p:nvPr/>
        </p:nvSpPr>
        <p:spPr>
          <a:xfrm>
            <a:off x="252349" y="1308759"/>
            <a:ext cx="11418865" cy="50167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Embedding models transform human language into a format that machines can understand and compare with speed and accuracy. </a:t>
            </a:r>
            <a:endParaRPr lang="en-US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These models take text as input and produce a fixed-length array of numbers, a numerical fingerprint of the text's semantic meaning. </a:t>
            </a:r>
            <a:endParaRPr lang="en-US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Embeddings allow search system to find relevant documents not just based on keyword matches, but on semantic understanding.</a:t>
            </a:r>
            <a:endParaRPr lang="en-US">
              <a:solidFill>
                <a:schemeClr val="tx1"/>
              </a:solidFill>
            </a:endParaRPr>
          </a:p>
          <a:p>
            <a:endParaRPr lang="en-US" sz="2000" dirty="0"/>
          </a:p>
          <a:p>
            <a:r>
              <a:rPr lang="en-US" sz="2000" dirty="0">
                <a:solidFill>
                  <a:schemeClr val="tx1"/>
                </a:solidFill>
              </a:rPr>
              <a:t>Input: </a:t>
            </a:r>
            <a:r>
              <a:rPr lang="en-US" sz="2000" dirty="0">
                <a:solidFill>
                  <a:schemeClr val="tx1"/>
                </a:solidFill>
                <a:latin typeface="Consolas"/>
              </a:rPr>
              <a:t>"How do I configure BGP authentication?"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tx1"/>
                </a:solidFill>
              </a:rPr>
              <a:t>Output: </a:t>
            </a:r>
            <a:r>
              <a:rPr lang="en-US" sz="2000" dirty="0">
                <a:solidFill>
                  <a:schemeClr val="tx1"/>
                </a:solidFill>
                <a:latin typeface="Consolas"/>
              </a:rPr>
              <a:t>[0.12, -0.87, 0.45, ..., 0.33]</a:t>
            </a:r>
            <a:r>
              <a:rPr lang="en-US" sz="2000" dirty="0">
                <a:solidFill>
                  <a:schemeClr val="tx1"/>
                </a:solidFill>
              </a:rPr>
              <a:t> ← fixed-length vector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tx1"/>
                </a:solidFill>
              </a:rPr>
              <a:t>Similar vectors → semantically similar content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81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44281987-4EAA-5909-C991-214629CEE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ceptual Overview">
            <a:extLst>
              <a:ext uri="{FF2B5EF4-FFF2-40B4-BE49-F238E27FC236}">
                <a16:creationId xmlns:a16="http://schemas.microsoft.com/office/drawing/2014/main" id="{F4513F98-5D88-33BD-07AF-28CBE3F27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2" y="748846"/>
            <a:ext cx="11919857" cy="5187949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D9332E0-1124-88F8-7550-2F86BDAA7D5A}"/>
              </a:ext>
            </a:extLst>
          </p:cNvPr>
          <p:cNvSpPr txBox="1"/>
          <p:nvPr/>
        </p:nvSpPr>
        <p:spPr>
          <a:xfrm>
            <a:off x="6978238" y="5464546"/>
            <a:ext cx="473231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hlinkClick r:id="rId4"/>
              </a:rPr>
              <a:t>Embedding models | 🦜️🔗 LangChain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6B0C33F7-0A6B-7999-30A7-0E21CEBEF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2BB284E0-1165-8AF3-F224-9B96777A39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Store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3E05884-A72C-6770-9E87-63440F516AF3}"/>
              </a:ext>
            </a:extLst>
          </p:cNvPr>
          <p:cNvSpPr txBox="1"/>
          <p:nvPr/>
        </p:nvSpPr>
        <p:spPr>
          <a:xfrm>
            <a:off x="242453" y="903019"/>
            <a:ext cx="11418865" cy="31700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,Sans-Serif"/>
              <a:buChar char="•"/>
            </a:pPr>
            <a:r>
              <a:rPr lang="en-US" sz="2000">
                <a:solidFill>
                  <a:schemeClr val="tx1"/>
                </a:solidFill>
              </a:rPr>
              <a:t>Now that we have lists of floating point numbers, the </a:t>
            </a:r>
            <a:r>
              <a:rPr lang="en-US" sz="2000" i="1">
                <a:solidFill>
                  <a:schemeClr val="tx1"/>
                </a:solidFill>
              </a:rPr>
              <a:t>vectors</a:t>
            </a:r>
            <a:r>
              <a:rPr lang="en-US" sz="2000">
                <a:solidFill>
                  <a:schemeClr val="tx1"/>
                </a:solidFill>
              </a:rPr>
              <a:t>, we need to store them either in memory or in a database (or both). This </a:t>
            </a:r>
            <a:r>
              <a:rPr lang="en-US" sz="2000" b="1">
                <a:solidFill>
                  <a:schemeClr val="tx1"/>
                </a:solidFill>
              </a:rPr>
              <a:t>database is optimized for storing and searching embeddings</a:t>
            </a:r>
            <a:r>
              <a:rPr lang="en-US" sz="2000">
                <a:solidFill>
                  <a:schemeClr val="tx1"/>
                </a:solidFill>
              </a:rPr>
              <a:t> (numerical vectors). Enabling </a:t>
            </a:r>
            <a:r>
              <a:rPr lang="en-US" sz="2000" b="1">
                <a:solidFill>
                  <a:schemeClr val="tx1"/>
                </a:solidFill>
              </a:rPr>
              <a:t>fast similarity search</a:t>
            </a:r>
            <a:r>
              <a:rPr lang="en-US" sz="2000">
                <a:solidFill>
                  <a:schemeClr val="tx1"/>
                </a:solidFill>
              </a:rPr>
              <a:t> to retrieve relevant documents based on semantic meaning.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,Sans-Serif"/>
              <a:buChar char="•"/>
            </a:pPr>
            <a:endParaRPr lang="en-US" sz="2000" dirty="0"/>
          </a:p>
          <a:p>
            <a:pPr marL="285750" indent="-285750">
              <a:buFont typeface="Arial,Sans-Serif"/>
              <a:buChar char="•"/>
            </a:pPr>
            <a:r>
              <a:rPr lang="en-US" sz="2000" err="1">
                <a:solidFill>
                  <a:schemeClr val="tx1"/>
                </a:solidFill>
              </a:rPr>
              <a:t>ChromaDB</a:t>
            </a:r>
            <a:r>
              <a:rPr lang="en-US" sz="2000">
                <a:solidFill>
                  <a:schemeClr val="tx1"/>
                </a:solidFill>
              </a:rPr>
              <a:t>, FAISS, </a:t>
            </a:r>
            <a:r>
              <a:rPr lang="en-US" sz="2000" err="1">
                <a:solidFill>
                  <a:schemeClr val="tx1"/>
                </a:solidFill>
              </a:rPr>
              <a:t>Weaviate</a:t>
            </a:r>
            <a:r>
              <a:rPr lang="en-US" sz="2000">
                <a:solidFill>
                  <a:schemeClr val="tx1"/>
                </a:solidFill>
              </a:rPr>
              <a:t>, Pinecone, Elastic, </a:t>
            </a:r>
            <a:r>
              <a:rPr lang="en-US" sz="2000" err="1">
                <a:solidFill>
                  <a:schemeClr val="tx1"/>
                </a:solidFill>
              </a:rPr>
              <a:t>Qdrant</a:t>
            </a:r>
            <a:r>
              <a:rPr lang="en-US" sz="2000">
                <a:solidFill>
                  <a:schemeClr val="tx1"/>
                </a:solidFill>
              </a:rPr>
              <a:t>, Milvus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pPr marL="285750" indent="-285750">
              <a:buFont typeface="Arial,Sans-Serif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 descr="A screenshot of a diagram&#10;&#10;Description automatically generated">
            <a:extLst>
              <a:ext uri="{FF2B5EF4-FFF2-40B4-BE49-F238E27FC236}">
                <a16:creationId xmlns:a16="http://schemas.microsoft.com/office/drawing/2014/main" id="{A571192C-9BC0-C25F-DE07-50E0B2D3B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229" y="2934813"/>
            <a:ext cx="8674553" cy="37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71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62314F3E-9EC4-AF9B-3AB4-08B50CC2C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7792352E-B754-FFC8-F523-9F5D32B2F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 err="1"/>
              <a:t>Retrieve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3D6E464-65E1-3A5E-67EF-844499EA7AF5}"/>
              </a:ext>
            </a:extLst>
          </p:cNvPr>
          <p:cNvSpPr txBox="1"/>
          <p:nvPr/>
        </p:nvSpPr>
        <p:spPr>
          <a:xfrm>
            <a:off x="242453" y="903019"/>
            <a:ext cx="11418865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Finally the Large Language Model (LLM) gets involved in the process and the prompt is transformed into vectors and a similarity search is performed between the prompt and the vector store returning the closest vectors to augment the generation of output.</a:t>
            </a:r>
          </a:p>
          <a:p>
            <a:pPr marL="285750" indent="-285750">
              <a:buFont typeface="Arial,Sans-Serif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Char char="•"/>
            </a:pPr>
            <a:endParaRPr lang="en-US" sz="2000" dirty="0"/>
          </a:p>
          <a:p>
            <a:pPr marL="285750" indent="-285750">
              <a:buFont typeface="Arial,Sans-Serif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 descr="A screenshot of a diagram&#10;&#10;Description automatically generated">
            <a:extLst>
              <a:ext uri="{FF2B5EF4-FFF2-40B4-BE49-F238E27FC236}">
                <a16:creationId xmlns:a16="http://schemas.microsoft.com/office/drawing/2014/main" id="{2C3BDE85-4C5E-0D97-498B-66080661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229" y="2222294"/>
            <a:ext cx="8674553" cy="37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8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38C93B64-994D-4EAF-1E91-FAF82924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16B9BF63-54C0-643C-FB45-77A24EE17C75}"/>
              </a:ext>
            </a:extLst>
          </p:cNvPr>
          <p:cNvSpPr txBox="1">
            <a:spLocks noGrp="1"/>
          </p:cNvSpPr>
          <p:nvPr/>
        </p:nvSpPr>
        <p:spPr>
          <a:xfrm>
            <a:off x="4179447" y="3172553"/>
            <a:ext cx="8011686" cy="51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indent="-114300">
              <a:lnSpc>
                <a:spcPct val="72000"/>
              </a:lnSpc>
            </a:pPr>
            <a:r>
              <a:rPr lang="en" dirty="0"/>
              <a:t>How "good"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3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4FB3B8C8-4FA4-4D1E-AAF1-A94F81F57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0C1E68F0-FC41-8FDB-2114-5EC359535130}"/>
              </a:ext>
            </a:extLst>
          </p:cNvPr>
          <p:cNvSpPr txBox="1">
            <a:spLocks noGrp="1"/>
          </p:cNvSpPr>
          <p:nvPr/>
        </p:nvSpPr>
        <p:spPr>
          <a:xfrm>
            <a:off x="2856668" y="5809040"/>
            <a:ext cx="8011686" cy="51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indent="-114300">
              <a:lnSpc>
                <a:spcPct val="72000"/>
              </a:lnSpc>
            </a:pPr>
            <a:r>
              <a:rPr lang="en" dirty="0"/>
              <a:t>Packet Copilot vs Unit 42's Quiz </a:t>
            </a:r>
            <a:endParaRPr lang="en-US" dirty="0"/>
          </a:p>
        </p:txBody>
      </p:sp>
      <p:pic>
        <p:nvPicPr>
          <p:cNvPr id="2" name="Online Media 1" title="Selector Packet Copilot vs Unit 42’s Wireshark Quiz">
            <a:hlinkClick r:id="" action="ppaction://media"/>
            <a:extLst>
              <a:ext uri="{FF2B5EF4-FFF2-40B4-BE49-F238E27FC236}">
                <a16:creationId xmlns:a16="http://schemas.microsoft.com/office/drawing/2014/main" id="{ED4CB557-3171-15D9-0846-471438EAC7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0386" y="319644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8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Play"/>
              <a:buNone/>
            </a:pPr>
            <a:r>
              <a:rPr lang="de-DE"/>
              <a:t>Let me introduce myself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135671" y="989814"/>
            <a:ext cx="4949858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indent="-228600">
              <a:spcBef>
                <a:spcPts val="0"/>
              </a:spcBef>
            </a:pPr>
            <a:r>
              <a:rPr lang="de-DE" dirty="0"/>
              <a:t>25 </a:t>
            </a:r>
            <a:r>
              <a:rPr lang="de-DE" dirty="0" err="1"/>
              <a:t>Years</a:t>
            </a:r>
            <a:r>
              <a:rPr lang="de-DE" dirty="0"/>
              <a:t> in IT</a:t>
            </a:r>
            <a:endParaRPr lang="en-US"/>
          </a:p>
          <a:p>
            <a:pPr marL="228600" indent="-228600">
              <a:spcBef>
                <a:spcPts val="0"/>
              </a:spcBef>
            </a:pPr>
            <a:endParaRPr lang="de-DE" dirty="0"/>
          </a:p>
          <a:p>
            <a:pPr marL="228600" indent="-228600">
              <a:spcBef>
                <a:spcPts val="0"/>
              </a:spcBef>
            </a:pPr>
            <a:r>
              <a:rPr lang="de-DE" err="1"/>
              <a:t>Started</a:t>
            </a:r>
            <a:r>
              <a:rPr lang="de-DE" dirty="0"/>
              <a:t> network </a:t>
            </a:r>
            <a:r>
              <a:rPr lang="de-DE" err="1"/>
              <a:t>automation</a:t>
            </a:r>
            <a:r>
              <a:rPr lang="de-DE"/>
              <a:t> in 2014</a:t>
            </a:r>
            <a:endParaRPr lang="de-DE" dirty="0"/>
          </a:p>
          <a:p>
            <a:pPr marL="228600" indent="-228600">
              <a:spcBef>
                <a:spcPts val="0"/>
              </a:spcBef>
            </a:pPr>
            <a:endParaRPr lang="de-DE" dirty="0"/>
          </a:p>
          <a:p>
            <a:pPr marL="228600" indent="-228600">
              <a:spcBef>
                <a:spcPts val="0"/>
              </a:spcBef>
            </a:pPr>
            <a:r>
              <a:rPr lang="de-DE" err="1"/>
              <a:t>Directly</a:t>
            </a:r>
            <a:r>
              <a:rPr lang="de-DE" dirty="0"/>
              <a:t> </a:t>
            </a:r>
            <a:r>
              <a:rPr lang="de-DE" err="1"/>
              <a:t>led</a:t>
            </a:r>
            <a:r>
              <a:rPr lang="de-DE" dirty="0"/>
              <a:t> </a:t>
            </a:r>
            <a:r>
              <a:rPr lang="de-DE" err="1"/>
              <a:t>to</a:t>
            </a:r>
            <a:r>
              <a:rPr lang="de-DE" dirty="0"/>
              <a:t> </a:t>
            </a:r>
            <a:r>
              <a:rPr lang="de-DE" err="1"/>
              <a:t>adoption</a:t>
            </a:r>
            <a:r>
              <a:rPr lang="de-DE" dirty="0"/>
              <a:t> </a:t>
            </a:r>
            <a:r>
              <a:rPr lang="de-DE" err="1"/>
              <a:t>of</a:t>
            </a:r>
            <a:r>
              <a:rPr lang="de-DE" dirty="0"/>
              <a:t> AI in 2022</a:t>
            </a:r>
          </a:p>
          <a:p>
            <a:pPr marL="228600" indent="-228600">
              <a:spcBef>
                <a:spcPts val="0"/>
              </a:spcBef>
            </a:pPr>
            <a:endParaRPr lang="de-DE" dirty="0"/>
          </a:p>
          <a:p>
            <a:pPr marL="228600" indent="-228600">
              <a:spcBef>
                <a:spcPts val="0"/>
              </a:spcBef>
            </a:pPr>
            <a:r>
              <a:rPr lang="de-DE" dirty="0"/>
              <a:t>Head </a:t>
            </a:r>
            <a:r>
              <a:rPr lang="de-DE" err="1"/>
              <a:t>of</a:t>
            </a:r>
            <a:r>
              <a:rPr lang="de-DE" dirty="0"/>
              <a:t> </a:t>
            </a:r>
            <a:r>
              <a:rPr lang="de-DE" err="1"/>
              <a:t>DevRel</a:t>
            </a:r>
            <a:r>
              <a:rPr lang="de-DE" dirty="0"/>
              <a:t> at </a:t>
            </a:r>
            <a:r>
              <a:rPr lang="de-DE" err="1"/>
              <a:t>Selector</a:t>
            </a:r>
            <a:r>
              <a:rPr lang="de-DE"/>
              <a:t> AI</a:t>
            </a:r>
            <a:endParaRPr lang="de-DE" dirty="0"/>
          </a:p>
          <a:p>
            <a:pPr marL="228600" indent="-228600">
              <a:spcBef>
                <a:spcPts val="0"/>
              </a:spcBef>
            </a:pPr>
            <a:endParaRPr lang="de-DE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A3A"/>
              </a:buClr>
              <a:buSzPts val="2800"/>
              <a:buChar char="•"/>
            </a:pPr>
            <a:r>
              <a:rPr lang="de-DE" dirty="0"/>
              <a:t>And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socials</a:t>
            </a:r>
            <a:r>
              <a:rPr lang="de-DE" dirty="0"/>
              <a:t>:</a:t>
            </a:r>
            <a:endParaRPr/>
          </a:p>
          <a:p>
            <a:pPr marL="685800" lvl="1" indent="-228600"/>
            <a:r>
              <a:rPr lang="de-DE" dirty="0"/>
              <a:t>@john_capobianco (X)</a:t>
            </a:r>
            <a:endParaRPr/>
          </a:p>
          <a:p>
            <a:pPr marL="685800" lvl="1" indent="-228600"/>
            <a:r>
              <a:rPr lang="de-DE"/>
              <a:t>@automateyournetwork (</a:t>
            </a:r>
            <a:r>
              <a:rPr lang="de-DE" err="1"/>
              <a:t>Bsky</a:t>
            </a:r>
            <a:r>
              <a:rPr lang="de-DE"/>
              <a:t>)</a:t>
            </a:r>
            <a:endParaRPr lang="de-DE" dirty="0"/>
          </a:p>
          <a:p>
            <a:pPr marL="685800" lvl="1" indent="-228600"/>
            <a:r>
              <a:rPr lang="de-DE" dirty="0"/>
              <a:t>john-capobianco-644a1515 (LinkedIn)</a:t>
            </a:r>
          </a:p>
          <a:p>
            <a:pPr marL="685800" lvl="1" indent="-228600"/>
            <a:r>
              <a:rPr lang="de-DE"/>
              <a:t>automateyournetwork.ca</a:t>
            </a:r>
            <a:endParaRPr lang="de-DE" dirty="0"/>
          </a:p>
          <a:p>
            <a:pPr marL="685800" lvl="1" indent="-228600"/>
            <a:endParaRPr lang="de-DE" dirty="0"/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A3A"/>
              </a:buClr>
              <a:buSzPts val="2400"/>
            </a:pPr>
            <a:endParaRPr lang="de-DE" dirty="0"/>
          </a:p>
          <a:p>
            <a:pPr marL="685800" lvl="1" indent="-76200">
              <a:buNone/>
            </a:pPr>
            <a:endParaRPr lang="en-US"/>
          </a:p>
        </p:txBody>
      </p:sp>
      <p:pic>
        <p:nvPicPr>
          <p:cNvPr id="4" name="Picture 3" descr="A person with a beard and a colorful background&#10;&#10;AI-generated content may be incorrect.">
            <a:extLst>
              <a:ext uri="{FF2B5EF4-FFF2-40B4-BE49-F238E27FC236}">
                <a16:creationId xmlns:a16="http://schemas.microsoft.com/office/drawing/2014/main" id="{413F39D3-AAE7-181A-6DC9-DD852B9E6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65" y="1177636"/>
            <a:ext cx="4809507" cy="48095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82429B62-61BD-8F05-D088-310144A6F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5A716D13-A429-D503-BD0F-98A762E85BB8}"/>
              </a:ext>
            </a:extLst>
          </p:cNvPr>
          <p:cNvSpPr txBox="1">
            <a:spLocks noGrp="1"/>
          </p:cNvSpPr>
          <p:nvPr/>
        </p:nvSpPr>
        <p:spPr>
          <a:xfrm>
            <a:off x="2213421" y="5799144"/>
            <a:ext cx="8011686" cy="51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indent="-114300">
              <a:lnSpc>
                <a:spcPct val="72000"/>
              </a:lnSpc>
            </a:pPr>
            <a:r>
              <a:rPr lang="en" dirty="0"/>
              <a:t>Packet Copilot vs Another Unit 42's Quiz </a:t>
            </a:r>
            <a:endParaRPr lang="en-US" dirty="0"/>
          </a:p>
        </p:txBody>
      </p:sp>
      <p:pic>
        <p:nvPicPr>
          <p:cNvPr id="3" name="Online Media 2" title="Selector Packet Copilot vs Another Unit 42's Wireshark Quiz">
            <a:hlinkClick r:id="" action="ppaction://media"/>
            <a:extLst>
              <a:ext uri="{FF2B5EF4-FFF2-40B4-BE49-F238E27FC236}">
                <a16:creationId xmlns:a16="http://schemas.microsoft.com/office/drawing/2014/main" id="{862FC0F6-07B7-C740-55DA-A21BD1054C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3711" y="309748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29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95EABCB8-2AA8-54ED-8A7F-1AA5F15D7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737AF633-06DB-9153-5660-5409AD990191}"/>
              </a:ext>
            </a:extLst>
          </p:cNvPr>
          <p:cNvSpPr txBox="1">
            <a:spLocks noGrp="1"/>
          </p:cNvSpPr>
          <p:nvPr/>
        </p:nvSpPr>
        <p:spPr>
          <a:xfrm>
            <a:off x="1630375" y="1439911"/>
            <a:ext cx="9526614" cy="380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indent="-114300">
              <a:lnSpc>
                <a:spcPct val="72000"/>
              </a:lnSpc>
            </a:pPr>
            <a:r>
              <a:rPr lang="en" dirty="0"/>
              <a:t>Results: </a:t>
            </a:r>
            <a:br>
              <a:rPr lang="en" dirty="0"/>
            </a:br>
            <a:br>
              <a:rPr lang="en" dirty="0"/>
            </a:br>
            <a:r>
              <a:rPr lang="en" dirty="0"/>
              <a:t>Not quite perfect – 9 / 10 correct</a:t>
            </a:r>
            <a:endParaRPr lang="en-US" dirty="0"/>
          </a:p>
          <a:p>
            <a:pPr marL="127000" indent="-114300">
              <a:lnSpc>
                <a:spcPct val="72000"/>
              </a:lnSpc>
            </a:pPr>
            <a:r>
              <a:rPr lang="en" dirty="0"/>
              <a:t> * Instantaneous using real PCAP data </a:t>
            </a:r>
            <a:br>
              <a:rPr lang="en" dirty="0"/>
            </a:br>
            <a:r>
              <a:rPr lang="en" dirty="0"/>
              <a:t>  </a:t>
            </a:r>
          </a:p>
          <a:p>
            <a:pPr marL="127000" indent="-114300">
              <a:lnSpc>
                <a:spcPct val="72000"/>
              </a:lnSpc>
            </a:pPr>
            <a:r>
              <a:rPr lang="en" dirty="0"/>
              <a:t> * 10th question correct with 'better' prompt</a:t>
            </a:r>
            <a:br>
              <a:rPr lang="en" dirty="0"/>
            </a:br>
            <a:br>
              <a:rPr lang="en" dirty="0"/>
            </a:br>
            <a:r>
              <a:rPr lang="en" dirty="0"/>
              <a:t>How many humans could do this with Wireshark?</a:t>
            </a:r>
          </a:p>
          <a:p>
            <a:pPr marL="127000" indent="-114300">
              <a:lnSpc>
                <a:spcPct val="72000"/>
              </a:lnSpc>
            </a:pPr>
            <a:br>
              <a:rPr lang="en" dirty="0"/>
            </a:br>
            <a:r>
              <a:rPr lang="en" dirty="0"/>
              <a:t>How long would it take?</a:t>
            </a:r>
          </a:p>
        </p:txBody>
      </p:sp>
    </p:spTree>
    <p:extLst>
      <p:ext uri="{BB962C8B-B14F-4D97-AF65-F5344CB8AC3E}">
        <p14:creationId xmlns:p14="http://schemas.microsoft.com/office/powerpoint/2010/main" val="3643092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1791E1BC-BBB2-E174-6136-F823F4AE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E414F5A9-D9D5-FE5A-9AA9-60A24800A034}"/>
              </a:ext>
            </a:extLst>
          </p:cNvPr>
          <p:cNvSpPr txBox="1">
            <a:spLocks noGrp="1"/>
          </p:cNvSpPr>
          <p:nvPr/>
        </p:nvSpPr>
        <p:spPr>
          <a:xfrm>
            <a:off x="4891966" y="3172553"/>
            <a:ext cx="8011686" cy="51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indent="-114300">
              <a:lnSpc>
                <a:spcPct val="72000"/>
              </a:lnSpc>
            </a:pPr>
            <a:r>
              <a:rPr lang="en" dirty="0"/>
              <a:t>Multi-Query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0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C16D8598-321E-E1B4-15EA-1AED2FBB8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70A0B611-069F-FB95-6B57-033E12E466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People </a:t>
            </a:r>
            <a:r>
              <a:rPr lang="de-DE" dirty="0" err="1"/>
              <a:t>ask</a:t>
            </a:r>
            <a:r>
              <a:rPr lang="de-DE" dirty="0"/>
              <a:t> stupid </a:t>
            </a:r>
            <a:r>
              <a:rPr lang="de-DE" dirty="0" err="1"/>
              <a:t>questions</a:t>
            </a:r>
            <a:r>
              <a:rPr lang="de-DE" dirty="0"/>
              <a:t>! 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74D6442-AFC6-1F7E-2878-783AC5762260}"/>
              </a:ext>
            </a:extLst>
          </p:cNvPr>
          <p:cNvSpPr txBox="1"/>
          <p:nvPr/>
        </p:nvSpPr>
        <p:spPr>
          <a:xfrm>
            <a:off x="242453" y="903019"/>
            <a:ext cx="11418865" cy="50167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Can we take the users original question and derive +n number of similar questions</a:t>
            </a:r>
          </a:p>
          <a:p>
            <a:pPr marL="285750" indent="-285750">
              <a:buFont typeface="Arial,Sans-Serif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Similar or different in: 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Tone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2000" dirty="0">
                <a:solidFill>
                  <a:schemeClr val="tx1"/>
                </a:solidFill>
              </a:rPr>
              <a:t>Sentiment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2000" dirty="0">
                <a:solidFill>
                  <a:schemeClr val="tx1"/>
                </a:solidFill>
              </a:rPr>
              <a:t>Word selection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2000" dirty="0">
                <a:solidFill>
                  <a:schemeClr val="tx1"/>
                </a:solidFill>
              </a:rPr>
              <a:t>Sophistication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Technical accuracy </a:t>
            </a:r>
          </a:p>
          <a:p>
            <a:pPr marL="742950" lvl="1" indent="-285750">
              <a:buFont typeface="Courier New,monospace"/>
              <a:buChar char="o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can use AI to generate additional, similar, prompts to help AI generate the best possible answer to the original prompt</a:t>
            </a:r>
          </a:p>
          <a:p>
            <a:pPr marL="742950" lvl="1" indent="-285750">
              <a:buFont typeface="Courier New,monospace"/>
              <a:buChar char="o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,Sans-Serif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7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B042DDE4-FBD5-DC54-4B0A-13F418134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428B42B4-D7BC-4B00-BFAF-AD1CE7600A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Multi-Query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7F9BF65-5979-AF47-F5C2-03967F910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49" y="3115170"/>
            <a:ext cx="5853669" cy="1158957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32ECD50-6293-80D8-1B31-D86C28670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129" y="788844"/>
            <a:ext cx="5273264" cy="582459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4FD1606-2282-BD0A-98F7-EA16343AEEA4}"/>
              </a:ext>
            </a:extLst>
          </p:cNvPr>
          <p:cNvSpPr/>
          <p:nvPr/>
        </p:nvSpPr>
        <p:spPr>
          <a:xfrm>
            <a:off x="5089071" y="3115417"/>
            <a:ext cx="2012000" cy="1060738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70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289A2ED5-799D-9495-890B-4E2A325D8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1C544DB8-E07B-2489-7118-81CCAEA475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Multi-Query</a:t>
            </a:r>
          </a:p>
        </p:txBody>
      </p:sp>
      <p:pic>
        <p:nvPicPr>
          <p:cNvPr id="5" name="Picture 4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872B3AA0-4234-0D45-B05E-A14F56139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7" y="915019"/>
            <a:ext cx="11845883" cy="5057651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853D514-3FF7-5C4F-1909-9C966F72EC21}"/>
              </a:ext>
            </a:extLst>
          </p:cNvPr>
          <p:cNvSpPr txBox="1"/>
          <p:nvPr/>
        </p:nvSpPr>
        <p:spPr>
          <a:xfrm>
            <a:off x="279519" y="6189316"/>
            <a:ext cx="1034278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rgbClr val="00BCEB"/>
                </a:solidFill>
                <a:hlinkClick r:id="rId4"/>
              </a:rPr>
              <a:t>rag-from-scratch/rag_from_scratch_5_to_9.ipynb at main · langchain-ai/rag-from-scratch · GitHub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1507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7D266819-EBFC-C8C3-A18E-F4645AB27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205A6BCA-3CC0-01F8-ED56-0D3CACC98A93}"/>
              </a:ext>
            </a:extLst>
          </p:cNvPr>
          <p:cNvSpPr txBox="1">
            <a:spLocks noGrp="1"/>
          </p:cNvSpPr>
          <p:nvPr/>
        </p:nvSpPr>
        <p:spPr>
          <a:xfrm>
            <a:off x="4891966" y="3172553"/>
            <a:ext cx="8011686" cy="51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indent="-114300">
              <a:lnSpc>
                <a:spcPct val="72000"/>
              </a:lnSpc>
            </a:pPr>
            <a:r>
              <a:rPr lang="en" dirty="0"/>
              <a:t>RAG 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64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DB647021-3328-64EB-67D1-896817BBE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8AF928A8-1976-D125-0D6E-49EBB2484A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 err="1"/>
              <a:t>Reciprocal</a:t>
            </a:r>
            <a:r>
              <a:rPr lang="de-DE" dirty="0"/>
              <a:t> Re-Ranking (Fusion)</a:t>
            </a:r>
          </a:p>
        </p:txBody>
      </p:sp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05572004-B0B0-A4FE-8710-AB427937C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1" y="1489051"/>
            <a:ext cx="11805987" cy="2620878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3AECC7C-EB34-CE6F-7715-7134B69DD14F}"/>
              </a:ext>
            </a:extLst>
          </p:cNvPr>
          <p:cNvSpPr txBox="1"/>
          <p:nvPr/>
        </p:nvSpPr>
        <p:spPr>
          <a:xfrm>
            <a:off x="440298" y="6241596"/>
            <a:ext cx="877116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1200" u="sng" dirty="0">
                <a:solidFill>
                  <a:srgbClr val="00BCEB"/>
                </a:solidFill>
                <a:cs typeface="Segoe UI"/>
                <a:hlinkClick r:id="rId4"/>
              </a:rPr>
              <a:t>langchain/cookbook/rag_fusion.ipynb at master · langchain-ai/langchain · GitHub</a:t>
            </a:r>
            <a:r>
              <a:rPr lang="en-US" sz="12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985707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42272868-3C7F-8222-EE2C-4A387E25D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7205FBFE-B9BA-5EA1-679E-4D04C082A4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 err="1"/>
              <a:t>Sythnetic</a:t>
            </a:r>
            <a:r>
              <a:rPr lang="de-DE" dirty="0"/>
              <a:t> </a:t>
            </a:r>
            <a:r>
              <a:rPr lang="de-DE" dirty="0" err="1"/>
              <a:t>Answers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402FD93-1114-4F21-4C64-F0A41CBA4947}"/>
              </a:ext>
            </a:extLst>
          </p:cNvPr>
          <p:cNvSpPr txBox="1"/>
          <p:nvPr/>
        </p:nvSpPr>
        <p:spPr>
          <a:xfrm>
            <a:off x="341415" y="1239487"/>
            <a:ext cx="11507930" cy="5262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har char="•"/>
            </a:pPr>
            <a:r>
              <a:rPr lang="en-US" sz="2400" dirty="0"/>
              <a:t>Going a step further we can use reciprocal ranking and other methods to evaluate and rank the 'best' answers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Char char="•"/>
            </a:pPr>
            <a:r>
              <a:rPr lang="en-US" sz="2400" dirty="0"/>
              <a:t>We can take 'all' answers and synthesize a 'best' answer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We can round-robin against multi-LLM to get different 'perspectives' and generations; and synthesize a multi-LLM council of answers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We can bounce the initial answers from all LLMs against all other LLMs and come to a consensus of the 'best' answer (and throw away outlying hallucinations</a:t>
            </a:r>
          </a:p>
          <a:p>
            <a:pPr marL="742950" lvl="1" indent="-285750">
              <a:buFont typeface="Courier New"/>
              <a:buChar char="o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Char char="•"/>
            </a:pP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6044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A52AF4A7-60B3-F986-7665-51136376C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D45BDE13-1379-9815-77EA-12426F1C1F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 err="1"/>
              <a:t>Reciprocal</a:t>
            </a:r>
            <a:r>
              <a:rPr lang="de-DE" dirty="0"/>
              <a:t> Re-Ranking (Fusion)</a:t>
            </a:r>
          </a:p>
        </p:txBody>
      </p:sp>
      <p:pic>
        <p:nvPicPr>
          <p:cNvPr id="4" name="Picture 3" descr="A diagram of a diagram of a data flow&#10;&#10;Description automatically generated with medium confidence">
            <a:extLst>
              <a:ext uri="{FF2B5EF4-FFF2-40B4-BE49-F238E27FC236}">
                <a16:creationId xmlns:a16="http://schemas.microsoft.com/office/drawing/2014/main" id="{E202498C-DC07-5B77-4F70-C7E7B1E45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12" y="812470"/>
            <a:ext cx="12025563" cy="474645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066FB0F-78D2-96A4-9A0F-B3FF5026FDF7}"/>
              </a:ext>
            </a:extLst>
          </p:cNvPr>
          <p:cNvSpPr txBox="1"/>
          <p:nvPr/>
        </p:nvSpPr>
        <p:spPr>
          <a:xfrm>
            <a:off x="169229" y="6109106"/>
            <a:ext cx="1034278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u="sng" dirty="0">
                <a:solidFill>
                  <a:srgbClr val="00BCEB"/>
                </a:solidFill>
                <a:cs typeface="Segoe UI"/>
                <a:hlinkClick r:id="rId4"/>
              </a:rPr>
              <a:t>rag-from-scratch/rag_from_scratch_5_to_9.ipynb at main · langchain-ai/rag-from-scratch · GitHub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763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96BB0501-3D3D-31E1-4D78-988897A87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C8E8D05D-C4EB-6870-A12D-EA0E54E13884}"/>
              </a:ext>
            </a:extLst>
          </p:cNvPr>
          <p:cNvSpPr txBox="1">
            <a:spLocks noGrp="1"/>
          </p:cNvSpPr>
          <p:nvPr/>
        </p:nvSpPr>
        <p:spPr>
          <a:xfrm>
            <a:off x="1340090" y="2221702"/>
            <a:ext cx="10390873" cy="197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indent="-114300">
              <a:lnSpc>
                <a:spcPct val="72000"/>
              </a:lnSpc>
            </a:pPr>
            <a:r>
              <a:rPr lang="en" dirty="0"/>
              <a:t>Not to distract you during the presentation; but please try</a:t>
            </a:r>
            <a:endParaRPr lang="en-US" dirty="0"/>
          </a:p>
          <a:p>
            <a:pPr marL="127000" indent="-114300">
              <a:lnSpc>
                <a:spcPct val="72000"/>
              </a:lnSpc>
            </a:pPr>
            <a:endParaRPr lang="en"/>
          </a:p>
          <a:p>
            <a:pPr marL="127000" indent="-114300">
              <a:lnSpc>
                <a:spcPct val="72000"/>
              </a:lnSpc>
            </a:pPr>
            <a:r>
              <a:rPr lang="en"/>
              <a:t>Packet Copilot: packetcopilot.selector.ai</a:t>
            </a:r>
          </a:p>
          <a:p>
            <a:pPr marL="127000" indent="-114300">
              <a:lnSpc>
                <a:spcPct val="72000"/>
              </a:lnSpc>
            </a:pPr>
            <a:endParaRPr lang="en" dirty="0"/>
          </a:p>
          <a:p>
            <a:pPr marL="127000" indent="-114300">
              <a:lnSpc>
                <a:spcPct val="72000"/>
              </a:lnSpc>
            </a:pPr>
            <a:r>
              <a:rPr lang="en" dirty="0"/>
              <a:t>And ask yourself – how is this done?</a:t>
            </a:r>
          </a:p>
        </p:txBody>
      </p:sp>
    </p:spTree>
    <p:extLst>
      <p:ext uri="{BB962C8B-B14F-4D97-AF65-F5344CB8AC3E}">
        <p14:creationId xmlns:p14="http://schemas.microsoft.com/office/powerpoint/2010/main" val="1576621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B67FF282-9221-055A-74F0-93A2B6608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C9DEF32B-FD8B-B7AC-4C9C-44ED98D863E5}"/>
              </a:ext>
            </a:extLst>
          </p:cNvPr>
          <p:cNvSpPr txBox="1">
            <a:spLocks noGrp="1"/>
          </p:cNvSpPr>
          <p:nvPr/>
        </p:nvSpPr>
        <p:spPr>
          <a:xfrm>
            <a:off x="2883057" y="3162657"/>
            <a:ext cx="8011686" cy="88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indent="-114300">
              <a:lnSpc>
                <a:spcPct val="72000"/>
              </a:lnSpc>
            </a:pPr>
            <a:r>
              <a:rPr lang="en" dirty="0"/>
              <a:t>Recursive Abstractive Processing for Tree-Organized Retrieval: RAPTOR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24B3F210-6235-5B0A-7D04-48080794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670E229C-223C-87DD-10C4-C6E80549E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 err="1"/>
              <a:t>Drawbacks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RAG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5A678F7-67B1-19C9-ADFC-CA29CB71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" y="2269307"/>
            <a:ext cx="12184480" cy="230805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956DDD5-0F29-61FA-8DD4-DA69BC9B9F00}"/>
              </a:ext>
            </a:extLst>
          </p:cNvPr>
          <p:cNvSpPr txBox="1"/>
          <p:nvPr/>
        </p:nvSpPr>
        <p:spPr>
          <a:xfrm>
            <a:off x="169229" y="6169264"/>
            <a:ext cx="1034278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rgbClr val="00BCEB"/>
                </a:solidFill>
                <a:hlinkClick r:id="rId4"/>
              </a:rPr>
              <a:t>RAPTOR</a:t>
            </a:r>
            <a:r>
              <a:rPr lang="en-US" sz="1200" dirty="0">
                <a:solidFill>
                  <a:srgbClr val="00BCE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Recursive Abstractive Processing for Tree-Organized Retrieval (arxiv.org)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58064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9C68BC59-E79B-4AED-C700-DE557E926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69C96B4A-140E-C5C4-B1C6-DB51B8A894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1065591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RAPTOR: </a:t>
            </a:r>
            <a:r>
              <a:rPr lang="de-DE" dirty="0" err="1"/>
              <a:t>Remind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anything</a:t>
            </a:r>
            <a:r>
              <a:rPr lang="de-DE" dirty="0"/>
              <a:t>? Like a </a:t>
            </a:r>
            <a:r>
              <a:rPr lang="de-DE" dirty="0" err="1"/>
              <a:t>spine-leaf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center</a:t>
            </a:r>
            <a:endParaRPr lang="de-DE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D8B531D-6A25-A02C-EA83-E6B11E631696}"/>
              </a:ext>
            </a:extLst>
          </p:cNvPr>
          <p:cNvSpPr txBox="1"/>
          <p:nvPr/>
        </p:nvSpPr>
        <p:spPr>
          <a:xfrm>
            <a:off x="169229" y="6169264"/>
            <a:ext cx="1034278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solidFill>
                  <a:srgbClr val="00BCEB"/>
                </a:solidFill>
                <a:hlinkClick r:id="rId3"/>
              </a:rPr>
              <a:t>RAPTOR</a:t>
            </a:r>
            <a:r>
              <a:rPr lang="en-US" sz="1200" dirty="0">
                <a:solidFill>
                  <a:srgbClr val="00BCE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Recursive Abstractive Processing for Tree-Organized Retrieval (arxiv.org)</a:t>
            </a:r>
            <a:endParaRPr lang="en-US" sz="1200"/>
          </a:p>
        </p:txBody>
      </p:sp>
      <p:pic>
        <p:nvPicPr>
          <p:cNvPr id="2" name="Picture 1" descr="A diagram of a tree layer&#10;&#10;Description automatically generated">
            <a:extLst>
              <a:ext uri="{FF2B5EF4-FFF2-40B4-BE49-F238E27FC236}">
                <a16:creationId xmlns:a16="http://schemas.microsoft.com/office/drawing/2014/main" id="{2C2B3DED-05BF-0303-596D-6EAC50829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5" y="1715119"/>
            <a:ext cx="12017952" cy="39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1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DC412561-9C79-0201-5CE2-A4923F343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2F2B4CC2-45B5-07C4-E107-B43564C9BE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1065591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RAPTOR: </a:t>
            </a:r>
            <a:r>
              <a:rPr lang="de-DE" dirty="0" err="1"/>
              <a:t>Remind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anything</a:t>
            </a:r>
            <a:r>
              <a:rPr lang="de-DE" dirty="0"/>
              <a:t>? Like a </a:t>
            </a:r>
            <a:r>
              <a:rPr lang="de-DE" dirty="0" err="1"/>
              <a:t>spine-leaf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center</a:t>
            </a:r>
            <a:endParaRPr lang="de-DE" dirty="0"/>
          </a:p>
        </p:txBody>
      </p:sp>
      <p:pic>
        <p:nvPicPr>
          <p:cNvPr id="3" name="Picture 2" descr="A diagram of a document&#10;&#10;Description automatically generated">
            <a:extLst>
              <a:ext uri="{FF2B5EF4-FFF2-40B4-BE49-F238E27FC236}">
                <a16:creationId xmlns:a16="http://schemas.microsoft.com/office/drawing/2014/main" id="{E8FA0999-032D-5568-26EF-6CA63F632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34" y="673815"/>
            <a:ext cx="7493667" cy="5999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FD90A-365D-E6D0-E969-CC32B9A00051}"/>
              </a:ext>
            </a:extLst>
          </p:cNvPr>
          <p:cNvSpPr txBox="1"/>
          <p:nvPr/>
        </p:nvSpPr>
        <p:spPr>
          <a:xfrm>
            <a:off x="169229" y="6460027"/>
            <a:ext cx="1034278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1200" dirty="0">
                <a:solidFill>
                  <a:srgbClr val="00BCEB"/>
                </a:solidFill>
                <a:hlinkClick r:id="rId4"/>
              </a:rPr>
              <a:t>langchain</a:t>
            </a:r>
            <a:r>
              <a:rPr lang="en-CA" sz="1200" dirty="0">
                <a:solidFill>
                  <a:srgbClr val="00BCE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/cookbook/RAPTOR.ipynb at master · langchain-ai/langchain · GitHub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60560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B501F0B2-5F78-D8A6-140F-F6010EDC0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464AC4DB-0D15-EDA0-7A3E-5FFEB907D5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10655917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RAPTOR: </a:t>
            </a:r>
            <a:r>
              <a:rPr lang="de-DE" dirty="0" err="1"/>
              <a:t>Remind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anything</a:t>
            </a:r>
            <a:r>
              <a:rPr lang="de-DE" dirty="0"/>
              <a:t>? Like a </a:t>
            </a:r>
            <a:r>
              <a:rPr lang="de-DE" dirty="0" err="1"/>
              <a:t>spine-leaf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center</a:t>
            </a:r>
            <a:endParaRPr lang="de-DE" dirty="0"/>
          </a:p>
        </p:txBody>
      </p:sp>
      <p:sp>
        <p:nvSpPr>
          <p:cNvPr id="2" name="Google Shape;131;p21">
            <a:extLst>
              <a:ext uri="{FF2B5EF4-FFF2-40B4-BE49-F238E27FC236}">
                <a16:creationId xmlns:a16="http://schemas.microsoft.com/office/drawing/2014/main" id="{1BAD031A-5C48-8E80-5011-86AFE1762B81}"/>
              </a:ext>
            </a:extLst>
          </p:cNvPr>
          <p:cNvSpPr txBox="1"/>
          <p:nvPr/>
        </p:nvSpPr>
        <p:spPr>
          <a:xfrm>
            <a:off x="195388" y="882895"/>
            <a:ext cx="86700" cy="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5529654-B46B-84E1-2C78-DAEC4FC2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08" y="884093"/>
            <a:ext cx="5824103" cy="5829546"/>
          </a:xfrm>
          <a:prstGeom prst="rect">
            <a:avLst/>
          </a:prstGeom>
        </p:spPr>
      </p:pic>
      <p:pic>
        <p:nvPicPr>
          <p:cNvPr id="7" name="Picture 6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2474412-4E4B-8F00-6A71-960F2FF17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95" y="2112860"/>
            <a:ext cx="5826866" cy="3365416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B2FA1855-DF36-F4FF-7580-A870C5B52AC2}"/>
              </a:ext>
            </a:extLst>
          </p:cNvPr>
          <p:cNvSpPr/>
          <p:nvPr/>
        </p:nvSpPr>
        <p:spPr>
          <a:xfrm>
            <a:off x="1272885" y="6493699"/>
            <a:ext cx="1139906" cy="2158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1B5ECDBC-470B-20A3-8BE2-D70764AC6E08}"/>
              </a:ext>
            </a:extLst>
          </p:cNvPr>
          <p:cNvSpPr/>
          <p:nvPr/>
        </p:nvSpPr>
        <p:spPr>
          <a:xfrm>
            <a:off x="2125804" y="2109107"/>
            <a:ext cx="1139906" cy="2158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cs typeface="Arial"/>
              </a:rPr>
              <a:t>LEAF NODEs</a:t>
            </a:r>
            <a:endParaRPr lang="en-US" dirty="0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3711C82-2C63-DFE6-1B97-2AB8B0CC8FD5}"/>
              </a:ext>
            </a:extLst>
          </p:cNvPr>
          <p:cNvSpPr/>
          <p:nvPr/>
        </p:nvSpPr>
        <p:spPr>
          <a:xfrm>
            <a:off x="2120856" y="2751116"/>
            <a:ext cx="1139906" cy="2158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cs typeface="Arial"/>
              </a:rPr>
              <a:t>22 SPINES</a:t>
            </a:r>
            <a:endParaRPr lang="en-US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FECC0267-2CC6-F64D-D6F0-FF7E021C5D51}"/>
              </a:ext>
            </a:extLst>
          </p:cNvPr>
          <p:cNvSpPr/>
          <p:nvPr/>
        </p:nvSpPr>
        <p:spPr>
          <a:xfrm>
            <a:off x="9524380" y="3324059"/>
            <a:ext cx="1566263" cy="3610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cs typeface="Arial"/>
              </a:rPr>
              <a:t>4 SPINES</a:t>
            </a:r>
            <a:endParaRPr lang="en-US" dirty="0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318A6BD8-9CEF-0AC4-3B43-2CCA6E15062D}"/>
              </a:ext>
            </a:extLst>
          </p:cNvPr>
          <p:cNvSpPr/>
          <p:nvPr/>
        </p:nvSpPr>
        <p:spPr>
          <a:xfrm>
            <a:off x="7304971" y="4494274"/>
            <a:ext cx="2899763" cy="6150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cs typeface="Arial"/>
              </a:rPr>
              <a:t>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38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1FABBE6D-842B-F5EE-7501-C008A2E8F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F375AA5A-7DA6-CCBC-5D3F-34FE8B34E798}"/>
              </a:ext>
            </a:extLst>
          </p:cNvPr>
          <p:cNvSpPr txBox="1">
            <a:spLocks noGrp="1"/>
          </p:cNvSpPr>
          <p:nvPr/>
        </p:nvSpPr>
        <p:spPr>
          <a:xfrm>
            <a:off x="5060200" y="3083488"/>
            <a:ext cx="8011686" cy="102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err="1"/>
              <a:t>GraphRAG</a:t>
            </a:r>
            <a:endParaRPr lang="en" b="0" err="1">
              <a:solidFill>
                <a:srgbClr val="000000"/>
              </a:solidFill>
            </a:endParaRPr>
          </a:p>
          <a:p>
            <a:pPr marL="127000" indent="-114300">
              <a:lnSpc>
                <a:spcPct val="72000"/>
              </a:lnSpc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32628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DF6F5B2C-8C2F-4FB8-BD3F-8CB90EA10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7497616A-2EAC-40BD-C8B1-B6C6BD14DD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 dirty="0"/>
              <a:t>Knowledge Graphs</a:t>
            </a:r>
            <a:endParaRPr lang="en-US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A644201-E182-84DC-66E7-8352AE802E2A}"/>
              </a:ext>
            </a:extLst>
          </p:cNvPr>
          <p:cNvSpPr txBox="1"/>
          <p:nvPr/>
        </p:nvSpPr>
        <p:spPr>
          <a:xfrm>
            <a:off x="341415" y="1239487"/>
            <a:ext cx="11507930" cy="5262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har char="•"/>
            </a:pPr>
            <a:r>
              <a:rPr lang="en-US" sz="2400" dirty="0"/>
              <a:t>Going a step further we can use reciprocal ranking and other methods to evaluate and rank the 'best' answers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Char char="•"/>
            </a:pPr>
            <a:r>
              <a:rPr lang="en-US" sz="2400" dirty="0"/>
              <a:t>We can take 'all' answers and synthesize a 'best' answer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We can round-robin against multi-LLM to get different 'perspectives' and generations; and synthesize a multi-LLM council of answers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We can bounce the initial answers from all LLMs against all other LLMs and come to a consensus of the 'best' answer (and throw away outlying hallucinations</a:t>
            </a:r>
          </a:p>
          <a:p>
            <a:pPr marL="742950" lvl="1" indent="-285750">
              <a:buFont typeface="Courier New"/>
              <a:buChar char="o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Char char="•"/>
            </a:pP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1829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09E40C2A-2AAA-6307-D70C-B84DDBDB5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: LLM-generated knowledge graph built from a private dataset using GPT-4 Turbo.">
            <a:extLst>
              <a:ext uri="{FF2B5EF4-FFF2-40B4-BE49-F238E27FC236}">
                <a16:creationId xmlns:a16="http://schemas.microsoft.com/office/drawing/2014/main" id="{27951AE9-F6BF-7E6A-7907-248393F04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426" y="108894"/>
            <a:ext cx="7946857" cy="6315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EA35F-EC8A-471B-B0D9-5CE7F0DEAD1C}"/>
              </a:ext>
            </a:extLst>
          </p:cNvPr>
          <p:cNvSpPr txBox="1"/>
          <p:nvPr/>
        </p:nvSpPr>
        <p:spPr>
          <a:xfrm>
            <a:off x="280235" y="6520900"/>
            <a:ext cx="1034278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- GraphRAG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74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0A7C0A05-B019-828D-DD51-42758F776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297FA6B2-85C8-1846-8E5C-36369575C59D}"/>
              </a:ext>
            </a:extLst>
          </p:cNvPr>
          <p:cNvSpPr txBox="1">
            <a:spLocks noGrp="1"/>
          </p:cNvSpPr>
          <p:nvPr/>
        </p:nvSpPr>
        <p:spPr>
          <a:xfrm>
            <a:off x="4595083" y="3123072"/>
            <a:ext cx="8011686" cy="102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** WARNING **</a:t>
            </a:r>
            <a:endParaRPr lang="en-US" dirty="0"/>
          </a:p>
          <a:p>
            <a:pPr marL="127000" indent="-114300">
              <a:lnSpc>
                <a:spcPct val="72000"/>
              </a:lnSpc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37315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FCED2446-0577-7564-D13E-AE23F9803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65372EFA-DC5E-CEC7-8792-83BD6D0804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careful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GraphRAG</a:t>
            </a:r>
            <a:r>
              <a:rPr lang="de-DE" dirty="0"/>
              <a:t> </a:t>
            </a:r>
            <a:r>
              <a:rPr lang="de-DE" dirty="0" err="1"/>
              <a:t>approaches</a:t>
            </a:r>
            <a:endParaRPr lang="en-US" dirty="0" err="1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41FB79D1-613A-1165-D1C7-C7C135BA4385}"/>
              </a:ext>
            </a:extLst>
          </p:cNvPr>
          <p:cNvSpPr txBox="1"/>
          <p:nvPr/>
        </p:nvSpPr>
        <p:spPr>
          <a:xfrm>
            <a:off x="341415" y="1239487"/>
            <a:ext cx="11507930" cy="507831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,Sans-Serif"/>
              <a:buChar char="•"/>
            </a:pPr>
            <a:r>
              <a:rPr lang="en-US" sz="1800" dirty="0">
                <a:latin typeface="Segoe UI"/>
                <a:cs typeface="Segoe UI"/>
              </a:rPr>
              <a:t>As you can imagine these graphs are huge and require a lot of computational and GPU power. </a:t>
            </a:r>
          </a:p>
          <a:p>
            <a:pPr marL="285750" indent="-285750">
              <a:buFont typeface="Arial,Sans-Serif"/>
              <a:buChar char="•"/>
            </a:pPr>
            <a:endParaRPr lang="en-US" sz="1800" dirty="0">
              <a:latin typeface="Segoe U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800" dirty="0">
                <a:latin typeface="Segoe UI"/>
                <a:cs typeface="Segoe UI"/>
              </a:rPr>
              <a:t>I abandoned my first attempt at </a:t>
            </a:r>
            <a:r>
              <a:rPr lang="en-US" sz="1800" dirty="0" err="1">
                <a:latin typeface="Segoe UI"/>
                <a:cs typeface="Segoe UI"/>
              </a:rPr>
              <a:t>GraphRAG</a:t>
            </a:r>
            <a:r>
              <a:rPr lang="en-US" sz="1800" dirty="0">
                <a:latin typeface="Segoe UI"/>
                <a:cs typeface="Segoe UI"/>
              </a:rPr>
              <a:t> after the job / bill reached about $65 – and it wasn't even close to being finished </a:t>
            </a:r>
          </a:p>
          <a:p>
            <a:pPr marL="285750" indent="-285750">
              <a:buFont typeface="Arial,Sans-Serif"/>
              <a:buChar char="•"/>
            </a:pPr>
            <a:endParaRPr lang="en-US" sz="1800" dirty="0">
              <a:latin typeface="Segoe U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800" dirty="0">
                <a:latin typeface="Segoe UI"/>
                <a:cs typeface="Segoe UI"/>
              </a:rPr>
              <a:t>Local models (LLMs) via tools like </a:t>
            </a:r>
            <a:r>
              <a:rPr lang="en-US" sz="1800" dirty="0" err="1">
                <a:latin typeface="Segoe UI"/>
                <a:cs typeface="Segoe UI"/>
              </a:rPr>
              <a:t>Ollama</a:t>
            </a:r>
            <a:r>
              <a:rPr lang="en-US" sz="1800" dirty="0">
                <a:latin typeface="Segoe UI"/>
                <a:cs typeface="Segoe UI"/>
              </a:rPr>
              <a:t> can ease the costs but they will still take substantial amount of time to generate locally unless you have serious GPU access</a:t>
            </a:r>
          </a:p>
          <a:p>
            <a:pPr marL="285750" indent="-285750">
              <a:buFont typeface="Arial,Sans-Serif"/>
              <a:buChar char="•"/>
            </a:pPr>
            <a:endParaRPr lang="en-US" sz="1800" dirty="0">
              <a:latin typeface="Segoe U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800" dirty="0">
                <a:latin typeface="Segoe UI"/>
                <a:cs typeface="Segoe UI"/>
              </a:rPr>
              <a:t>Be careful with cloud models when trying to build Knowledge Graphs</a:t>
            </a:r>
          </a:p>
          <a:p>
            <a:pPr marL="285750" indent="-285750">
              <a:buFont typeface="Arial"/>
              <a:buChar char="•"/>
            </a:pPr>
            <a:endParaRPr lang="en-US" sz="1800" dirty="0">
              <a:latin typeface="Segoe U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742950" lvl="1" indent="-285750">
              <a:buFont typeface="Courier New,monospace"/>
              <a:buChar char="o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Char char="•"/>
            </a:pPr>
            <a:endParaRPr lang="en-US" sz="1800" dirty="0"/>
          </a:p>
          <a:p>
            <a:pPr marL="285750" indent="-285750"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4482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Retrieval </a:t>
            </a:r>
            <a:r>
              <a:rPr lang="de-DE" dirty="0" err="1"/>
              <a:t>Augmented</a:t>
            </a:r>
            <a:r>
              <a:rPr lang="de-DE" dirty="0"/>
              <a:t> Generation?</a:t>
            </a:r>
            <a:endParaRPr lang="en-US"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8200" y="989814"/>
            <a:ext cx="10515600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The Stages of AI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1.0 - GUI / API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1.5 - RAG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2.0 - Agents</a:t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Retrieval Augmented Generation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6 Step Process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Embeddings (Vectors)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800"/>
              <a:buFont typeface="Courier New,monospace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Storage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800"/>
              <a:buFont typeface="Courier New,monospace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Retrieval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,Sans-Serif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RAG-Fusion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Multi-query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Reciprocal Ranking</a:t>
            </a:r>
            <a:b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,Sans-Serif"/>
            </a:pP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>
              <a:spcBef>
                <a:spcPts val="0"/>
              </a:spcBef>
            </a:pPr>
            <a:endParaRPr lang="de-DE" dirty="0"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189F2-DFF8-5C9A-DECF-C0AC7F689EDB}"/>
              </a:ext>
            </a:extLst>
          </p:cNvPr>
          <p:cNvSpPr txBox="1"/>
          <p:nvPr/>
        </p:nvSpPr>
        <p:spPr>
          <a:xfrm>
            <a:off x="6960919" y="993569"/>
            <a:ext cx="4791692" cy="37471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1125"/>
              </a:lnSpc>
              <a:buFont typeface=""/>
              <a:buChar char="•"/>
            </a:pPr>
            <a:r>
              <a:rPr lang="en-US" sz="2000" dirty="0"/>
              <a:t>RAPTOR​</a:t>
            </a:r>
          </a:p>
          <a:p>
            <a:pPr>
              <a:lnSpc>
                <a:spcPts val="1125"/>
              </a:lnSpc>
            </a:pPr>
            <a:endParaRPr lang="en-US" sz="2000" dirty="0"/>
          </a:p>
          <a:p>
            <a:pPr marL="800100" lvl="1" indent="-342900">
              <a:lnSpc>
                <a:spcPts val="1125"/>
              </a:lnSpc>
              <a:buFont typeface="Courier New,monospace"/>
              <a:buChar char="o"/>
            </a:pPr>
            <a:r>
              <a:rPr lang="en-US" sz="2000" dirty="0"/>
              <a:t>Spine-Leaf ?​</a:t>
            </a:r>
          </a:p>
          <a:p>
            <a:pPr marL="457200" lvl="1">
              <a:lnSpc>
                <a:spcPts val="1125"/>
              </a:lnSpc>
            </a:pPr>
            <a:br>
              <a:rPr lang="en-US" sz="2000" dirty="0"/>
            </a:br>
            <a:r>
              <a:rPr lang="en-US" sz="2000" dirty="0"/>
              <a:t>​</a:t>
            </a:r>
            <a:endParaRPr lang="en-US" dirty="0"/>
          </a:p>
          <a:p>
            <a:pPr marL="342900" indent="-342900">
              <a:lnSpc>
                <a:spcPts val="1125"/>
              </a:lnSpc>
              <a:buFont typeface=""/>
              <a:buChar char="•"/>
            </a:pPr>
            <a:r>
              <a:rPr lang="en-US" sz="2000" err="1"/>
              <a:t>GraphRAG</a:t>
            </a:r>
            <a:r>
              <a:rPr lang="en-US" sz="2000" dirty="0"/>
              <a:t>​</a:t>
            </a:r>
          </a:p>
          <a:p>
            <a:pPr marL="342900" indent="-342900">
              <a:lnSpc>
                <a:spcPts val="1125"/>
              </a:lnSpc>
              <a:buFont typeface=""/>
              <a:buChar char="•"/>
            </a:pPr>
            <a:endParaRPr lang="en-US" sz="2000" dirty="0"/>
          </a:p>
          <a:p>
            <a:pPr marL="800100" lvl="1" indent="-342900">
              <a:lnSpc>
                <a:spcPts val="1125"/>
              </a:lnSpc>
              <a:buFont typeface="Courier New,monospace"/>
              <a:buChar char="o"/>
            </a:pPr>
            <a:r>
              <a:rPr lang="en-US" sz="2000" dirty="0"/>
              <a:t>Knowledge Graphs​</a:t>
            </a:r>
          </a:p>
          <a:p>
            <a:pPr marL="457200" lvl="1">
              <a:lnSpc>
                <a:spcPts val="1125"/>
              </a:lnSpc>
            </a:pPr>
            <a:br>
              <a:rPr lang="en-US" sz="2000" dirty="0"/>
            </a:br>
            <a:r>
              <a:rPr lang="en-US" sz="2000" dirty="0"/>
              <a:t>​</a:t>
            </a:r>
            <a:endParaRPr lang="en-US" dirty="0"/>
          </a:p>
          <a:p>
            <a:pPr marL="342900" indent="-342900">
              <a:lnSpc>
                <a:spcPts val="1125"/>
              </a:lnSpc>
              <a:buFont typeface=""/>
              <a:buChar char="•"/>
            </a:pPr>
            <a:r>
              <a:rPr lang="en-US" sz="2000" dirty="0"/>
              <a:t>TAG​</a:t>
            </a:r>
          </a:p>
          <a:p>
            <a:pPr marL="342900" indent="-342900">
              <a:lnSpc>
                <a:spcPts val="1125"/>
              </a:lnSpc>
              <a:buFont typeface=""/>
              <a:buChar char="•"/>
            </a:pPr>
            <a:endParaRPr lang="en-US" sz="2000" dirty="0"/>
          </a:p>
          <a:p>
            <a:pPr marL="800100" lvl="1" indent="-342900">
              <a:lnSpc>
                <a:spcPts val="1125"/>
              </a:lnSpc>
              <a:buFont typeface="Courier New,monospace"/>
              <a:buChar char="o"/>
            </a:pPr>
            <a:r>
              <a:rPr lang="en-US" sz="2000" dirty="0"/>
              <a:t>Tables​</a:t>
            </a:r>
          </a:p>
          <a:p>
            <a:pPr marL="457200" lvl="1">
              <a:lnSpc>
                <a:spcPts val="1125"/>
              </a:lnSpc>
            </a:pPr>
            <a:br>
              <a:rPr lang="en-US" sz="2000" dirty="0"/>
            </a:br>
            <a:r>
              <a:rPr lang="en-US" sz="2000" dirty="0"/>
              <a:t>​</a:t>
            </a:r>
            <a:endParaRPr lang="en-US" dirty="0"/>
          </a:p>
          <a:p>
            <a:pPr marL="342900" indent="-342900">
              <a:lnSpc>
                <a:spcPts val="1125"/>
              </a:lnSpc>
              <a:buFont typeface=""/>
              <a:buChar char="•"/>
            </a:pPr>
            <a:r>
              <a:rPr lang="en-US" sz="2000" dirty="0"/>
              <a:t>RAFT​</a:t>
            </a:r>
          </a:p>
          <a:p>
            <a:pPr marL="342900" indent="-342900">
              <a:lnSpc>
                <a:spcPts val="1125"/>
              </a:lnSpc>
              <a:buFont typeface=""/>
              <a:buChar char="•"/>
            </a:pPr>
            <a:endParaRPr lang="en-US" sz="2000" dirty="0"/>
          </a:p>
          <a:p>
            <a:pPr marL="800100" lvl="1" indent="-342900">
              <a:lnSpc>
                <a:spcPts val="1125"/>
              </a:lnSpc>
              <a:buFont typeface="Courier New,monospace"/>
              <a:buChar char="o"/>
            </a:pPr>
            <a:r>
              <a:rPr lang="en-US" sz="2000" dirty="0"/>
              <a:t>Fine-Tuning​</a:t>
            </a:r>
          </a:p>
          <a:p>
            <a:pPr marL="800100" lvl="1" indent="-342900">
              <a:buFont typeface="Courier New,monospace"/>
              <a:buChar char="o"/>
            </a:pPr>
            <a:endParaRPr lang="en-US" sz="2000" dirty="0"/>
          </a:p>
          <a:p>
            <a:pPr marL="342900" indent="-342900">
              <a:lnSpc>
                <a:spcPts val="2093"/>
              </a:lnSpc>
              <a:buFont typeface=""/>
              <a:buChar char="•"/>
            </a:pPr>
            <a:r>
              <a:rPr lang="en-US" sz="2000" dirty="0"/>
              <a:t>Agents using RAG ​</a:t>
            </a:r>
          </a:p>
          <a:p>
            <a:pPr marL="800100" lvl="1" indent="-342900">
              <a:lnSpc>
                <a:spcPts val="2093"/>
              </a:lnSpc>
              <a:buFont typeface="Courier New,monospace"/>
              <a:buChar char="o"/>
            </a:pPr>
            <a:r>
              <a:rPr lang="en-US" sz="2000" dirty="0"/>
              <a:t>Agentic RAG​</a:t>
            </a:r>
          </a:p>
          <a:p>
            <a:pPr marL="800100" lvl="1" indent="-342900">
              <a:lnSpc>
                <a:spcPts val="2093"/>
              </a:lnSpc>
              <a:buFont typeface="Courier New,monospace"/>
              <a:buChar char="o"/>
            </a:pPr>
            <a:r>
              <a:rPr lang="en-US" sz="2000" dirty="0"/>
              <a:t>Tool Selection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168192AE-09B2-0C31-781C-08B635C04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E5BD4833-24DF-70A1-8223-19B6C48C660F}"/>
              </a:ext>
            </a:extLst>
          </p:cNvPr>
          <p:cNvSpPr txBox="1">
            <a:spLocks noGrp="1"/>
          </p:cNvSpPr>
          <p:nvPr/>
        </p:nvSpPr>
        <p:spPr>
          <a:xfrm>
            <a:off x="3160148" y="3123072"/>
            <a:ext cx="8011686" cy="15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Table Augmented Generation: TAG</a:t>
            </a:r>
            <a:endParaRPr lang="en" b="0" dirty="0">
              <a:solidFill>
                <a:srgbClr val="000000"/>
              </a:solidFill>
            </a:endParaRPr>
          </a:p>
          <a:p>
            <a:endParaRPr lang="en" dirty="0"/>
          </a:p>
          <a:p>
            <a:pPr marL="127000" indent="-114300">
              <a:lnSpc>
                <a:spcPct val="72000"/>
              </a:lnSpc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42863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D826BC42-D965-EF19-6A8D-8C83E4CBF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EFE0D471-EE98-CDFC-B239-9BB18FC471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 dirty="0"/>
              <a:t>TAG: </a:t>
            </a:r>
            <a:r>
              <a:rPr lang="de-DE" dirty="0" err="1"/>
              <a:t>Beyond</a:t>
            </a:r>
            <a:r>
              <a:rPr lang="de-DE" dirty="0"/>
              <a:t> Text2SQL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C8D6C9C-5FF0-966E-34CA-DE34BE9E7830}"/>
              </a:ext>
            </a:extLst>
          </p:cNvPr>
          <p:cNvSpPr txBox="1"/>
          <p:nvPr/>
        </p:nvSpPr>
        <p:spPr>
          <a:xfrm>
            <a:off x="341415" y="1239487"/>
            <a:ext cx="11507930" cy="261610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,Sans-Serif"/>
              <a:buChar char="•"/>
            </a:pPr>
            <a:r>
              <a:rPr lang="en-US" sz="1800" dirty="0">
                <a:solidFill>
                  <a:srgbClr val="1F1F1F"/>
                </a:solidFill>
              </a:rPr>
              <a:t>Tabular data is already organized; structured; and can be queried with Structured Query Language (SQL) </a:t>
            </a:r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 dirty="0">
                <a:solidFill>
                  <a:srgbClr val="1F1F1F"/>
                </a:solidFill>
              </a:rPr>
              <a:t>Attempts to move to Text2SQL still cumbersome </a:t>
            </a: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 dirty="0">
                <a:solidFill>
                  <a:srgbClr val="1F1F1F"/>
                </a:solidFill>
              </a:rPr>
              <a:t>LLM and a similar approach as RAG lets up lookup Tabular data in a similar way   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,Sans-Serif"/>
              <a:buChar char="•"/>
            </a:pPr>
            <a:endParaRPr lang="en-US" dirty="0"/>
          </a:p>
          <a:p>
            <a:pPr marL="285750" indent="-285750">
              <a:buChar char="•"/>
            </a:pPr>
            <a:endParaRPr lang="en-US" dirty="0"/>
          </a:p>
          <a:p>
            <a:pPr marL="285750" indent="-285750">
              <a:buFont typeface="Arial,Sans-Serif"/>
              <a:buChar char="•"/>
            </a:pPr>
            <a:endParaRPr lang="en-US" sz="1800" dirty="0">
              <a:latin typeface="Segoe UI"/>
              <a:cs typeface="Segoe UI"/>
            </a:endParaRPr>
          </a:p>
        </p:txBody>
      </p:sp>
      <p:pic>
        <p:nvPicPr>
          <p:cNvPr id="2" name="Picture 1" descr="tag.png">
            <a:extLst>
              <a:ext uri="{FF2B5EF4-FFF2-40B4-BE49-F238E27FC236}">
                <a16:creationId xmlns:a16="http://schemas.microsoft.com/office/drawing/2014/main" id="{CB8C2E4A-9EC2-28B8-B2F9-19DCDD3B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2715986"/>
            <a:ext cx="3724275" cy="403860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C5991EA-C140-0FB5-76AC-CC6F141BEAA4}"/>
              </a:ext>
            </a:extLst>
          </p:cNvPr>
          <p:cNvSpPr txBox="1"/>
          <p:nvPr/>
        </p:nvSpPr>
        <p:spPr>
          <a:xfrm>
            <a:off x="67176" y="6445703"/>
            <a:ext cx="7390039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hlinkClick r:id="rId4"/>
              </a:rPr>
              <a:t>[2408.14717] Text2SQL is Not Enough: Unifying AI and Databases with TAG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83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024427DC-B32B-535C-6821-8D841AFA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AEB75E13-4745-2740-816F-BF30E4AC0760}"/>
              </a:ext>
            </a:extLst>
          </p:cNvPr>
          <p:cNvSpPr txBox="1">
            <a:spLocks noGrp="1"/>
          </p:cNvSpPr>
          <p:nvPr/>
        </p:nvSpPr>
        <p:spPr>
          <a:xfrm>
            <a:off x="3047906" y="2813558"/>
            <a:ext cx="8011686" cy="15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 Retrieval Augmented Fine Tuning (RAFT)</a:t>
            </a:r>
            <a:endParaRPr lang="en-US" dirty="0"/>
          </a:p>
          <a:p>
            <a:endParaRPr lang="en" dirty="0"/>
          </a:p>
          <a:p>
            <a:pPr marL="127000" indent="-114300">
              <a:lnSpc>
                <a:spcPct val="72000"/>
              </a:lnSpc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66239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82A63D9-6792-0928-8853-7058EAF08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EF2E339B-02E5-7597-D297-35DECA0AB6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 dirty="0"/>
              <a:t>Large Language Models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Fine </a:t>
            </a:r>
            <a:r>
              <a:rPr lang="de-DE" dirty="0" err="1"/>
              <a:t>Tuned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9C21555-C56C-0751-87EB-ABCDE5ACA5FC}"/>
              </a:ext>
            </a:extLst>
          </p:cNvPr>
          <p:cNvSpPr txBox="1"/>
          <p:nvPr/>
        </p:nvSpPr>
        <p:spPr>
          <a:xfrm>
            <a:off x="341415" y="1239487"/>
            <a:ext cx="11507930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,Sans-Serif"/>
              <a:buChar char="•"/>
            </a:pPr>
            <a:r>
              <a:rPr lang="en-US" sz="1800" dirty="0">
                <a:solidFill>
                  <a:srgbClr val="1F1F1F"/>
                </a:solidFill>
              </a:rPr>
              <a:t>Fine-tuning is </a:t>
            </a:r>
            <a:r>
              <a:rPr lang="en-US" sz="1800" dirty="0">
                <a:solidFill>
                  <a:srgbClr val="040C28"/>
                </a:solidFill>
              </a:rPr>
              <a:t>the process of taking a pretrained machine learning model and further training it on a smaller, targeted, domain-specific, data set</a:t>
            </a:r>
            <a:r>
              <a:rPr lang="en-US" sz="1800" dirty="0">
                <a:solidFill>
                  <a:srgbClr val="1F1F1F"/>
                </a:solidFill>
              </a:rPr>
              <a:t>. The aim of fine-tuning is to maintain the original capabilities of a pretrained model while adapting it to suit more specialized use cases.</a:t>
            </a:r>
            <a:endParaRPr lang="en-US" sz="1800" dirty="0"/>
          </a:p>
        </p:txBody>
      </p:sp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25E1016-A9E6-D8FE-9C19-714118DF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00" y="2538946"/>
            <a:ext cx="11505197" cy="1504448"/>
          </a:xfrm>
          <a:prstGeom prst="rect">
            <a:avLst/>
          </a:prstGeom>
        </p:spPr>
      </p:pic>
      <p:pic>
        <p:nvPicPr>
          <p:cNvPr id="6" name="Picture 5" descr="Refer to caption">
            <a:extLst>
              <a:ext uri="{FF2B5EF4-FFF2-40B4-BE49-F238E27FC236}">
                <a16:creationId xmlns:a16="http://schemas.microsoft.com/office/drawing/2014/main" id="{438218D3-3872-2DE4-5475-515C548B1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55" y="4042611"/>
            <a:ext cx="10826917" cy="1971173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8A4406BC-6E06-CBB4-C799-623634E512C3}"/>
              </a:ext>
            </a:extLst>
          </p:cNvPr>
          <p:cNvSpPr txBox="1"/>
          <p:nvPr/>
        </p:nvSpPr>
        <p:spPr>
          <a:xfrm>
            <a:off x="560973" y="6088337"/>
            <a:ext cx="7934324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u="sng" dirty="0">
                <a:solidFill>
                  <a:srgbClr val="00BCEB"/>
                </a:solidFill>
                <a:cs typeface="Segoe UI"/>
                <a:hlinkClick r:id="rId5"/>
              </a:rPr>
              <a:t>RAFT: Adapting Language Model to Domain Specific RAG (arxiv.org)</a:t>
            </a:r>
            <a:endParaRPr lang="en-US" sz="800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9731C5A-0A88-C88C-275F-7732507300F7}"/>
              </a:ext>
            </a:extLst>
          </p:cNvPr>
          <p:cNvSpPr txBox="1"/>
          <p:nvPr/>
        </p:nvSpPr>
        <p:spPr>
          <a:xfrm>
            <a:off x="608597" y="6380890"/>
            <a:ext cx="7240360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u="sng" dirty="0">
                <a:solidFill>
                  <a:srgbClr val="00BCEB"/>
                </a:solidFill>
                <a:cs typeface="Segoe UI"/>
                <a:hlinkClick r:id="rId6"/>
              </a:rPr>
              <a:t>RAFT (Retrieval Augmented Fine-tuning):  A new way to teach LLMs (Large Language Models) to be better at RAG (Retrieval Augmented Generation) (microsoft.com)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07623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F75A3C64-83AE-6F12-BEA2-D8C2F3FFE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394F01CA-D782-67EA-B4B0-1D169C85FAF2}"/>
              </a:ext>
            </a:extLst>
          </p:cNvPr>
          <p:cNvSpPr txBox="1">
            <a:spLocks noGrp="1"/>
          </p:cNvSpPr>
          <p:nvPr/>
        </p:nvSpPr>
        <p:spPr>
          <a:xfrm>
            <a:off x="5050304" y="2974630"/>
            <a:ext cx="8011686" cy="15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Agentic RAG</a:t>
            </a:r>
            <a:endParaRPr lang="en-US" dirty="0"/>
          </a:p>
          <a:p>
            <a:endParaRPr lang="en" dirty="0"/>
          </a:p>
          <a:p>
            <a:pPr marL="127000" indent="-114300">
              <a:lnSpc>
                <a:spcPct val="72000"/>
              </a:lnSpc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35592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590B0E88-D8E8-FD6E-C088-A17DF4D3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tool&#10;&#10;AI-generated content may be incorrect.">
            <a:extLst>
              <a:ext uri="{FF2B5EF4-FFF2-40B4-BE49-F238E27FC236}">
                <a16:creationId xmlns:a16="http://schemas.microsoft.com/office/drawing/2014/main" id="{90D26990-B253-C725-00EB-4C859BE46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31" y="288018"/>
            <a:ext cx="8215539" cy="5737678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D9CB52B3-9EC8-0A83-DC22-1FC4541C5945}"/>
              </a:ext>
            </a:extLst>
          </p:cNvPr>
          <p:cNvSpPr/>
          <p:nvPr/>
        </p:nvSpPr>
        <p:spPr>
          <a:xfrm>
            <a:off x="5950857" y="1953450"/>
            <a:ext cx="3327564" cy="51872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cs typeface="Arial"/>
              </a:rPr>
              <a:t>RAG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64539-581F-3B13-5834-8B42C068FA14}"/>
              </a:ext>
            </a:extLst>
          </p:cNvPr>
          <p:cNvSpPr txBox="1"/>
          <p:nvPr/>
        </p:nvSpPr>
        <p:spPr>
          <a:xfrm>
            <a:off x="9388516" y="1558430"/>
            <a:ext cx="2607623" cy="160043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Model Context Protocol (MCP) has tool discovery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Discover tool names and </a:t>
            </a:r>
            <a:r>
              <a:rPr lang="en-US" dirty="0" err="1">
                <a:solidFill>
                  <a:schemeClr val="bg1"/>
                </a:solidFill>
              </a:rPr>
              <a:t>pydantic</a:t>
            </a:r>
            <a:r>
              <a:rPr lang="en-US">
                <a:solidFill>
                  <a:schemeClr val="bg1"/>
                </a:solidFill>
              </a:rPr>
              <a:t> descriptions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6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51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04D482DC-AF7F-29A2-7FE3-45ACA37F0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C5D63287-D7E7-F214-E9E4-221C2EE2D936}"/>
              </a:ext>
            </a:extLst>
          </p:cNvPr>
          <p:cNvSpPr txBox="1">
            <a:spLocks noGrp="1"/>
          </p:cNvSpPr>
          <p:nvPr/>
        </p:nvSpPr>
        <p:spPr>
          <a:xfrm>
            <a:off x="5050304" y="2974630"/>
            <a:ext cx="8011686" cy="153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Resources</a:t>
            </a:r>
            <a:endParaRPr lang="en-US" dirty="0"/>
          </a:p>
          <a:p>
            <a:endParaRPr lang="en" dirty="0"/>
          </a:p>
          <a:p>
            <a:pPr marL="127000" indent="-114300">
              <a:lnSpc>
                <a:spcPct val="72000"/>
              </a:lnSpc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80559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9B7D320-90C5-C563-C0BC-C5DFB7E36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E3F8FAF8-EEB1-3E46-EA64-A18E02B7ED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 dirty="0"/>
              <a:t>Open Source Resources</a:t>
            </a:r>
            <a:endParaRPr lang="en-US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1CADA7-7F31-E454-1C54-13831EB5C62B}"/>
              </a:ext>
            </a:extLst>
          </p:cNvPr>
          <p:cNvSpPr txBox="1"/>
          <p:nvPr/>
        </p:nvSpPr>
        <p:spPr>
          <a:xfrm>
            <a:off x="341415" y="976416"/>
            <a:ext cx="11507930" cy="757130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,Sans-Serif"/>
              <a:buChar char="•"/>
            </a:pPr>
            <a:r>
              <a:rPr lang="en-US" sz="1800">
                <a:latin typeface="Segoe UI"/>
                <a:cs typeface="Segoe UI"/>
              </a:rPr>
              <a:t>Buddies – Document, Packet</a:t>
            </a:r>
            <a:endParaRPr lang="en-US" sz="1800" dirty="0">
              <a:latin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br>
              <a:rPr lang="en-US" sz="1800" dirty="0">
                <a:latin typeface="Segoe UI"/>
                <a:cs typeface="Segoe UI"/>
              </a:rPr>
            </a:br>
            <a:r>
              <a:rPr lang="en-US" sz="1800" dirty="0">
                <a:hlinkClick r:id="rId3"/>
              </a:rPr>
              <a:t>automateyournetwork/Document_Buddy: Chat with various documents - XLSX, DOCX, PPTX, CSV, PDF, TXT - using chatGPT 4 Turbo and Langchain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automateyournetwork/packet_buddy: pcap analysis provided by chatGPT4 Turbo</a:t>
            </a:r>
            <a:br>
              <a:rPr lang="en-US" sz="1800" dirty="0"/>
            </a:br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>
                <a:latin typeface="Segoe UI"/>
                <a:cs typeface="Segoe UI"/>
              </a:rPr>
              <a:t>RAPTORs – Document, Packet</a:t>
            </a:r>
            <a:br>
              <a:rPr lang="en-US" sz="1800" dirty="0">
                <a:latin typeface="Segoe UI"/>
                <a:cs typeface="Segoe UI"/>
              </a:rPr>
            </a:br>
            <a:r>
              <a:rPr lang="en-US" sz="1800" dirty="0">
                <a:latin typeface="Segoe UI"/>
                <a:cs typeface="Segoe UI"/>
                <a:hlinkClick r:id="rId5"/>
              </a:rPr>
              <a:t>automateyournetwork/Document_RAPTOR: A RAPTOR Tree of your documents used for Language Model Retrieval to </a:t>
            </a:r>
            <a:r>
              <a:rPr lang="en-US" sz="1800" dirty="0">
                <a:hlinkClick r:id="rId5"/>
              </a:rPr>
              <a:t>chat with the documents!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hlinkClick r:id="rId6"/>
              </a:rPr>
              <a:t>automateyournetwork/packet_raptor: An AI Assistant using RAPTOR to talk to .pcaps</a:t>
            </a: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>
              <a:latin typeface="Segoe U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800">
                <a:latin typeface="Segoe UI"/>
                <a:cs typeface="Segoe UI"/>
              </a:rPr>
              <a:t>Knowledge Graphs (</a:t>
            </a:r>
            <a:r>
              <a:rPr lang="en-US" sz="1800" err="1">
                <a:latin typeface="Segoe UI"/>
                <a:cs typeface="Segoe UI"/>
              </a:rPr>
              <a:t>GraphRAG</a:t>
            </a:r>
            <a:r>
              <a:rPr lang="en-US" sz="1800">
                <a:latin typeface="Segoe UI"/>
                <a:cs typeface="Segoe UI"/>
              </a:rPr>
              <a:t>) - Document, Packet</a:t>
            </a:r>
            <a:endParaRPr lang="en-US" sz="1800" dirty="0">
              <a:latin typeface="Segoe U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hlinkClick r:id="rId7"/>
              </a:rPr>
              <a:t>automateyournetwork/Document_graphRAG: graphRAG approach with .pcap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>
                <a:hlinkClick r:id="rId8"/>
              </a:rPr>
              <a:t>automateyournetwork/packet_graph: A Knowledge Graph of a .pcap Packet Capture!</a:t>
            </a: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>
              <a:latin typeface="Segoe U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800">
                <a:latin typeface="Segoe UI"/>
                <a:cs typeface="Segoe UI"/>
              </a:rPr>
              <a:t>TAG - Packet</a:t>
            </a:r>
            <a:br>
              <a:rPr lang="en-US" sz="1800" dirty="0">
                <a:latin typeface="Segoe UI"/>
                <a:cs typeface="Segoe UI"/>
              </a:rPr>
            </a:br>
            <a:r>
              <a:rPr lang="en-US" sz="1800" dirty="0">
                <a:latin typeface="Segoe UI"/>
                <a:cs typeface="Segoe UI"/>
                <a:hlinkClick r:id="rId9"/>
              </a:rPr>
              <a:t>automateyournetwork/Packet_TAG: Table Augmented Generation (TAG) with Packet Captures </a:t>
            </a:r>
            <a:r>
              <a:rPr lang="en-US" sz="1800" dirty="0">
                <a:hlinkClick r:id="rId9"/>
              </a:rPr>
              <a:t>(.pcaps/pcapng)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endParaRPr lang="en-US" sz="1800" dirty="0">
              <a:latin typeface="Segoe U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742950" lvl="1" indent="-285750">
              <a:buFont typeface="Courier New,monospace"/>
              <a:buChar char="o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>
              <a:solidFill>
                <a:srgbClr val="1F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265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17198B0B-22B9-94BD-1446-D70C2701C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23">
            <a:extLst>
              <a:ext uri="{FF2B5EF4-FFF2-40B4-BE49-F238E27FC236}">
                <a16:creationId xmlns:a16="http://schemas.microsoft.com/office/drawing/2014/main" id="{2746FC65-10C8-C0CF-9297-45A9734DE937}"/>
              </a:ext>
            </a:extLst>
          </p:cNvPr>
          <p:cNvSpPr txBox="1">
            <a:spLocks noGrp="1"/>
          </p:cNvSpPr>
          <p:nvPr/>
        </p:nvSpPr>
        <p:spPr>
          <a:xfrm>
            <a:off x="4796304" y="2666201"/>
            <a:ext cx="8011686" cy="204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02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Live Demo </a:t>
            </a:r>
            <a:br>
              <a:rPr lang="en" dirty="0"/>
            </a:br>
            <a:r>
              <a:rPr lang="en" dirty="0"/>
              <a:t>Q&amp;A </a:t>
            </a:r>
          </a:p>
          <a:p>
            <a:endParaRPr lang="en" dirty="0"/>
          </a:p>
          <a:p>
            <a:pPr marL="127000" indent="-114300">
              <a:lnSpc>
                <a:spcPct val="72000"/>
              </a:lnSpc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74983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A810DEF8-8752-FE85-14FE-77397C7E4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>
            <a:extLst>
              <a:ext uri="{FF2B5EF4-FFF2-40B4-BE49-F238E27FC236}">
                <a16:creationId xmlns:a16="http://schemas.microsoft.com/office/drawing/2014/main" id="{372E0EED-517F-13F8-FEE6-BE32A24C06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Feedback</a:t>
            </a:r>
            <a:endParaRPr/>
          </a:p>
        </p:txBody>
      </p:sp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9501E22-013B-1A76-9989-7B4403E3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074" y="1386074"/>
            <a:ext cx="4085853" cy="4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4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 dirty="0"/>
              <a:t>Evolution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Operations</a:t>
            </a:r>
            <a:endParaRPr dirty="0" err="1"/>
          </a:p>
        </p:txBody>
      </p:sp>
      <p:pic>
        <p:nvPicPr>
          <p:cNvPr id="3" name="Picture 2" descr="13429_ILL_DevOpsLoop.png">
            <a:extLst>
              <a:ext uri="{FF2B5EF4-FFF2-40B4-BE49-F238E27FC236}">
                <a16:creationId xmlns:a16="http://schemas.microsoft.com/office/drawing/2014/main" id="{43EC80CE-3BB7-D635-FB14-74BF58B19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600" y="1347107"/>
            <a:ext cx="7392513" cy="416378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63AB8C3E-CF54-87A0-A981-1F797EF881BA}"/>
              </a:ext>
            </a:extLst>
          </p:cNvPr>
          <p:cNvSpPr txBox="1"/>
          <p:nvPr/>
        </p:nvSpPr>
        <p:spPr>
          <a:xfrm>
            <a:off x="429492" y="782040"/>
            <a:ext cx="4613563" cy="59093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buFont typeface="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Traditional Operations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Syslog, SNMP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Manual effort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Reactive</a:t>
            </a:r>
          </a:p>
          <a:p>
            <a:pPr marL="685800" lvl="2" indent="-228600">
              <a:buFont typeface="Wingdings"/>
              <a:buChar char="§"/>
            </a:pPr>
            <a:endParaRPr lang="en-US" sz="1800" dirty="0">
              <a:solidFill>
                <a:schemeClr val="bg1"/>
              </a:solidFill>
            </a:endParaRPr>
          </a:p>
          <a:p>
            <a:pPr marL="228600" indent="-228600">
              <a:buFont typeface="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DevOps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Agile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CI/CD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Break down silos</a:t>
            </a:r>
          </a:p>
          <a:p>
            <a:pPr marL="685800" lvl="2" indent="-228600">
              <a:buFont typeface="Wingdings"/>
              <a:buChar char="§"/>
            </a:pPr>
            <a:endParaRPr lang="en-US" sz="1800" dirty="0">
              <a:solidFill>
                <a:schemeClr val="bg1"/>
              </a:solidFill>
            </a:endParaRPr>
          </a:p>
          <a:p>
            <a:pPr marL="228600" indent="-228600">
              <a:buFont typeface=""/>
              <a:buChar char="•"/>
            </a:pPr>
            <a:r>
              <a:rPr lang="en-US" sz="1800" err="1">
                <a:solidFill>
                  <a:schemeClr val="bg1"/>
                </a:solidFill>
              </a:rPr>
              <a:t>NetDevOps</a:t>
            </a:r>
            <a:endParaRPr lang="en-US" sz="1800">
              <a:solidFill>
                <a:schemeClr val="bg1"/>
              </a:solidFill>
            </a:endParaRPr>
          </a:p>
          <a:p>
            <a:pPr marL="685800" lvl="2" indent="-228600">
              <a:buFont typeface="Wingdings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Infrastructure as Code</a:t>
            </a:r>
          </a:p>
          <a:p>
            <a:pPr marL="685800" lvl="2" indent="-228600">
              <a:buFont typeface="Wingdings"/>
              <a:buChar char="§"/>
            </a:pPr>
            <a:r>
              <a:rPr lang="en-US" sz="1800" dirty="0">
                <a:solidFill>
                  <a:schemeClr val="bg1"/>
                </a:solidFill>
              </a:rPr>
              <a:t>Automation</a:t>
            </a:r>
          </a:p>
          <a:p>
            <a:pPr marL="685800" lvl="2" indent="-228600">
              <a:buFont typeface="Wingdings"/>
              <a:buChar char="§"/>
            </a:pPr>
            <a:endParaRPr lang="en-US" sz="1800" dirty="0">
              <a:solidFill>
                <a:schemeClr val="bg1"/>
              </a:solidFill>
            </a:endParaRPr>
          </a:p>
          <a:p>
            <a:pPr marL="228600" indent="-228600">
              <a:buFont typeface="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AIOps</a:t>
            </a:r>
          </a:p>
          <a:p>
            <a:pPr marL="685800" lvl="1" indent="-228600">
              <a:buFont typeface="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Augmented with AI </a:t>
            </a:r>
          </a:p>
          <a:p>
            <a:pPr marL="685800" lvl="1" indent="-228600">
              <a:buFont typeface="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Closed Loop</a:t>
            </a:r>
          </a:p>
          <a:p>
            <a:pPr marL="685800" lvl="1" indent="-228600">
              <a:buFont typeface="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228600" indent="-228600">
              <a:buFont typeface=""/>
              <a:buChar char="•"/>
            </a:pPr>
            <a:r>
              <a:rPr lang="en-US" sz="1800" err="1">
                <a:solidFill>
                  <a:schemeClr val="bg1"/>
                </a:solidFill>
              </a:rPr>
              <a:t>VibeOps</a:t>
            </a:r>
            <a:r>
              <a:rPr lang="en-US" sz="1800" dirty="0">
                <a:solidFill>
                  <a:schemeClr val="bg1"/>
                </a:solidFill>
              </a:rPr>
              <a:t> (?)</a:t>
            </a:r>
          </a:p>
          <a:p>
            <a:pPr marL="685800" lvl="1" indent="-228600">
              <a:buFont typeface="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MCP</a:t>
            </a:r>
          </a:p>
          <a:p>
            <a:pPr marL="685800" lvl="1" indent="-228600">
              <a:buFont typeface="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Agents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ADF5E172-4EFE-AB6F-32FE-88D254EF4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548CA0F4-0DDC-146A-5255-5B672E631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AI 1.0: GUI / API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0045CC4-686F-0B79-FB6C-468A205CF86F}"/>
              </a:ext>
            </a:extLst>
          </p:cNvPr>
          <p:cNvSpPr txBox="1"/>
          <p:nvPr/>
        </p:nvSpPr>
        <p:spPr>
          <a:xfrm>
            <a:off x="301830" y="2140032"/>
            <a:ext cx="11418865" cy="258532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The beginning of modern AI integration into workflows. Interfaces were built around graphical user interfaces (GUI) and REST APIs. Systems were reactive, rule-based, and required precise inputs.</a:t>
            </a:r>
          </a:p>
          <a:p>
            <a:pPr>
              <a:buChar char="•"/>
            </a:pPr>
            <a:endParaRPr lang="en-US" sz="1800" dirty="0"/>
          </a:p>
          <a:p>
            <a:pPr>
              <a:buChar char="•"/>
            </a:pPr>
            <a:r>
              <a:rPr lang="en-US" sz="1800" b="1" dirty="0"/>
              <a:t>  Characteristics:</a:t>
            </a:r>
            <a:endParaRPr lang="en-US" sz="1800" dirty="0"/>
          </a:p>
          <a:p>
            <a:pPr>
              <a:buFont typeface="Arial"/>
              <a:buChar char="•"/>
            </a:pPr>
            <a:endParaRPr lang="en-US" sz="1800" b="1" dirty="0"/>
          </a:p>
          <a:p>
            <a:pPr marL="457200" lvl="1">
              <a:buFont typeface="Courier New"/>
              <a:buChar char="o"/>
            </a:pPr>
            <a:r>
              <a:rPr lang="en-US" sz="1800" dirty="0"/>
              <a:t> Manual interactions via UI</a:t>
            </a:r>
          </a:p>
          <a:p>
            <a:pPr marL="457200" lvl="1">
              <a:buFont typeface="Courier New"/>
              <a:buChar char="o"/>
            </a:pPr>
            <a:r>
              <a:rPr lang="en-US" sz="1800" dirty="0"/>
              <a:t> Predefined API endpoints</a:t>
            </a:r>
          </a:p>
          <a:p>
            <a:pPr marL="457200" lvl="1">
              <a:buFont typeface="Courier New"/>
              <a:buChar char="o"/>
            </a:pPr>
            <a:r>
              <a:rPr lang="en-US" sz="1800" dirty="0"/>
              <a:t> No contextual understanding</a:t>
            </a:r>
          </a:p>
          <a:p>
            <a:pPr marL="457200" lvl="1">
              <a:buFont typeface="Courier New"/>
              <a:buChar char="o"/>
            </a:pPr>
            <a:r>
              <a:rPr lang="en-US" sz="1800" dirty="0"/>
              <a:t> Automation limited to basic scripting</a:t>
            </a:r>
          </a:p>
        </p:txBody>
      </p:sp>
    </p:spTree>
    <p:extLst>
      <p:ext uri="{BB962C8B-B14F-4D97-AF65-F5344CB8AC3E}">
        <p14:creationId xmlns:p14="http://schemas.microsoft.com/office/powerpoint/2010/main" val="198843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A1479D04-1BFA-0383-5E8F-8A5F44357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78A48B28-2F07-1F9E-86A4-3BF2A64F96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AI 1.5: Retrieval </a:t>
            </a:r>
            <a:r>
              <a:rPr lang="de-DE" dirty="0" err="1"/>
              <a:t>Augmented</a:t>
            </a:r>
            <a:r>
              <a:rPr lang="de-DE" dirty="0"/>
              <a:t> Generation (RAG)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61BBCFD-98EE-1238-AF51-F522882B1922}"/>
              </a:ext>
            </a:extLst>
          </p:cNvPr>
          <p:cNvSpPr txBox="1"/>
          <p:nvPr/>
        </p:nvSpPr>
        <p:spPr>
          <a:xfrm>
            <a:off x="301830" y="2140032"/>
            <a:ext cx="11418865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A leap in capability with large language models able to retrieve and reason over external data. Systems began to offer contextual responses grounded in current or proprietary knowledge.</a:t>
            </a:r>
          </a:p>
          <a:p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 b="1" dirty="0"/>
              <a:t>Characteristics:</a:t>
            </a: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742950" lvl="1" indent="-285750">
              <a:buFont typeface="Courier New,monospace"/>
              <a:buChar char="o"/>
            </a:pPr>
            <a:r>
              <a:rPr lang="en-US" sz="1800" dirty="0"/>
              <a:t>Combines LLMs with external data sources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1800" dirty="0"/>
              <a:t>Supports context-aware Q&amp;A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1800" dirty="0"/>
              <a:t>Introduces knowledge grounding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1800" dirty="0"/>
              <a:t>Still linear, not autonomous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221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9B680011-8028-573F-7AE2-63F125F8F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>
            <a:extLst>
              <a:ext uri="{FF2B5EF4-FFF2-40B4-BE49-F238E27FC236}">
                <a16:creationId xmlns:a16="http://schemas.microsoft.com/office/drawing/2014/main" id="{D423919C-2B55-3A01-5017-F97488AAB4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800"/>
            </a:pPr>
            <a:r>
              <a:rPr lang="de-DE" dirty="0"/>
              <a:t>AI 2.0: AI </a:t>
            </a:r>
            <a:r>
              <a:rPr lang="de-DE" dirty="0" err="1"/>
              <a:t>Agents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F42C798-7CAB-9CCF-4CF3-CD3AC2560361}"/>
              </a:ext>
            </a:extLst>
          </p:cNvPr>
          <p:cNvSpPr txBox="1"/>
          <p:nvPr/>
        </p:nvSpPr>
        <p:spPr>
          <a:xfrm>
            <a:off x="301830" y="2140032"/>
            <a:ext cx="11418865" cy="31393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The emergence of autonomous, goal-driven agents capable of planning, reasoning, and taking actions across multiple tools. Systems evolve from stateless prompts to stateful workflows.</a:t>
            </a:r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285750" indent="-285750">
              <a:buFont typeface="Arial,Sans-Serif"/>
              <a:buChar char="•"/>
            </a:pPr>
            <a:r>
              <a:rPr lang="en-US" sz="1800" b="1" dirty="0"/>
              <a:t>Characteristics:</a:t>
            </a:r>
            <a:endParaRPr lang="en-US" sz="1800" dirty="0"/>
          </a:p>
          <a:p>
            <a:pPr marL="285750" indent="-285750">
              <a:buFont typeface="Arial,Sans-Serif"/>
              <a:buChar char="•"/>
            </a:pPr>
            <a:endParaRPr lang="en-US" sz="1800" dirty="0"/>
          </a:p>
          <a:p>
            <a:pPr marL="742950" lvl="1" indent="-285750">
              <a:buFont typeface="Courier New,monospace"/>
              <a:buChar char="o"/>
            </a:pPr>
            <a:r>
              <a:rPr lang="en-US" sz="1800" dirty="0"/>
              <a:t>Task orchestration and tool use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1800" dirty="0"/>
              <a:t>Memory and planning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1800" dirty="0"/>
              <a:t>Multi-step reasoning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sz="1800" dirty="0"/>
              <a:t>Autonomous execution across APIs, files, and platforms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414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09905C91-BDA8-1AC4-7B2D-156458BFB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>
            <a:extLst>
              <a:ext uri="{FF2B5EF4-FFF2-40B4-BE49-F238E27FC236}">
                <a16:creationId xmlns:a16="http://schemas.microsoft.com/office/drawing/2014/main" id="{90FEC6F1-7876-BF6E-87A0-0476D2D8A2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DE" dirty="0"/>
              <a:t>6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RAG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LangChain</a:t>
            </a:r>
            <a:endParaRPr dirty="0" err="1"/>
          </a:p>
        </p:txBody>
      </p:sp>
      <p:pic>
        <p:nvPicPr>
          <p:cNvPr id="3" name="Picture 2" descr="data_connection_diagram">
            <a:extLst>
              <a:ext uri="{FF2B5EF4-FFF2-40B4-BE49-F238E27FC236}">
                <a16:creationId xmlns:a16="http://schemas.microsoft.com/office/drawing/2014/main" id="{931BE27C-6202-DDC6-AEC5-6BDDA6395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91" y="1422255"/>
            <a:ext cx="11568916" cy="40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1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16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</vt:lpstr>
      <vt:lpstr>Talk To Your Packets:  AI-Powered Natural Language Interaction with Packet Captures   </vt:lpstr>
      <vt:lpstr>Let me introduce myself</vt:lpstr>
      <vt:lpstr>PowerPoint Presentation</vt:lpstr>
      <vt:lpstr>What is Retrieval Augmented Generation?</vt:lpstr>
      <vt:lpstr>Evolution of Operations</vt:lpstr>
      <vt:lpstr>AI 1.0: GUI / API</vt:lpstr>
      <vt:lpstr>AI 1.5: Retrieval Augmented Generation (RAG)</vt:lpstr>
      <vt:lpstr>AI 2.0: AI Agents</vt:lpstr>
      <vt:lpstr>6 Steps of RAG using LangChain</vt:lpstr>
      <vt:lpstr>Packet Captures (.pcap; .pcapng)</vt:lpstr>
      <vt:lpstr>Source</vt:lpstr>
      <vt:lpstr>Load</vt:lpstr>
      <vt:lpstr>Transform (Split)</vt:lpstr>
      <vt:lpstr>Embed (Vectors)</vt:lpstr>
      <vt:lpstr>PowerPoint Presentation</vt:lpstr>
      <vt:lpstr>Store</vt:lpstr>
      <vt:lpstr>Retrieve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People ask stupid questions! </vt:lpstr>
      <vt:lpstr>Multi-Query</vt:lpstr>
      <vt:lpstr>Multi-Query</vt:lpstr>
      <vt:lpstr>PowerPoint Presentation</vt:lpstr>
      <vt:lpstr>Reciprocal Re-Ranking (Fusion)</vt:lpstr>
      <vt:lpstr>Sythnetic Answers</vt:lpstr>
      <vt:lpstr>Reciprocal Re-Ranking (Fusion)</vt:lpstr>
      <vt:lpstr>PowerPoint Presentation</vt:lpstr>
      <vt:lpstr>Drawbacks of basic RAG</vt:lpstr>
      <vt:lpstr>RAPTOR: Remind you of anything? Like a spine-leaf data center</vt:lpstr>
      <vt:lpstr>RAPTOR: Remind you of anything? Like a spine-leaf data center</vt:lpstr>
      <vt:lpstr>RAPTOR: Remind you of anything? Like a spine-leaf data center</vt:lpstr>
      <vt:lpstr>PowerPoint Presentation</vt:lpstr>
      <vt:lpstr>Knowledge Graphs</vt:lpstr>
      <vt:lpstr>PowerPoint Presentation</vt:lpstr>
      <vt:lpstr>PowerPoint Presentation</vt:lpstr>
      <vt:lpstr>Please be careful with GraphRAG approaches</vt:lpstr>
      <vt:lpstr>PowerPoint Presentation</vt:lpstr>
      <vt:lpstr>TAG: Beyond Text2SQL</vt:lpstr>
      <vt:lpstr>PowerPoint Presentation</vt:lpstr>
      <vt:lpstr>Large Language Models can be Fine Tuned</vt:lpstr>
      <vt:lpstr>PowerPoint Presentation</vt:lpstr>
      <vt:lpstr>PowerPoint Presentation</vt:lpstr>
      <vt:lpstr>PowerPoint Presentation</vt:lpstr>
      <vt:lpstr>Open Source Resources</vt:lpstr>
      <vt:lpstr>PowerPoint Presentation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Sharareh Najafi</cp:lastModifiedBy>
  <cp:revision>431</cp:revision>
  <dcterms:modified xsi:type="dcterms:W3CDTF">2025-06-15T15:05:50Z</dcterms:modified>
</cp:coreProperties>
</file>